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81" r:id="rId2"/>
    <p:sldId id="332" r:id="rId3"/>
    <p:sldId id="333" r:id="rId4"/>
    <p:sldId id="335" r:id="rId5"/>
    <p:sldId id="334" r:id="rId6"/>
    <p:sldId id="342" r:id="rId7"/>
    <p:sldId id="385" r:id="rId8"/>
    <p:sldId id="444" r:id="rId9"/>
    <p:sldId id="386" r:id="rId10"/>
    <p:sldId id="387" r:id="rId11"/>
    <p:sldId id="379" r:id="rId12"/>
    <p:sldId id="380" r:id="rId13"/>
    <p:sldId id="381" r:id="rId14"/>
    <p:sldId id="446" r:id="rId15"/>
    <p:sldId id="441" r:id="rId16"/>
    <p:sldId id="344" r:id="rId17"/>
    <p:sldId id="448" r:id="rId18"/>
    <p:sldId id="445" r:id="rId19"/>
    <p:sldId id="351" r:id="rId20"/>
    <p:sldId id="449" r:id="rId21"/>
    <p:sldId id="378" r:id="rId22"/>
    <p:sldId id="347" r:id="rId23"/>
    <p:sldId id="373" r:id="rId24"/>
    <p:sldId id="374" r:id="rId25"/>
    <p:sldId id="336" r:id="rId26"/>
    <p:sldId id="337" r:id="rId27"/>
    <p:sldId id="257" r:id="rId28"/>
    <p:sldId id="338" r:id="rId29"/>
    <p:sldId id="339" r:id="rId30"/>
    <p:sldId id="340" r:id="rId31"/>
    <p:sldId id="341" r:id="rId32"/>
    <p:sldId id="383" r:id="rId33"/>
    <p:sldId id="384" r:id="rId34"/>
    <p:sldId id="355" r:id="rId35"/>
    <p:sldId id="365" r:id="rId36"/>
  </p:sldIdLst>
  <p:sldSz cx="9144000" cy="6858000" type="screen4x3"/>
  <p:notesSz cx="6858000" cy="9144000"/>
  <p:defaultTextStyle>
    <a:defPPr>
      <a:defRPr lang="cs-CZ"/>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DF6"/>
    <a:srgbClr val="835C29"/>
    <a:srgbClr val="2DA5FF"/>
    <a:srgbClr val="BE7C8F"/>
    <a:srgbClr val="7796F9"/>
    <a:srgbClr val="3DC5EF"/>
    <a:srgbClr val="0033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řední styl 2 – zvýraznění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Střední styl 2 – zvýraznění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1616" autoAdjust="0"/>
  </p:normalViewPr>
  <p:slideViewPr>
    <p:cSldViewPr>
      <p:cViewPr varScale="1">
        <p:scale>
          <a:sx n="75" d="100"/>
          <a:sy n="75" d="100"/>
        </p:scale>
        <p:origin x="1622"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C54AF67D-FDC1-83E1-8B42-48E9E292CBCC}"/>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cs-CZ"/>
          </a:p>
        </p:txBody>
      </p:sp>
      <p:sp>
        <p:nvSpPr>
          <p:cNvPr id="33795" name="Rectangle 3">
            <a:extLst>
              <a:ext uri="{FF2B5EF4-FFF2-40B4-BE49-F238E27FC236}">
                <a16:creationId xmlns:a16="http://schemas.microsoft.com/office/drawing/2014/main" id="{71D88372-12ED-A092-8E1E-3F35105F6197}"/>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cs-CZ"/>
          </a:p>
        </p:txBody>
      </p:sp>
      <p:sp>
        <p:nvSpPr>
          <p:cNvPr id="33796" name="Rectangle 4">
            <a:extLst>
              <a:ext uri="{FF2B5EF4-FFF2-40B4-BE49-F238E27FC236}">
                <a16:creationId xmlns:a16="http://schemas.microsoft.com/office/drawing/2014/main" id="{807A56D3-57DB-33D8-217A-06BB13ACE152}"/>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cs-CZ"/>
          </a:p>
        </p:txBody>
      </p:sp>
      <p:sp>
        <p:nvSpPr>
          <p:cNvPr id="33797" name="Rectangle 5">
            <a:extLst>
              <a:ext uri="{FF2B5EF4-FFF2-40B4-BE49-F238E27FC236}">
                <a16:creationId xmlns:a16="http://schemas.microsoft.com/office/drawing/2014/main" id="{42369E78-D3F6-8018-1FA1-73222F4F663F}"/>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CE3A4CD-972A-40A0-A36E-31E9205D8639}" type="slidenum">
              <a:rPr lang="cs-CZ" altLang="cs-CZ"/>
              <a:pPr>
                <a:defRPr/>
              </a:pPr>
              <a:t>‹#›</a:t>
            </a:fld>
            <a:endParaRPr lang="cs-CZ" altLang="cs-CZ"/>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9F78C4DE-1F7B-D7EC-E5F7-556079A8AD32}"/>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a:defRPr/>
            </a:pPr>
            <a:endParaRPr lang="cs-CZ"/>
          </a:p>
        </p:txBody>
      </p:sp>
      <p:sp>
        <p:nvSpPr>
          <p:cNvPr id="3" name="Zástupný symbol pro datum 2">
            <a:extLst>
              <a:ext uri="{FF2B5EF4-FFF2-40B4-BE49-F238E27FC236}">
                <a16:creationId xmlns:a16="http://schemas.microsoft.com/office/drawing/2014/main" id="{1CA36A19-008E-ABDD-B718-41CA321419B2}"/>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a:defRPr/>
            </a:pPr>
            <a:fld id="{A841BE63-14DE-473F-9EB3-2F3F77EE6C3D}" type="datetimeFigureOut">
              <a:rPr lang="cs-CZ"/>
              <a:pPr>
                <a:defRPr/>
              </a:pPr>
              <a:t>02.10.2023</a:t>
            </a:fld>
            <a:endParaRPr lang="cs-CZ"/>
          </a:p>
        </p:txBody>
      </p:sp>
      <p:sp>
        <p:nvSpPr>
          <p:cNvPr id="4" name="Zástupný symbol pro obrázek snímku 3">
            <a:extLst>
              <a:ext uri="{FF2B5EF4-FFF2-40B4-BE49-F238E27FC236}">
                <a16:creationId xmlns:a16="http://schemas.microsoft.com/office/drawing/2014/main" id="{59F2C1BC-6260-568B-B430-8C1CCCA36891}"/>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cs-CZ" noProof="0"/>
          </a:p>
        </p:txBody>
      </p:sp>
      <p:sp>
        <p:nvSpPr>
          <p:cNvPr id="5" name="Zástupný symbol pro poznámky 4">
            <a:extLst>
              <a:ext uri="{FF2B5EF4-FFF2-40B4-BE49-F238E27FC236}">
                <a16:creationId xmlns:a16="http://schemas.microsoft.com/office/drawing/2014/main" id="{A8322728-CBFB-8786-4256-AAA8D4261EE5}"/>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6" name="Zástupný symbol pro zápatí 5">
            <a:extLst>
              <a:ext uri="{FF2B5EF4-FFF2-40B4-BE49-F238E27FC236}">
                <a16:creationId xmlns:a16="http://schemas.microsoft.com/office/drawing/2014/main" id="{F70BE886-CF56-EF76-511C-ED5109A3C43C}"/>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a:defRPr/>
            </a:pPr>
            <a:endParaRPr lang="cs-CZ"/>
          </a:p>
        </p:txBody>
      </p:sp>
      <p:sp>
        <p:nvSpPr>
          <p:cNvPr id="7" name="Zástupný symbol pro číslo snímku 6">
            <a:extLst>
              <a:ext uri="{FF2B5EF4-FFF2-40B4-BE49-F238E27FC236}">
                <a16:creationId xmlns:a16="http://schemas.microsoft.com/office/drawing/2014/main" id="{AC9ADAAC-0003-13D5-2E52-8B7E6F817D14}"/>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08E1864-1811-4063-A82C-4D8BE38DB68F}" type="slidenum">
              <a:rPr lang="cs-CZ" altLang="cs-CZ"/>
              <a:pPr>
                <a:defRPr/>
              </a:pPr>
              <a:t>‹#›</a:t>
            </a:fld>
            <a:endParaRPr lang="cs-CZ" altLang="cs-C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Zástupný symbol pro obrázek snímku 1">
            <a:extLst>
              <a:ext uri="{FF2B5EF4-FFF2-40B4-BE49-F238E27FC236}">
                <a16:creationId xmlns:a16="http://schemas.microsoft.com/office/drawing/2014/main" id="{1A8E4FA1-7BB1-D607-E3D3-B36528286CF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Zástupný symbol pro poznámky 2">
            <a:extLst>
              <a:ext uri="{FF2B5EF4-FFF2-40B4-BE49-F238E27FC236}">
                <a16:creationId xmlns:a16="http://schemas.microsoft.com/office/drawing/2014/main" id="{EABAFAFA-754C-4558-573B-AA6B182C8FD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a:p>
        </p:txBody>
      </p:sp>
      <p:sp>
        <p:nvSpPr>
          <p:cNvPr id="19460" name="Zástupný symbol pro číslo snímku 3">
            <a:extLst>
              <a:ext uri="{FF2B5EF4-FFF2-40B4-BE49-F238E27FC236}">
                <a16:creationId xmlns:a16="http://schemas.microsoft.com/office/drawing/2014/main" id="{5105F52E-BC19-7F2F-628D-D4F5E63095C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121AC96-DBC6-4F29-816C-8C126E8D7E5E}" type="slidenum">
              <a:rPr lang="cs-CZ" altLang="cs-CZ" sz="1200" smtClean="0"/>
              <a:pPr/>
              <a:t>15</a:t>
            </a:fld>
            <a:endParaRPr lang="cs-CZ" altLang="cs-CZ"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Klepnutím lze upravit styl předlohy podnadpisů.</a:t>
            </a:r>
          </a:p>
        </p:txBody>
      </p:sp>
      <p:sp>
        <p:nvSpPr>
          <p:cNvPr id="4" name="Rectangle 4">
            <a:extLst>
              <a:ext uri="{FF2B5EF4-FFF2-40B4-BE49-F238E27FC236}">
                <a16:creationId xmlns:a16="http://schemas.microsoft.com/office/drawing/2014/main" id="{D1460FDB-A581-0580-F3FC-A31A8ECC39CC}"/>
              </a:ext>
            </a:extLst>
          </p:cNvPr>
          <p:cNvSpPr>
            <a:spLocks noGrp="1" noChangeArrowheads="1"/>
          </p:cNvSpPr>
          <p:nvPr>
            <p:ph type="dt" sz="half" idx="10"/>
          </p:nvPr>
        </p:nvSpPr>
        <p:spPr>
          <a:ln/>
        </p:spPr>
        <p:txBody>
          <a:bodyPr/>
          <a:lstStyle>
            <a:lvl1pPr>
              <a:defRPr/>
            </a:lvl1pPr>
          </a:lstStyle>
          <a:p>
            <a:pPr>
              <a:defRPr/>
            </a:pPr>
            <a:endParaRPr lang="cs-CZ"/>
          </a:p>
        </p:txBody>
      </p:sp>
      <p:sp>
        <p:nvSpPr>
          <p:cNvPr id="5" name="Rectangle 5">
            <a:extLst>
              <a:ext uri="{FF2B5EF4-FFF2-40B4-BE49-F238E27FC236}">
                <a16:creationId xmlns:a16="http://schemas.microsoft.com/office/drawing/2014/main" id="{ED6548D7-B3EE-313E-7B8F-B204BD3F3336}"/>
              </a:ext>
            </a:extLst>
          </p:cNvPr>
          <p:cNvSpPr>
            <a:spLocks noGrp="1" noChangeArrowheads="1"/>
          </p:cNvSpPr>
          <p:nvPr>
            <p:ph type="ftr" sz="quarter" idx="11"/>
          </p:nvPr>
        </p:nvSpPr>
        <p:spPr>
          <a:ln/>
        </p:spPr>
        <p:txBody>
          <a:bodyPr/>
          <a:lstStyle>
            <a:lvl1pPr>
              <a:defRPr/>
            </a:lvl1pPr>
          </a:lstStyle>
          <a:p>
            <a:pPr>
              <a:defRPr/>
            </a:pPr>
            <a:endParaRPr lang="cs-CZ"/>
          </a:p>
        </p:txBody>
      </p:sp>
      <p:sp>
        <p:nvSpPr>
          <p:cNvPr id="6" name="Rectangle 6">
            <a:extLst>
              <a:ext uri="{FF2B5EF4-FFF2-40B4-BE49-F238E27FC236}">
                <a16:creationId xmlns:a16="http://schemas.microsoft.com/office/drawing/2014/main" id="{F7FCF5B0-7FA9-476B-B0D1-12E4990C5EEC}"/>
              </a:ext>
            </a:extLst>
          </p:cNvPr>
          <p:cNvSpPr>
            <a:spLocks noGrp="1" noChangeArrowheads="1"/>
          </p:cNvSpPr>
          <p:nvPr>
            <p:ph type="sldNum" sz="quarter" idx="12"/>
          </p:nvPr>
        </p:nvSpPr>
        <p:spPr>
          <a:ln/>
        </p:spPr>
        <p:txBody>
          <a:bodyPr/>
          <a:lstStyle>
            <a:lvl1pPr>
              <a:defRPr/>
            </a:lvl1pPr>
          </a:lstStyle>
          <a:p>
            <a:pPr>
              <a:defRPr/>
            </a:pPr>
            <a:fld id="{257D4F01-34D5-4663-B378-582635B335AB}" type="slidenum">
              <a:rPr lang="cs-CZ" altLang="cs-CZ"/>
              <a:pPr>
                <a:defRPr/>
              </a:pPr>
              <a:t>‹#›</a:t>
            </a:fld>
            <a:endParaRPr lang="cs-CZ" altLang="cs-CZ"/>
          </a:p>
        </p:txBody>
      </p:sp>
    </p:spTree>
    <p:extLst>
      <p:ext uri="{BB962C8B-B14F-4D97-AF65-F5344CB8AC3E}">
        <p14:creationId xmlns:p14="http://schemas.microsoft.com/office/powerpoint/2010/main" val="1487110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a:extLst>
              <a:ext uri="{FF2B5EF4-FFF2-40B4-BE49-F238E27FC236}">
                <a16:creationId xmlns:a16="http://schemas.microsoft.com/office/drawing/2014/main" id="{766EE7A4-578F-029C-E8C0-517D6E7BA923}"/>
              </a:ext>
            </a:extLst>
          </p:cNvPr>
          <p:cNvSpPr>
            <a:spLocks noGrp="1" noChangeArrowheads="1"/>
          </p:cNvSpPr>
          <p:nvPr>
            <p:ph type="dt" sz="half" idx="10"/>
          </p:nvPr>
        </p:nvSpPr>
        <p:spPr>
          <a:ln/>
        </p:spPr>
        <p:txBody>
          <a:bodyPr/>
          <a:lstStyle>
            <a:lvl1pPr>
              <a:defRPr/>
            </a:lvl1pPr>
          </a:lstStyle>
          <a:p>
            <a:pPr>
              <a:defRPr/>
            </a:pPr>
            <a:endParaRPr lang="cs-CZ"/>
          </a:p>
        </p:txBody>
      </p:sp>
      <p:sp>
        <p:nvSpPr>
          <p:cNvPr id="5" name="Rectangle 5">
            <a:extLst>
              <a:ext uri="{FF2B5EF4-FFF2-40B4-BE49-F238E27FC236}">
                <a16:creationId xmlns:a16="http://schemas.microsoft.com/office/drawing/2014/main" id="{E890DDF9-2867-C231-1CB1-AEAAFF65FF66}"/>
              </a:ext>
            </a:extLst>
          </p:cNvPr>
          <p:cNvSpPr>
            <a:spLocks noGrp="1" noChangeArrowheads="1"/>
          </p:cNvSpPr>
          <p:nvPr>
            <p:ph type="ftr" sz="quarter" idx="11"/>
          </p:nvPr>
        </p:nvSpPr>
        <p:spPr>
          <a:ln/>
        </p:spPr>
        <p:txBody>
          <a:bodyPr/>
          <a:lstStyle>
            <a:lvl1pPr>
              <a:defRPr/>
            </a:lvl1pPr>
          </a:lstStyle>
          <a:p>
            <a:pPr>
              <a:defRPr/>
            </a:pPr>
            <a:endParaRPr lang="cs-CZ"/>
          </a:p>
        </p:txBody>
      </p:sp>
      <p:sp>
        <p:nvSpPr>
          <p:cNvPr id="6" name="Rectangle 6">
            <a:extLst>
              <a:ext uri="{FF2B5EF4-FFF2-40B4-BE49-F238E27FC236}">
                <a16:creationId xmlns:a16="http://schemas.microsoft.com/office/drawing/2014/main" id="{93B20548-EA24-60CB-42F3-D9F6AFDAF4C6}"/>
              </a:ext>
            </a:extLst>
          </p:cNvPr>
          <p:cNvSpPr>
            <a:spLocks noGrp="1" noChangeArrowheads="1"/>
          </p:cNvSpPr>
          <p:nvPr>
            <p:ph type="sldNum" sz="quarter" idx="12"/>
          </p:nvPr>
        </p:nvSpPr>
        <p:spPr>
          <a:ln/>
        </p:spPr>
        <p:txBody>
          <a:bodyPr/>
          <a:lstStyle>
            <a:lvl1pPr>
              <a:defRPr/>
            </a:lvl1pPr>
          </a:lstStyle>
          <a:p>
            <a:pPr>
              <a:defRPr/>
            </a:pPr>
            <a:fld id="{F0374BD9-1DB7-4BDD-B8A5-DD908B718FA6}" type="slidenum">
              <a:rPr lang="cs-CZ" altLang="cs-CZ"/>
              <a:pPr>
                <a:defRPr/>
              </a:pPr>
              <a:t>‹#›</a:t>
            </a:fld>
            <a:endParaRPr lang="cs-CZ" altLang="cs-CZ"/>
          </a:p>
        </p:txBody>
      </p:sp>
    </p:spTree>
    <p:extLst>
      <p:ext uri="{BB962C8B-B14F-4D97-AF65-F5344CB8AC3E}">
        <p14:creationId xmlns:p14="http://schemas.microsoft.com/office/powerpoint/2010/main" val="518338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15100" y="609600"/>
            <a:ext cx="1943100" cy="5486400"/>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685800" y="609600"/>
            <a:ext cx="5676900" cy="5486400"/>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a:extLst>
              <a:ext uri="{FF2B5EF4-FFF2-40B4-BE49-F238E27FC236}">
                <a16:creationId xmlns:a16="http://schemas.microsoft.com/office/drawing/2014/main" id="{8EDCFC4A-3547-4511-8B5C-913A1608D772}"/>
              </a:ext>
            </a:extLst>
          </p:cNvPr>
          <p:cNvSpPr>
            <a:spLocks noGrp="1" noChangeArrowheads="1"/>
          </p:cNvSpPr>
          <p:nvPr>
            <p:ph type="dt" sz="half" idx="10"/>
          </p:nvPr>
        </p:nvSpPr>
        <p:spPr>
          <a:ln/>
        </p:spPr>
        <p:txBody>
          <a:bodyPr/>
          <a:lstStyle>
            <a:lvl1pPr>
              <a:defRPr/>
            </a:lvl1pPr>
          </a:lstStyle>
          <a:p>
            <a:pPr>
              <a:defRPr/>
            </a:pPr>
            <a:endParaRPr lang="cs-CZ"/>
          </a:p>
        </p:txBody>
      </p:sp>
      <p:sp>
        <p:nvSpPr>
          <p:cNvPr id="5" name="Rectangle 5">
            <a:extLst>
              <a:ext uri="{FF2B5EF4-FFF2-40B4-BE49-F238E27FC236}">
                <a16:creationId xmlns:a16="http://schemas.microsoft.com/office/drawing/2014/main" id="{176FBA2C-DB2D-A165-E250-73E0C8A8637E}"/>
              </a:ext>
            </a:extLst>
          </p:cNvPr>
          <p:cNvSpPr>
            <a:spLocks noGrp="1" noChangeArrowheads="1"/>
          </p:cNvSpPr>
          <p:nvPr>
            <p:ph type="ftr" sz="quarter" idx="11"/>
          </p:nvPr>
        </p:nvSpPr>
        <p:spPr>
          <a:ln/>
        </p:spPr>
        <p:txBody>
          <a:bodyPr/>
          <a:lstStyle>
            <a:lvl1pPr>
              <a:defRPr/>
            </a:lvl1pPr>
          </a:lstStyle>
          <a:p>
            <a:pPr>
              <a:defRPr/>
            </a:pPr>
            <a:endParaRPr lang="cs-CZ"/>
          </a:p>
        </p:txBody>
      </p:sp>
      <p:sp>
        <p:nvSpPr>
          <p:cNvPr id="6" name="Rectangle 6">
            <a:extLst>
              <a:ext uri="{FF2B5EF4-FFF2-40B4-BE49-F238E27FC236}">
                <a16:creationId xmlns:a16="http://schemas.microsoft.com/office/drawing/2014/main" id="{F9167739-3BD7-ED70-5C63-18805CC3D388}"/>
              </a:ext>
            </a:extLst>
          </p:cNvPr>
          <p:cNvSpPr>
            <a:spLocks noGrp="1" noChangeArrowheads="1"/>
          </p:cNvSpPr>
          <p:nvPr>
            <p:ph type="sldNum" sz="quarter" idx="12"/>
          </p:nvPr>
        </p:nvSpPr>
        <p:spPr>
          <a:ln/>
        </p:spPr>
        <p:txBody>
          <a:bodyPr/>
          <a:lstStyle>
            <a:lvl1pPr>
              <a:defRPr/>
            </a:lvl1pPr>
          </a:lstStyle>
          <a:p>
            <a:pPr>
              <a:defRPr/>
            </a:pPr>
            <a:fld id="{C2FCB906-9645-4EFB-AAF2-E86E1AF088F6}" type="slidenum">
              <a:rPr lang="cs-CZ" altLang="cs-CZ"/>
              <a:pPr>
                <a:defRPr/>
              </a:pPr>
              <a:t>‹#›</a:t>
            </a:fld>
            <a:endParaRPr lang="cs-CZ" altLang="cs-CZ"/>
          </a:p>
        </p:txBody>
      </p:sp>
    </p:spTree>
    <p:extLst>
      <p:ext uri="{BB962C8B-B14F-4D97-AF65-F5344CB8AC3E}">
        <p14:creationId xmlns:p14="http://schemas.microsoft.com/office/powerpoint/2010/main" val="336978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a:extLst>
              <a:ext uri="{FF2B5EF4-FFF2-40B4-BE49-F238E27FC236}">
                <a16:creationId xmlns:a16="http://schemas.microsoft.com/office/drawing/2014/main" id="{DAD76322-8A27-7628-4AE5-DD9A594C9CEF}"/>
              </a:ext>
            </a:extLst>
          </p:cNvPr>
          <p:cNvSpPr>
            <a:spLocks noGrp="1" noChangeArrowheads="1"/>
          </p:cNvSpPr>
          <p:nvPr>
            <p:ph type="dt" sz="half" idx="10"/>
          </p:nvPr>
        </p:nvSpPr>
        <p:spPr>
          <a:ln/>
        </p:spPr>
        <p:txBody>
          <a:bodyPr/>
          <a:lstStyle>
            <a:lvl1pPr>
              <a:defRPr/>
            </a:lvl1pPr>
          </a:lstStyle>
          <a:p>
            <a:pPr>
              <a:defRPr/>
            </a:pPr>
            <a:endParaRPr lang="cs-CZ"/>
          </a:p>
        </p:txBody>
      </p:sp>
      <p:sp>
        <p:nvSpPr>
          <p:cNvPr id="5" name="Rectangle 5">
            <a:extLst>
              <a:ext uri="{FF2B5EF4-FFF2-40B4-BE49-F238E27FC236}">
                <a16:creationId xmlns:a16="http://schemas.microsoft.com/office/drawing/2014/main" id="{EFE66F2C-F9DE-8A9C-8CD8-3EEBB0CA3FE8}"/>
              </a:ext>
            </a:extLst>
          </p:cNvPr>
          <p:cNvSpPr>
            <a:spLocks noGrp="1" noChangeArrowheads="1"/>
          </p:cNvSpPr>
          <p:nvPr>
            <p:ph type="ftr" sz="quarter" idx="11"/>
          </p:nvPr>
        </p:nvSpPr>
        <p:spPr>
          <a:ln/>
        </p:spPr>
        <p:txBody>
          <a:bodyPr/>
          <a:lstStyle>
            <a:lvl1pPr>
              <a:defRPr/>
            </a:lvl1pPr>
          </a:lstStyle>
          <a:p>
            <a:pPr>
              <a:defRPr/>
            </a:pPr>
            <a:endParaRPr lang="cs-CZ"/>
          </a:p>
        </p:txBody>
      </p:sp>
      <p:sp>
        <p:nvSpPr>
          <p:cNvPr id="6" name="Rectangle 6">
            <a:extLst>
              <a:ext uri="{FF2B5EF4-FFF2-40B4-BE49-F238E27FC236}">
                <a16:creationId xmlns:a16="http://schemas.microsoft.com/office/drawing/2014/main" id="{7ECDCF82-2E95-7F69-FC4E-464726C89893}"/>
              </a:ext>
            </a:extLst>
          </p:cNvPr>
          <p:cNvSpPr>
            <a:spLocks noGrp="1" noChangeArrowheads="1"/>
          </p:cNvSpPr>
          <p:nvPr>
            <p:ph type="sldNum" sz="quarter" idx="12"/>
          </p:nvPr>
        </p:nvSpPr>
        <p:spPr>
          <a:ln/>
        </p:spPr>
        <p:txBody>
          <a:bodyPr/>
          <a:lstStyle>
            <a:lvl1pPr>
              <a:defRPr/>
            </a:lvl1pPr>
          </a:lstStyle>
          <a:p>
            <a:pPr>
              <a:defRPr/>
            </a:pPr>
            <a:fld id="{7DDAC2EB-8F36-4E1E-B0F4-67B382CBFAE2}" type="slidenum">
              <a:rPr lang="cs-CZ" altLang="cs-CZ"/>
              <a:pPr>
                <a:defRPr/>
              </a:pPr>
              <a:t>‹#›</a:t>
            </a:fld>
            <a:endParaRPr lang="cs-CZ" altLang="cs-CZ"/>
          </a:p>
        </p:txBody>
      </p:sp>
    </p:spTree>
    <p:extLst>
      <p:ext uri="{BB962C8B-B14F-4D97-AF65-F5344CB8AC3E}">
        <p14:creationId xmlns:p14="http://schemas.microsoft.com/office/powerpoint/2010/main" val="3352190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4">
            <a:extLst>
              <a:ext uri="{FF2B5EF4-FFF2-40B4-BE49-F238E27FC236}">
                <a16:creationId xmlns:a16="http://schemas.microsoft.com/office/drawing/2014/main" id="{1CAE714D-38E2-7B8C-B889-1B5B0A2165A8}"/>
              </a:ext>
            </a:extLst>
          </p:cNvPr>
          <p:cNvSpPr>
            <a:spLocks noGrp="1" noChangeArrowheads="1"/>
          </p:cNvSpPr>
          <p:nvPr>
            <p:ph type="dt" sz="half" idx="10"/>
          </p:nvPr>
        </p:nvSpPr>
        <p:spPr>
          <a:ln/>
        </p:spPr>
        <p:txBody>
          <a:bodyPr/>
          <a:lstStyle>
            <a:lvl1pPr>
              <a:defRPr/>
            </a:lvl1pPr>
          </a:lstStyle>
          <a:p>
            <a:pPr>
              <a:defRPr/>
            </a:pPr>
            <a:endParaRPr lang="cs-CZ"/>
          </a:p>
        </p:txBody>
      </p:sp>
      <p:sp>
        <p:nvSpPr>
          <p:cNvPr id="5" name="Rectangle 5">
            <a:extLst>
              <a:ext uri="{FF2B5EF4-FFF2-40B4-BE49-F238E27FC236}">
                <a16:creationId xmlns:a16="http://schemas.microsoft.com/office/drawing/2014/main" id="{29F6E0DC-B3AC-0777-6142-ACA6E306EF33}"/>
              </a:ext>
            </a:extLst>
          </p:cNvPr>
          <p:cNvSpPr>
            <a:spLocks noGrp="1" noChangeArrowheads="1"/>
          </p:cNvSpPr>
          <p:nvPr>
            <p:ph type="ftr" sz="quarter" idx="11"/>
          </p:nvPr>
        </p:nvSpPr>
        <p:spPr>
          <a:ln/>
        </p:spPr>
        <p:txBody>
          <a:bodyPr/>
          <a:lstStyle>
            <a:lvl1pPr>
              <a:defRPr/>
            </a:lvl1pPr>
          </a:lstStyle>
          <a:p>
            <a:pPr>
              <a:defRPr/>
            </a:pPr>
            <a:endParaRPr lang="cs-CZ"/>
          </a:p>
        </p:txBody>
      </p:sp>
      <p:sp>
        <p:nvSpPr>
          <p:cNvPr id="6" name="Rectangle 6">
            <a:extLst>
              <a:ext uri="{FF2B5EF4-FFF2-40B4-BE49-F238E27FC236}">
                <a16:creationId xmlns:a16="http://schemas.microsoft.com/office/drawing/2014/main" id="{5C36D191-1EBF-DC0E-5076-839708F93D9B}"/>
              </a:ext>
            </a:extLst>
          </p:cNvPr>
          <p:cNvSpPr>
            <a:spLocks noGrp="1" noChangeArrowheads="1"/>
          </p:cNvSpPr>
          <p:nvPr>
            <p:ph type="sldNum" sz="quarter" idx="12"/>
          </p:nvPr>
        </p:nvSpPr>
        <p:spPr>
          <a:ln/>
        </p:spPr>
        <p:txBody>
          <a:bodyPr/>
          <a:lstStyle>
            <a:lvl1pPr>
              <a:defRPr/>
            </a:lvl1pPr>
          </a:lstStyle>
          <a:p>
            <a:pPr>
              <a:defRPr/>
            </a:pPr>
            <a:fld id="{6903C650-3F25-4EAF-8F77-B01055252F99}" type="slidenum">
              <a:rPr lang="cs-CZ" altLang="cs-CZ"/>
              <a:pPr>
                <a:defRPr/>
              </a:pPr>
              <a:t>‹#›</a:t>
            </a:fld>
            <a:endParaRPr lang="cs-CZ" altLang="cs-CZ"/>
          </a:p>
        </p:txBody>
      </p:sp>
    </p:spTree>
    <p:extLst>
      <p:ext uri="{BB962C8B-B14F-4D97-AF65-F5344CB8AC3E}">
        <p14:creationId xmlns:p14="http://schemas.microsoft.com/office/powerpoint/2010/main" val="3356104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C19ED0F8-EB2A-9E7B-9FE2-991CF5512C37}"/>
              </a:ext>
            </a:extLst>
          </p:cNvPr>
          <p:cNvSpPr>
            <a:spLocks noGrp="1" noChangeArrowheads="1"/>
          </p:cNvSpPr>
          <p:nvPr>
            <p:ph type="dt" sz="half" idx="10"/>
          </p:nvPr>
        </p:nvSpPr>
        <p:spPr>
          <a:ln/>
        </p:spPr>
        <p:txBody>
          <a:bodyPr/>
          <a:lstStyle>
            <a:lvl1pPr>
              <a:defRPr/>
            </a:lvl1pPr>
          </a:lstStyle>
          <a:p>
            <a:pPr>
              <a:defRPr/>
            </a:pPr>
            <a:endParaRPr lang="cs-CZ"/>
          </a:p>
        </p:txBody>
      </p:sp>
      <p:sp>
        <p:nvSpPr>
          <p:cNvPr id="6" name="Rectangle 5">
            <a:extLst>
              <a:ext uri="{FF2B5EF4-FFF2-40B4-BE49-F238E27FC236}">
                <a16:creationId xmlns:a16="http://schemas.microsoft.com/office/drawing/2014/main" id="{4AFB8617-70E7-6368-5DBF-84CBAAA61DEF}"/>
              </a:ext>
            </a:extLst>
          </p:cNvPr>
          <p:cNvSpPr>
            <a:spLocks noGrp="1" noChangeArrowheads="1"/>
          </p:cNvSpPr>
          <p:nvPr>
            <p:ph type="ftr" sz="quarter" idx="11"/>
          </p:nvPr>
        </p:nvSpPr>
        <p:spPr>
          <a:ln/>
        </p:spPr>
        <p:txBody>
          <a:bodyPr/>
          <a:lstStyle>
            <a:lvl1pPr>
              <a:defRPr/>
            </a:lvl1pPr>
          </a:lstStyle>
          <a:p>
            <a:pPr>
              <a:defRPr/>
            </a:pPr>
            <a:endParaRPr lang="cs-CZ"/>
          </a:p>
        </p:txBody>
      </p:sp>
      <p:sp>
        <p:nvSpPr>
          <p:cNvPr id="7" name="Rectangle 6">
            <a:extLst>
              <a:ext uri="{FF2B5EF4-FFF2-40B4-BE49-F238E27FC236}">
                <a16:creationId xmlns:a16="http://schemas.microsoft.com/office/drawing/2014/main" id="{EE5A1E3F-BE13-A63E-2628-DA12E493B2CE}"/>
              </a:ext>
            </a:extLst>
          </p:cNvPr>
          <p:cNvSpPr>
            <a:spLocks noGrp="1" noChangeArrowheads="1"/>
          </p:cNvSpPr>
          <p:nvPr>
            <p:ph type="sldNum" sz="quarter" idx="12"/>
          </p:nvPr>
        </p:nvSpPr>
        <p:spPr>
          <a:ln/>
        </p:spPr>
        <p:txBody>
          <a:bodyPr/>
          <a:lstStyle>
            <a:lvl1pPr>
              <a:defRPr/>
            </a:lvl1pPr>
          </a:lstStyle>
          <a:p>
            <a:pPr>
              <a:defRPr/>
            </a:pPr>
            <a:fld id="{0910B5C4-3F25-4844-973D-5AEB9849A5DF}" type="slidenum">
              <a:rPr lang="cs-CZ" altLang="cs-CZ"/>
              <a:pPr>
                <a:defRPr/>
              </a:pPr>
              <a:t>‹#›</a:t>
            </a:fld>
            <a:endParaRPr lang="cs-CZ" altLang="cs-CZ"/>
          </a:p>
        </p:txBody>
      </p:sp>
    </p:spTree>
    <p:extLst>
      <p:ext uri="{BB962C8B-B14F-4D97-AF65-F5344CB8AC3E}">
        <p14:creationId xmlns:p14="http://schemas.microsoft.com/office/powerpoint/2010/main" val="87301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a:extLst>
              <a:ext uri="{FF2B5EF4-FFF2-40B4-BE49-F238E27FC236}">
                <a16:creationId xmlns:a16="http://schemas.microsoft.com/office/drawing/2014/main" id="{CEC9873F-AE64-01E2-4804-0A575C3F1309}"/>
              </a:ext>
            </a:extLst>
          </p:cNvPr>
          <p:cNvSpPr>
            <a:spLocks noGrp="1" noChangeArrowheads="1"/>
          </p:cNvSpPr>
          <p:nvPr>
            <p:ph type="dt" sz="half" idx="10"/>
          </p:nvPr>
        </p:nvSpPr>
        <p:spPr>
          <a:ln/>
        </p:spPr>
        <p:txBody>
          <a:bodyPr/>
          <a:lstStyle>
            <a:lvl1pPr>
              <a:defRPr/>
            </a:lvl1pPr>
          </a:lstStyle>
          <a:p>
            <a:pPr>
              <a:defRPr/>
            </a:pPr>
            <a:endParaRPr lang="cs-CZ"/>
          </a:p>
        </p:txBody>
      </p:sp>
      <p:sp>
        <p:nvSpPr>
          <p:cNvPr id="8" name="Rectangle 5">
            <a:extLst>
              <a:ext uri="{FF2B5EF4-FFF2-40B4-BE49-F238E27FC236}">
                <a16:creationId xmlns:a16="http://schemas.microsoft.com/office/drawing/2014/main" id="{A7D3116E-FD40-B874-3AC3-3BC5B20B45A1}"/>
              </a:ext>
            </a:extLst>
          </p:cNvPr>
          <p:cNvSpPr>
            <a:spLocks noGrp="1" noChangeArrowheads="1"/>
          </p:cNvSpPr>
          <p:nvPr>
            <p:ph type="ftr" sz="quarter" idx="11"/>
          </p:nvPr>
        </p:nvSpPr>
        <p:spPr>
          <a:ln/>
        </p:spPr>
        <p:txBody>
          <a:bodyPr/>
          <a:lstStyle>
            <a:lvl1pPr>
              <a:defRPr/>
            </a:lvl1pPr>
          </a:lstStyle>
          <a:p>
            <a:pPr>
              <a:defRPr/>
            </a:pPr>
            <a:endParaRPr lang="cs-CZ"/>
          </a:p>
        </p:txBody>
      </p:sp>
      <p:sp>
        <p:nvSpPr>
          <p:cNvPr id="9" name="Rectangle 6">
            <a:extLst>
              <a:ext uri="{FF2B5EF4-FFF2-40B4-BE49-F238E27FC236}">
                <a16:creationId xmlns:a16="http://schemas.microsoft.com/office/drawing/2014/main" id="{B4969B6E-8834-6A9A-8FCC-77146F4AB9CF}"/>
              </a:ext>
            </a:extLst>
          </p:cNvPr>
          <p:cNvSpPr>
            <a:spLocks noGrp="1" noChangeArrowheads="1"/>
          </p:cNvSpPr>
          <p:nvPr>
            <p:ph type="sldNum" sz="quarter" idx="12"/>
          </p:nvPr>
        </p:nvSpPr>
        <p:spPr>
          <a:ln/>
        </p:spPr>
        <p:txBody>
          <a:bodyPr/>
          <a:lstStyle>
            <a:lvl1pPr>
              <a:defRPr/>
            </a:lvl1pPr>
          </a:lstStyle>
          <a:p>
            <a:pPr>
              <a:defRPr/>
            </a:pPr>
            <a:fld id="{700F7CB8-D5D0-4CD3-9260-084C56BBEACD}" type="slidenum">
              <a:rPr lang="cs-CZ" altLang="cs-CZ"/>
              <a:pPr>
                <a:defRPr/>
              </a:pPr>
              <a:t>‹#›</a:t>
            </a:fld>
            <a:endParaRPr lang="cs-CZ" altLang="cs-CZ"/>
          </a:p>
        </p:txBody>
      </p:sp>
    </p:spTree>
    <p:extLst>
      <p:ext uri="{BB962C8B-B14F-4D97-AF65-F5344CB8AC3E}">
        <p14:creationId xmlns:p14="http://schemas.microsoft.com/office/powerpoint/2010/main" val="4195611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4">
            <a:extLst>
              <a:ext uri="{FF2B5EF4-FFF2-40B4-BE49-F238E27FC236}">
                <a16:creationId xmlns:a16="http://schemas.microsoft.com/office/drawing/2014/main" id="{815B014B-4704-6217-229C-E5501D8EC350}"/>
              </a:ext>
            </a:extLst>
          </p:cNvPr>
          <p:cNvSpPr>
            <a:spLocks noGrp="1" noChangeArrowheads="1"/>
          </p:cNvSpPr>
          <p:nvPr>
            <p:ph type="dt" sz="half" idx="10"/>
          </p:nvPr>
        </p:nvSpPr>
        <p:spPr>
          <a:ln/>
        </p:spPr>
        <p:txBody>
          <a:bodyPr/>
          <a:lstStyle>
            <a:lvl1pPr>
              <a:defRPr/>
            </a:lvl1pPr>
          </a:lstStyle>
          <a:p>
            <a:pPr>
              <a:defRPr/>
            </a:pPr>
            <a:endParaRPr lang="cs-CZ"/>
          </a:p>
        </p:txBody>
      </p:sp>
      <p:sp>
        <p:nvSpPr>
          <p:cNvPr id="4" name="Rectangle 5">
            <a:extLst>
              <a:ext uri="{FF2B5EF4-FFF2-40B4-BE49-F238E27FC236}">
                <a16:creationId xmlns:a16="http://schemas.microsoft.com/office/drawing/2014/main" id="{986AF278-535D-15DE-BB8E-831BB8C14F38}"/>
              </a:ext>
            </a:extLst>
          </p:cNvPr>
          <p:cNvSpPr>
            <a:spLocks noGrp="1" noChangeArrowheads="1"/>
          </p:cNvSpPr>
          <p:nvPr>
            <p:ph type="ftr" sz="quarter" idx="11"/>
          </p:nvPr>
        </p:nvSpPr>
        <p:spPr>
          <a:ln/>
        </p:spPr>
        <p:txBody>
          <a:bodyPr/>
          <a:lstStyle>
            <a:lvl1pPr>
              <a:defRPr/>
            </a:lvl1pPr>
          </a:lstStyle>
          <a:p>
            <a:pPr>
              <a:defRPr/>
            </a:pPr>
            <a:endParaRPr lang="cs-CZ"/>
          </a:p>
        </p:txBody>
      </p:sp>
      <p:sp>
        <p:nvSpPr>
          <p:cNvPr id="5" name="Rectangle 6">
            <a:extLst>
              <a:ext uri="{FF2B5EF4-FFF2-40B4-BE49-F238E27FC236}">
                <a16:creationId xmlns:a16="http://schemas.microsoft.com/office/drawing/2014/main" id="{82581D23-84EA-8C4F-F238-7107D391AAD9}"/>
              </a:ext>
            </a:extLst>
          </p:cNvPr>
          <p:cNvSpPr>
            <a:spLocks noGrp="1" noChangeArrowheads="1"/>
          </p:cNvSpPr>
          <p:nvPr>
            <p:ph type="sldNum" sz="quarter" idx="12"/>
          </p:nvPr>
        </p:nvSpPr>
        <p:spPr>
          <a:ln/>
        </p:spPr>
        <p:txBody>
          <a:bodyPr/>
          <a:lstStyle>
            <a:lvl1pPr>
              <a:defRPr/>
            </a:lvl1pPr>
          </a:lstStyle>
          <a:p>
            <a:pPr>
              <a:defRPr/>
            </a:pPr>
            <a:fld id="{4F54FEB5-72BD-4435-87CB-002D8CF756B7}" type="slidenum">
              <a:rPr lang="cs-CZ" altLang="cs-CZ"/>
              <a:pPr>
                <a:defRPr/>
              </a:pPr>
              <a:t>‹#›</a:t>
            </a:fld>
            <a:endParaRPr lang="cs-CZ" altLang="cs-CZ"/>
          </a:p>
        </p:txBody>
      </p:sp>
    </p:spTree>
    <p:extLst>
      <p:ext uri="{BB962C8B-B14F-4D97-AF65-F5344CB8AC3E}">
        <p14:creationId xmlns:p14="http://schemas.microsoft.com/office/powerpoint/2010/main" val="1359589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282CC5D-245F-0F11-A1DE-7CAC9ADA6A20}"/>
              </a:ext>
            </a:extLst>
          </p:cNvPr>
          <p:cNvSpPr>
            <a:spLocks noGrp="1" noChangeArrowheads="1"/>
          </p:cNvSpPr>
          <p:nvPr>
            <p:ph type="dt" sz="half" idx="10"/>
          </p:nvPr>
        </p:nvSpPr>
        <p:spPr>
          <a:ln/>
        </p:spPr>
        <p:txBody>
          <a:bodyPr/>
          <a:lstStyle>
            <a:lvl1pPr>
              <a:defRPr/>
            </a:lvl1pPr>
          </a:lstStyle>
          <a:p>
            <a:pPr>
              <a:defRPr/>
            </a:pPr>
            <a:endParaRPr lang="cs-CZ"/>
          </a:p>
        </p:txBody>
      </p:sp>
      <p:sp>
        <p:nvSpPr>
          <p:cNvPr id="3" name="Rectangle 5">
            <a:extLst>
              <a:ext uri="{FF2B5EF4-FFF2-40B4-BE49-F238E27FC236}">
                <a16:creationId xmlns:a16="http://schemas.microsoft.com/office/drawing/2014/main" id="{7B6D5C5E-2312-2B17-CE6F-AD811409C255}"/>
              </a:ext>
            </a:extLst>
          </p:cNvPr>
          <p:cNvSpPr>
            <a:spLocks noGrp="1" noChangeArrowheads="1"/>
          </p:cNvSpPr>
          <p:nvPr>
            <p:ph type="ftr" sz="quarter" idx="11"/>
          </p:nvPr>
        </p:nvSpPr>
        <p:spPr>
          <a:ln/>
        </p:spPr>
        <p:txBody>
          <a:bodyPr/>
          <a:lstStyle>
            <a:lvl1pPr>
              <a:defRPr/>
            </a:lvl1pPr>
          </a:lstStyle>
          <a:p>
            <a:pPr>
              <a:defRPr/>
            </a:pPr>
            <a:endParaRPr lang="cs-CZ"/>
          </a:p>
        </p:txBody>
      </p:sp>
      <p:sp>
        <p:nvSpPr>
          <p:cNvPr id="4" name="Rectangle 6">
            <a:extLst>
              <a:ext uri="{FF2B5EF4-FFF2-40B4-BE49-F238E27FC236}">
                <a16:creationId xmlns:a16="http://schemas.microsoft.com/office/drawing/2014/main" id="{495AF931-A4C4-43A8-A0A0-3C5CADDDB78C}"/>
              </a:ext>
            </a:extLst>
          </p:cNvPr>
          <p:cNvSpPr>
            <a:spLocks noGrp="1" noChangeArrowheads="1"/>
          </p:cNvSpPr>
          <p:nvPr>
            <p:ph type="sldNum" sz="quarter" idx="12"/>
          </p:nvPr>
        </p:nvSpPr>
        <p:spPr>
          <a:ln/>
        </p:spPr>
        <p:txBody>
          <a:bodyPr/>
          <a:lstStyle>
            <a:lvl1pPr>
              <a:defRPr/>
            </a:lvl1pPr>
          </a:lstStyle>
          <a:p>
            <a:pPr>
              <a:defRPr/>
            </a:pPr>
            <a:fld id="{8FEB9588-6FAC-47BB-8E57-3BB8047F8A6F}" type="slidenum">
              <a:rPr lang="cs-CZ" altLang="cs-CZ"/>
              <a:pPr>
                <a:defRPr/>
              </a:pPr>
              <a:t>‹#›</a:t>
            </a:fld>
            <a:endParaRPr lang="cs-CZ" altLang="cs-CZ"/>
          </a:p>
        </p:txBody>
      </p:sp>
    </p:spTree>
    <p:extLst>
      <p:ext uri="{BB962C8B-B14F-4D97-AF65-F5344CB8AC3E}">
        <p14:creationId xmlns:p14="http://schemas.microsoft.com/office/powerpoint/2010/main" val="1461747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a:extLst>
              <a:ext uri="{FF2B5EF4-FFF2-40B4-BE49-F238E27FC236}">
                <a16:creationId xmlns:a16="http://schemas.microsoft.com/office/drawing/2014/main" id="{F85650FA-D585-D74C-2469-21C8249259A9}"/>
              </a:ext>
            </a:extLst>
          </p:cNvPr>
          <p:cNvSpPr>
            <a:spLocks noGrp="1" noChangeArrowheads="1"/>
          </p:cNvSpPr>
          <p:nvPr>
            <p:ph type="dt" sz="half" idx="10"/>
          </p:nvPr>
        </p:nvSpPr>
        <p:spPr>
          <a:ln/>
        </p:spPr>
        <p:txBody>
          <a:bodyPr/>
          <a:lstStyle>
            <a:lvl1pPr>
              <a:defRPr/>
            </a:lvl1pPr>
          </a:lstStyle>
          <a:p>
            <a:pPr>
              <a:defRPr/>
            </a:pPr>
            <a:endParaRPr lang="cs-CZ"/>
          </a:p>
        </p:txBody>
      </p:sp>
      <p:sp>
        <p:nvSpPr>
          <p:cNvPr id="6" name="Rectangle 5">
            <a:extLst>
              <a:ext uri="{FF2B5EF4-FFF2-40B4-BE49-F238E27FC236}">
                <a16:creationId xmlns:a16="http://schemas.microsoft.com/office/drawing/2014/main" id="{B6DE1543-D21E-9CBE-7C4A-2C3B813D3D67}"/>
              </a:ext>
            </a:extLst>
          </p:cNvPr>
          <p:cNvSpPr>
            <a:spLocks noGrp="1" noChangeArrowheads="1"/>
          </p:cNvSpPr>
          <p:nvPr>
            <p:ph type="ftr" sz="quarter" idx="11"/>
          </p:nvPr>
        </p:nvSpPr>
        <p:spPr>
          <a:ln/>
        </p:spPr>
        <p:txBody>
          <a:bodyPr/>
          <a:lstStyle>
            <a:lvl1pPr>
              <a:defRPr/>
            </a:lvl1pPr>
          </a:lstStyle>
          <a:p>
            <a:pPr>
              <a:defRPr/>
            </a:pPr>
            <a:endParaRPr lang="cs-CZ"/>
          </a:p>
        </p:txBody>
      </p:sp>
      <p:sp>
        <p:nvSpPr>
          <p:cNvPr id="7" name="Rectangle 6">
            <a:extLst>
              <a:ext uri="{FF2B5EF4-FFF2-40B4-BE49-F238E27FC236}">
                <a16:creationId xmlns:a16="http://schemas.microsoft.com/office/drawing/2014/main" id="{0E12549C-7597-7B27-F60D-A733ABEDBFE3}"/>
              </a:ext>
            </a:extLst>
          </p:cNvPr>
          <p:cNvSpPr>
            <a:spLocks noGrp="1" noChangeArrowheads="1"/>
          </p:cNvSpPr>
          <p:nvPr>
            <p:ph type="sldNum" sz="quarter" idx="12"/>
          </p:nvPr>
        </p:nvSpPr>
        <p:spPr>
          <a:ln/>
        </p:spPr>
        <p:txBody>
          <a:bodyPr/>
          <a:lstStyle>
            <a:lvl1pPr>
              <a:defRPr/>
            </a:lvl1pPr>
          </a:lstStyle>
          <a:p>
            <a:pPr>
              <a:defRPr/>
            </a:pPr>
            <a:fld id="{DD920107-2B81-4754-B215-82D7A18A1ACA}" type="slidenum">
              <a:rPr lang="cs-CZ" altLang="cs-CZ"/>
              <a:pPr>
                <a:defRPr/>
              </a:pPr>
              <a:t>‹#›</a:t>
            </a:fld>
            <a:endParaRPr lang="cs-CZ" altLang="cs-CZ"/>
          </a:p>
        </p:txBody>
      </p:sp>
    </p:spTree>
    <p:extLst>
      <p:ext uri="{BB962C8B-B14F-4D97-AF65-F5344CB8AC3E}">
        <p14:creationId xmlns:p14="http://schemas.microsoft.com/office/powerpoint/2010/main" val="3967567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a:extLst>
              <a:ext uri="{FF2B5EF4-FFF2-40B4-BE49-F238E27FC236}">
                <a16:creationId xmlns:a16="http://schemas.microsoft.com/office/drawing/2014/main" id="{99CBD6D5-FEF6-DBFA-A832-8EF9D5011BE5}"/>
              </a:ext>
            </a:extLst>
          </p:cNvPr>
          <p:cNvSpPr>
            <a:spLocks noGrp="1" noChangeArrowheads="1"/>
          </p:cNvSpPr>
          <p:nvPr>
            <p:ph type="dt" sz="half" idx="10"/>
          </p:nvPr>
        </p:nvSpPr>
        <p:spPr>
          <a:ln/>
        </p:spPr>
        <p:txBody>
          <a:bodyPr/>
          <a:lstStyle>
            <a:lvl1pPr>
              <a:defRPr/>
            </a:lvl1pPr>
          </a:lstStyle>
          <a:p>
            <a:pPr>
              <a:defRPr/>
            </a:pPr>
            <a:endParaRPr lang="cs-CZ"/>
          </a:p>
        </p:txBody>
      </p:sp>
      <p:sp>
        <p:nvSpPr>
          <p:cNvPr id="6" name="Rectangle 5">
            <a:extLst>
              <a:ext uri="{FF2B5EF4-FFF2-40B4-BE49-F238E27FC236}">
                <a16:creationId xmlns:a16="http://schemas.microsoft.com/office/drawing/2014/main" id="{AD9EB4B1-50F3-B117-452D-A84602E6CDE5}"/>
              </a:ext>
            </a:extLst>
          </p:cNvPr>
          <p:cNvSpPr>
            <a:spLocks noGrp="1" noChangeArrowheads="1"/>
          </p:cNvSpPr>
          <p:nvPr>
            <p:ph type="ftr" sz="quarter" idx="11"/>
          </p:nvPr>
        </p:nvSpPr>
        <p:spPr>
          <a:ln/>
        </p:spPr>
        <p:txBody>
          <a:bodyPr/>
          <a:lstStyle>
            <a:lvl1pPr>
              <a:defRPr/>
            </a:lvl1pPr>
          </a:lstStyle>
          <a:p>
            <a:pPr>
              <a:defRPr/>
            </a:pPr>
            <a:endParaRPr lang="cs-CZ"/>
          </a:p>
        </p:txBody>
      </p:sp>
      <p:sp>
        <p:nvSpPr>
          <p:cNvPr id="7" name="Rectangle 6">
            <a:extLst>
              <a:ext uri="{FF2B5EF4-FFF2-40B4-BE49-F238E27FC236}">
                <a16:creationId xmlns:a16="http://schemas.microsoft.com/office/drawing/2014/main" id="{D084EAEB-F51A-1DD8-4074-BC52D57A36F5}"/>
              </a:ext>
            </a:extLst>
          </p:cNvPr>
          <p:cNvSpPr>
            <a:spLocks noGrp="1" noChangeArrowheads="1"/>
          </p:cNvSpPr>
          <p:nvPr>
            <p:ph type="sldNum" sz="quarter" idx="12"/>
          </p:nvPr>
        </p:nvSpPr>
        <p:spPr>
          <a:ln/>
        </p:spPr>
        <p:txBody>
          <a:bodyPr/>
          <a:lstStyle>
            <a:lvl1pPr>
              <a:defRPr/>
            </a:lvl1pPr>
          </a:lstStyle>
          <a:p>
            <a:pPr>
              <a:defRPr/>
            </a:pPr>
            <a:fld id="{C86BC065-096F-433F-B383-39D8E0770B6A}" type="slidenum">
              <a:rPr lang="cs-CZ" altLang="cs-CZ"/>
              <a:pPr>
                <a:defRPr/>
              </a:pPr>
              <a:t>‹#›</a:t>
            </a:fld>
            <a:endParaRPr lang="cs-CZ" altLang="cs-CZ"/>
          </a:p>
        </p:txBody>
      </p:sp>
    </p:spTree>
    <p:extLst>
      <p:ext uri="{BB962C8B-B14F-4D97-AF65-F5344CB8AC3E}">
        <p14:creationId xmlns:p14="http://schemas.microsoft.com/office/powerpoint/2010/main" val="3786640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196"/>
          </a:schemeClr>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A95D8FD-8206-ACB0-6DB6-3E725F9E502E}"/>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a:t>Klepnutím lze upravit styl předlohy nadpisů.</a:t>
            </a:r>
          </a:p>
        </p:txBody>
      </p:sp>
      <p:sp>
        <p:nvSpPr>
          <p:cNvPr id="1027" name="Rectangle 3">
            <a:extLst>
              <a:ext uri="{FF2B5EF4-FFF2-40B4-BE49-F238E27FC236}">
                <a16:creationId xmlns:a16="http://schemas.microsoft.com/office/drawing/2014/main" id="{9D767735-089D-6E5F-C460-9E6126B7BA30}"/>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8" name="Rectangle 4">
            <a:extLst>
              <a:ext uri="{FF2B5EF4-FFF2-40B4-BE49-F238E27FC236}">
                <a16:creationId xmlns:a16="http://schemas.microsoft.com/office/drawing/2014/main" id="{E6531671-C9C2-69A4-6F7D-86475ACDC371}"/>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cs-CZ"/>
          </a:p>
        </p:txBody>
      </p:sp>
      <p:sp>
        <p:nvSpPr>
          <p:cNvPr id="1029" name="Rectangle 5">
            <a:extLst>
              <a:ext uri="{FF2B5EF4-FFF2-40B4-BE49-F238E27FC236}">
                <a16:creationId xmlns:a16="http://schemas.microsoft.com/office/drawing/2014/main" id="{0C778884-FD03-9FE9-88FA-055CE67F9814}"/>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cs-CZ"/>
          </a:p>
        </p:txBody>
      </p:sp>
      <p:sp>
        <p:nvSpPr>
          <p:cNvPr id="1030" name="Rectangle 6">
            <a:extLst>
              <a:ext uri="{FF2B5EF4-FFF2-40B4-BE49-F238E27FC236}">
                <a16:creationId xmlns:a16="http://schemas.microsoft.com/office/drawing/2014/main" id="{3911F249-5DC7-B263-C524-95BB231C7792}"/>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82B2304F-2479-4559-BD42-7EB7FD392499}" type="slidenum">
              <a:rPr lang="cs-CZ" altLang="cs-CZ"/>
              <a:pPr>
                <a:defRPr/>
              </a:pPr>
              <a:t>‹#›</a:t>
            </a:fld>
            <a:endParaRPr lang="cs-CZ" alt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png"/><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wmf"/></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image" Target="../media/image37.jpeg"/><Relationship Id="rId1" Type="http://schemas.openxmlformats.org/officeDocument/2006/relationships/slideLayout" Target="../slideLayouts/slideLayout6.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48.jpeg"/><Relationship Id="rId2" Type="http://schemas.openxmlformats.org/officeDocument/2006/relationships/image" Target="../media/image44.jpeg"/><Relationship Id="rId1" Type="http://schemas.openxmlformats.org/officeDocument/2006/relationships/slideLayout" Target="../slideLayouts/slideLayout6.xml"/><Relationship Id="rId6" Type="http://schemas.openxmlformats.org/officeDocument/2006/relationships/image" Target="../media/image47.jpeg"/><Relationship Id="rId5" Type="http://schemas.openxmlformats.org/officeDocument/2006/relationships/image" Target="../media/image46.png"/><Relationship Id="rId4" Type="http://schemas.openxmlformats.org/officeDocument/2006/relationships/image" Target="../media/image45.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15A7D321-92E4-3D98-7136-3CF1221E15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9475" y="1844675"/>
            <a:ext cx="4454525"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bdélník 4">
            <a:extLst>
              <a:ext uri="{FF2B5EF4-FFF2-40B4-BE49-F238E27FC236}">
                <a16:creationId xmlns:a16="http://schemas.microsoft.com/office/drawing/2014/main" id="{7C21422E-8EE6-2720-34EE-C630D81462F2}"/>
              </a:ext>
            </a:extLst>
          </p:cNvPr>
          <p:cNvSpPr/>
          <p:nvPr/>
        </p:nvSpPr>
        <p:spPr>
          <a:xfrm>
            <a:off x="2087563" y="649288"/>
            <a:ext cx="4968875" cy="714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s-CZ" b="1" i="1" cap="all" dirty="0" err="1">
                <a:solidFill>
                  <a:schemeClr val="tx1"/>
                </a:solidFill>
                <a:latin typeface="Arial" panose="020B0604020202020204" pitchFamily="34" charset="0"/>
                <a:cs typeface="Arial" panose="020B0604020202020204" pitchFamily="34" charset="0"/>
              </a:rPr>
              <a:t>What</a:t>
            </a:r>
            <a:r>
              <a:rPr lang="cs-CZ" b="1" i="1" cap="all" dirty="0">
                <a:solidFill>
                  <a:schemeClr val="tx1"/>
                </a:solidFill>
                <a:latin typeface="Arial" panose="020B0604020202020204" pitchFamily="34" charset="0"/>
                <a:cs typeface="Arial" panose="020B0604020202020204" pitchFamily="34" charset="0"/>
              </a:rPr>
              <a:t> </a:t>
            </a:r>
            <a:r>
              <a:rPr lang="cs-CZ" b="1" i="1" cap="all" dirty="0" err="1">
                <a:solidFill>
                  <a:schemeClr val="tx1"/>
                </a:solidFill>
                <a:latin typeface="Arial" panose="020B0604020202020204" pitchFamily="34" charset="0"/>
                <a:cs typeface="Arial" panose="020B0604020202020204" pitchFamily="34" charset="0"/>
              </a:rPr>
              <a:t>is</a:t>
            </a:r>
            <a:r>
              <a:rPr lang="cs-CZ" b="1" i="1" cap="all" dirty="0">
                <a:solidFill>
                  <a:schemeClr val="tx1"/>
                </a:solidFill>
                <a:latin typeface="Arial" panose="020B0604020202020204" pitchFamily="34" charset="0"/>
                <a:cs typeface="Arial" panose="020B0604020202020204" pitchFamily="34" charset="0"/>
              </a:rPr>
              <a:t> </a:t>
            </a:r>
            <a:r>
              <a:rPr lang="cs-CZ" b="1" i="1" cap="all" dirty="0" err="1">
                <a:solidFill>
                  <a:schemeClr val="tx1"/>
                </a:solidFill>
                <a:latin typeface="Arial" panose="020B0604020202020204" pitchFamily="34" charset="0"/>
                <a:cs typeface="Arial" panose="020B0604020202020204" pitchFamily="34" charset="0"/>
              </a:rPr>
              <a:t>the</a:t>
            </a:r>
            <a:r>
              <a:rPr lang="cs-CZ" b="1" i="1" cap="all" dirty="0">
                <a:solidFill>
                  <a:schemeClr val="tx1"/>
                </a:solidFill>
                <a:latin typeface="Arial" panose="020B0604020202020204" pitchFamily="34" charset="0"/>
                <a:cs typeface="Arial" panose="020B0604020202020204" pitchFamily="34" charset="0"/>
              </a:rPr>
              <a:t> </a:t>
            </a:r>
            <a:r>
              <a:rPr lang="cs-CZ" b="1" i="1" cap="all" dirty="0" err="1">
                <a:solidFill>
                  <a:schemeClr val="tx1"/>
                </a:solidFill>
                <a:latin typeface="Arial" panose="020B0604020202020204" pitchFamily="34" charset="0"/>
                <a:cs typeface="Arial" panose="020B0604020202020204" pitchFamily="34" charset="0"/>
              </a:rPr>
              <a:t>course</a:t>
            </a:r>
            <a:r>
              <a:rPr lang="cs-CZ" b="1" i="1" cap="all" dirty="0">
                <a:solidFill>
                  <a:schemeClr val="tx1"/>
                </a:solidFill>
                <a:latin typeface="Arial" panose="020B0604020202020204" pitchFamily="34" charset="0"/>
                <a:cs typeface="Arial" panose="020B0604020202020204" pitchFamily="34" charset="0"/>
              </a:rPr>
              <a:t> </a:t>
            </a:r>
            <a:r>
              <a:rPr lang="cs-CZ" b="1" i="1" cap="all" dirty="0" err="1">
                <a:solidFill>
                  <a:schemeClr val="tx1"/>
                </a:solidFill>
                <a:latin typeface="Arial" panose="020B0604020202020204" pitchFamily="34" charset="0"/>
                <a:cs typeface="Arial" panose="020B0604020202020204" pitchFamily="34" charset="0"/>
              </a:rPr>
              <a:t>about</a:t>
            </a:r>
            <a:endParaRPr lang="cs-CZ" b="1" i="1" cap="all" dirty="0">
              <a:solidFill>
                <a:schemeClr val="tx1"/>
              </a:solidFill>
              <a:latin typeface="Arial" panose="020B0604020202020204" pitchFamily="34" charset="0"/>
              <a:cs typeface="Arial" panose="020B0604020202020204" pitchFamily="34" charset="0"/>
            </a:endParaRPr>
          </a:p>
        </p:txBody>
      </p:sp>
      <p:sp>
        <p:nvSpPr>
          <p:cNvPr id="2" name="TextovéPole 2">
            <a:extLst>
              <a:ext uri="{FF2B5EF4-FFF2-40B4-BE49-F238E27FC236}">
                <a16:creationId xmlns:a16="http://schemas.microsoft.com/office/drawing/2014/main" id="{7C1307C7-5E99-FAD3-7761-9C27BCCEE947}"/>
              </a:ext>
            </a:extLst>
          </p:cNvPr>
          <p:cNvSpPr txBox="1">
            <a:spLocks noChangeArrowheads="1"/>
          </p:cNvSpPr>
          <p:nvPr/>
        </p:nvSpPr>
        <p:spPr bwMode="auto">
          <a:xfrm>
            <a:off x="214313" y="2252663"/>
            <a:ext cx="5653087" cy="3354387"/>
          </a:xfrm>
          <a:prstGeom prst="rect">
            <a:avLst/>
          </a:prstGeom>
          <a:noFill/>
          <a:ln w="9525">
            <a:noFill/>
            <a:miter lim="800000"/>
            <a:headEnd/>
            <a:tailEnd/>
          </a:ln>
        </p:spPr>
        <p:txBody>
          <a:bodyPr>
            <a:spAutoFit/>
          </a:bodyPr>
          <a:lstStyle/>
          <a:p>
            <a:pPr marL="457200" indent="-457200" eaLnBrk="1" hangingPunct="1">
              <a:buFont typeface="Wingdings" pitchFamily="2" charset="2"/>
              <a:buChar char="Ø"/>
              <a:defRPr/>
            </a:pPr>
            <a:r>
              <a:rPr lang="cs-CZ" b="1" dirty="0" err="1">
                <a:latin typeface="Arial" pitchFamily="34" charset="0"/>
              </a:rPr>
              <a:t>What</a:t>
            </a:r>
            <a:r>
              <a:rPr lang="cs-CZ" b="1" dirty="0">
                <a:latin typeface="Arial" pitchFamily="34" charset="0"/>
              </a:rPr>
              <a:t> </a:t>
            </a:r>
            <a:r>
              <a:rPr lang="cs-CZ" b="1" dirty="0" err="1">
                <a:latin typeface="Arial" pitchFamily="34" charset="0"/>
              </a:rPr>
              <a:t>is</a:t>
            </a:r>
            <a:r>
              <a:rPr lang="cs-CZ" b="1" dirty="0">
                <a:latin typeface="Arial" pitchFamily="34" charset="0"/>
              </a:rPr>
              <a:t> </a:t>
            </a:r>
            <a:r>
              <a:rPr lang="cs-CZ" b="1" dirty="0" err="1">
                <a:latin typeface="Arial" pitchFamily="34" charset="0"/>
              </a:rPr>
              <a:t>molecular</a:t>
            </a:r>
            <a:r>
              <a:rPr lang="cs-CZ" b="1" dirty="0">
                <a:latin typeface="Arial" pitchFamily="34" charset="0"/>
              </a:rPr>
              <a:t> </a:t>
            </a:r>
            <a:r>
              <a:rPr lang="cs-CZ" b="1" dirty="0" err="1">
                <a:latin typeface="Arial" pitchFamily="34" charset="0"/>
              </a:rPr>
              <a:t>phylogenetics</a:t>
            </a:r>
            <a:r>
              <a:rPr lang="cs-CZ" b="1" dirty="0">
                <a:latin typeface="Arial" pitchFamily="34" charset="0"/>
              </a:rPr>
              <a:t>, </a:t>
            </a:r>
            <a:r>
              <a:rPr lang="cs-CZ" b="1" dirty="0" err="1">
                <a:latin typeface="Arial" pitchFamily="34" charset="0"/>
              </a:rPr>
              <a:t>what</a:t>
            </a:r>
            <a:r>
              <a:rPr lang="cs-CZ" b="1" dirty="0">
                <a:latin typeface="Arial" pitchFamily="34" charset="0"/>
              </a:rPr>
              <a:t> </a:t>
            </a:r>
            <a:r>
              <a:rPr lang="cs-CZ" b="1" dirty="0" err="1">
                <a:latin typeface="Arial" pitchFamily="34" charset="0"/>
              </a:rPr>
              <a:t>is</a:t>
            </a:r>
            <a:r>
              <a:rPr lang="cs-CZ" b="1" dirty="0">
                <a:latin typeface="Arial" pitchFamily="34" charset="0"/>
              </a:rPr>
              <a:t> </a:t>
            </a:r>
            <a:r>
              <a:rPr lang="cs-CZ" b="1" dirty="0" err="1">
                <a:latin typeface="Arial" pitchFamily="34" charset="0"/>
              </a:rPr>
              <a:t>molecular</a:t>
            </a:r>
            <a:r>
              <a:rPr lang="cs-CZ" b="1" dirty="0">
                <a:latin typeface="Arial" pitchFamily="34" charset="0"/>
              </a:rPr>
              <a:t> taxonomy</a:t>
            </a:r>
          </a:p>
          <a:p>
            <a:pPr marL="457200" indent="-457200" eaLnBrk="1" hangingPunct="1">
              <a:buFont typeface="Wingdings" pitchFamily="2" charset="2"/>
              <a:buChar char="Ø"/>
              <a:defRPr/>
            </a:pPr>
            <a:r>
              <a:rPr lang="cs-CZ" b="1" dirty="0" err="1">
                <a:latin typeface="Arial" pitchFamily="34" charset="0"/>
              </a:rPr>
              <a:t>Specialities</a:t>
            </a:r>
            <a:r>
              <a:rPr lang="cs-CZ" b="1" dirty="0">
                <a:latin typeface="Arial" pitchFamily="34" charset="0"/>
              </a:rPr>
              <a:t> </a:t>
            </a:r>
            <a:r>
              <a:rPr lang="cs-CZ" b="1" dirty="0" err="1">
                <a:latin typeface="Arial" pitchFamily="34" charset="0"/>
              </a:rPr>
              <a:t>of</a:t>
            </a:r>
            <a:r>
              <a:rPr lang="cs-CZ" b="1" dirty="0">
                <a:latin typeface="Arial" pitchFamily="34" charset="0"/>
              </a:rPr>
              <a:t> </a:t>
            </a:r>
            <a:r>
              <a:rPr lang="cs-CZ" b="1" dirty="0" err="1">
                <a:latin typeface="Arial" pitchFamily="34" charset="0"/>
              </a:rPr>
              <a:t>molecular</a:t>
            </a:r>
            <a:r>
              <a:rPr lang="cs-CZ" b="1" dirty="0">
                <a:latin typeface="Arial" pitchFamily="34" charset="0"/>
              </a:rPr>
              <a:t> </a:t>
            </a:r>
            <a:r>
              <a:rPr lang="cs-CZ" b="1" dirty="0" err="1">
                <a:latin typeface="Arial" pitchFamily="34" charset="0"/>
              </a:rPr>
              <a:t>characters</a:t>
            </a:r>
            <a:endParaRPr lang="cs-CZ" b="1" dirty="0">
              <a:latin typeface="Arial" pitchFamily="34" charset="0"/>
            </a:endParaRPr>
          </a:p>
          <a:p>
            <a:pPr marL="457200" indent="-457200" eaLnBrk="1" hangingPunct="1">
              <a:buFont typeface="Wingdings" pitchFamily="2" charset="2"/>
              <a:buChar char="Ø"/>
              <a:defRPr/>
            </a:pPr>
            <a:r>
              <a:rPr lang="cs-CZ" b="1" dirty="0" err="1">
                <a:latin typeface="Arial" pitchFamily="34" charset="0"/>
              </a:rPr>
              <a:t>Methods</a:t>
            </a:r>
            <a:r>
              <a:rPr lang="cs-CZ" b="1" dirty="0">
                <a:latin typeface="Arial" pitchFamily="34" charset="0"/>
              </a:rPr>
              <a:t> </a:t>
            </a:r>
            <a:r>
              <a:rPr lang="cs-CZ" b="1" dirty="0" err="1">
                <a:latin typeface="Arial" pitchFamily="34" charset="0"/>
              </a:rPr>
              <a:t>of</a:t>
            </a:r>
            <a:r>
              <a:rPr lang="cs-CZ" b="1" dirty="0">
                <a:latin typeface="Arial" pitchFamily="34" charset="0"/>
              </a:rPr>
              <a:t> </a:t>
            </a:r>
            <a:r>
              <a:rPr lang="cs-CZ" b="1" dirty="0" err="1">
                <a:latin typeface="Arial" pitchFamily="34" charset="0"/>
              </a:rPr>
              <a:t>obtaining</a:t>
            </a:r>
            <a:r>
              <a:rPr lang="cs-CZ" b="1" dirty="0">
                <a:latin typeface="Arial" pitchFamily="34" charset="0"/>
              </a:rPr>
              <a:t> </a:t>
            </a:r>
            <a:r>
              <a:rPr lang="cs-CZ" b="1" dirty="0" err="1">
                <a:latin typeface="Arial" pitchFamily="34" charset="0"/>
              </a:rPr>
              <a:t>the</a:t>
            </a:r>
            <a:r>
              <a:rPr lang="cs-CZ" b="1" dirty="0">
                <a:latin typeface="Arial" pitchFamily="34" charset="0"/>
              </a:rPr>
              <a:t> </a:t>
            </a:r>
            <a:r>
              <a:rPr lang="cs-CZ" b="1" dirty="0" err="1">
                <a:latin typeface="Arial" pitchFamily="34" charset="0"/>
              </a:rPr>
              <a:t>molecular</a:t>
            </a:r>
            <a:r>
              <a:rPr lang="cs-CZ" b="1" dirty="0">
                <a:latin typeface="Arial" pitchFamily="34" charset="0"/>
              </a:rPr>
              <a:t> data</a:t>
            </a:r>
          </a:p>
          <a:p>
            <a:pPr marL="457200" indent="-457200" eaLnBrk="1" hangingPunct="1">
              <a:buFont typeface="Wingdings" pitchFamily="2" charset="2"/>
              <a:buChar char="Ø"/>
              <a:defRPr/>
            </a:pPr>
            <a:r>
              <a:rPr lang="cs-CZ" b="1" dirty="0" err="1">
                <a:latin typeface="Arial" pitchFamily="34" charset="0"/>
              </a:rPr>
              <a:t>Principles</a:t>
            </a:r>
            <a:r>
              <a:rPr lang="cs-CZ" b="1" dirty="0">
                <a:latin typeface="Arial" pitchFamily="34" charset="0"/>
              </a:rPr>
              <a:t> </a:t>
            </a:r>
            <a:r>
              <a:rPr lang="cs-CZ" b="1" dirty="0" err="1">
                <a:latin typeface="Arial" pitchFamily="34" charset="0"/>
              </a:rPr>
              <a:t>of</a:t>
            </a:r>
            <a:r>
              <a:rPr lang="cs-CZ" b="1" dirty="0">
                <a:latin typeface="Arial" pitchFamily="34" charset="0"/>
              </a:rPr>
              <a:t> data </a:t>
            </a:r>
            <a:r>
              <a:rPr lang="cs-CZ" b="1" dirty="0" err="1">
                <a:latin typeface="Arial" pitchFamily="34" charset="0"/>
              </a:rPr>
              <a:t>analysis</a:t>
            </a:r>
            <a:endParaRPr lang="cs-CZ" b="1" dirty="0">
              <a:latin typeface="Arial" pitchFamily="34" charset="0"/>
            </a:endParaRPr>
          </a:p>
          <a:p>
            <a:pPr marL="457200" indent="-457200" eaLnBrk="1" hangingPunct="1">
              <a:buFont typeface="Wingdings" pitchFamily="2" charset="2"/>
              <a:buChar char="Ø"/>
              <a:defRPr/>
            </a:pPr>
            <a:r>
              <a:rPr lang="cs-CZ" b="1" dirty="0" err="1">
                <a:latin typeface="Arial" pitchFamily="34" charset="0"/>
              </a:rPr>
              <a:t>Interpretation</a:t>
            </a:r>
            <a:r>
              <a:rPr lang="cs-CZ" b="1" dirty="0">
                <a:latin typeface="Arial" pitchFamily="34" charset="0"/>
              </a:rPr>
              <a:t> </a:t>
            </a:r>
            <a:r>
              <a:rPr lang="cs-CZ" b="1" dirty="0" err="1">
                <a:latin typeface="Arial" pitchFamily="34" charset="0"/>
              </a:rPr>
              <a:t>of</a:t>
            </a:r>
            <a:r>
              <a:rPr lang="cs-CZ" b="1" dirty="0">
                <a:latin typeface="Arial" pitchFamily="34" charset="0"/>
              </a:rPr>
              <a:t> </a:t>
            </a:r>
            <a:r>
              <a:rPr lang="cs-CZ" b="1" dirty="0" err="1">
                <a:latin typeface="Arial" pitchFamily="34" charset="0"/>
              </a:rPr>
              <a:t>results</a:t>
            </a:r>
            <a:endParaRPr lang="cs-CZ" sz="2000" dirty="0">
              <a:latin typeface="Arial" charset="0"/>
              <a:cs typeface="Arial" charset="0"/>
            </a:endParaRPr>
          </a:p>
          <a:p>
            <a:pPr eaLnBrk="1" hangingPunct="1">
              <a:buFont typeface="Arial" charset="0"/>
              <a:buChar char="•"/>
              <a:defRPr/>
            </a:pPr>
            <a:endParaRPr lang="cs-CZ" sz="2000" dirty="0">
              <a:latin typeface="Arial" charset="0"/>
              <a:cs typeface="Arial" charset="0"/>
            </a:endParaRPr>
          </a:p>
        </p:txBody>
      </p:sp>
      <p:sp>
        <p:nvSpPr>
          <p:cNvPr id="4101" name="Text Box 16">
            <a:extLst>
              <a:ext uri="{FF2B5EF4-FFF2-40B4-BE49-F238E27FC236}">
                <a16:creationId xmlns:a16="http://schemas.microsoft.com/office/drawing/2014/main" id="{3BBF3ABE-1711-9B36-F27B-9D1FC4002E33}"/>
              </a:ext>
            </a:extLst>
          </p:cNvPr>
          <p:cNvSpPr txBox="1">
            <a:spLocks noChangeArrowheads="1"/>
          </p:cNvSpPr>
          <p:nvPr/>
        </p:nvSpPr>
        <p:spPr bwMode="auto">
          <a:xfrm>
            <a:off x="0" y="115888"/>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3600" b="1">
                <a:solidFill>
                  <a:srgbClr val="C00000"/>
                </a:solidFill>
                <a:latin typeface="Albertus Extra Bold" pitchFamily="34" charset="0"/>
              </a:rPr>
              <a:t>MOLECULAR PHYLOGENETICS AND TAXONOMY</a:t>
            </a:r>
            <a:endParaRPr lang="cs-CZ" altLang="cs-CZ" b="1">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6">
            <a:extLst>
              <a:ext uri="{FF2B5EF4-FFF2-40B4-BE49-F238E27FC236}">
                <a16:creationId xmlns:a16="http://schemas.microsoft.com/office/drawing/2014/main" id="{245FD607-FF81-6B2B-26D2-59689CB7F9B5}"/>
              </a:ext>
            </a:extLst>
          </p:cNvPr>
          <p:cNvSpPr txBox="1">
            <a:spLocks noChangeArrowheads="1"/>
          </p:cNvSpPr>
          <p:nvPr/>
        </p:nvSpPr>
        <p:spPr bwMode="auto">
          <a:xfrm>
            <a:off x="0" y="228600"/>
            <a:ext cx="9144000" cy="646113"/>
          </a:xfrm>
          <a:prstGeom prst="rect">
            <a:avLst/>
          </a:prstGeom>
          <a:gradFill flip="none" rotWithShape="1">
            <a:gsLst>
              <a:gs pos="0">
                <a:srgbClr val="BE7C8F">
                  <a:tint val="66000"/>
                  <a:satMod val="160000"/>
                </a:srgbClr>
              </a:gs>
              <a:gs pos="50000">
                <a:srgbClr val="BE7C8F">
                  <a:tint val="44500"/>
                  <a:satMod val="160000"/>
                </a:srgbClr>
              </a:gs>
              <a:gs pos="100000">
                <a:srgbClr val="BE7C8F">
                  <a:tint val="23500"/>
                  <a:satMod val="160000"/>
                </a:srgbClr>
              </a:gs>
            </a:gsLst>
            <a:lin ang="0" scaled="1"/>
            <a:tileRect/>
          </a:gradFill>
          <a:ln w="9525">
            <a:noFill/>
            <a:miter lim="800000"/>
            <a:headEnd/>
            <a:tailEnd/>
          </a:ln>
        </p:spPr>
        <p:txBody>
          <a:bodyPr>
            <a:spAutoFit/>
          </a:bodyPr>
          <a:lstStyle/>
          <a:p>
            <a:pPr algn="ctr" eaLnBrk="1" hangingPunct="1">
              <a:defRPr/>
            </a:pPr>
            <a:r>
              <a:rPr lang="cs-CZ" sz="3600" b="1" cap="all" dirty="0" err="1">
                <a:latin typeface="Arial" pitchFamily="34" charset="0"/>
                <a:cs typeface="Arial" pitchFamily="34" charset="0"/>
              </a:rPr>
              <a:t>Character</a:t>
            </a:r>
            <a:r>
              <a:rPr lang="cs-CZ" sz="3600" b="1" cap="all" dirty="0">
                <a:latin typeface="Arial" pitchFamily="34" charset="0"/>
                <a:cs typeface="Arial" pitchFamily="34" charset="0"/>
              </a:rPr>
              <a:t> </a:t>
            </a:r>
            <a:r>
              <a:rPr lang="cs-CZ" sz="3600" b="1" dirty="0">
                <a:latin typeface="Arial" pitchFamily="34" charset="0"/>
                <a:cs typeface="Arial" pitchFamily="34" charset="0"/>
              </a:rPr>
              <a:t>vs.</a:t>
            </a:r>
            <a:r>
              <a:rPr lang="cs-CZ" sz="3600" b="1" cap="all" dirty="0">
                <a:latin typeface="Arial" pitchFamily="34" charset="0"/>
                <a:cs typeface="Arial" pitchFamily="34" charset="0"/>
              </a:rPr>
              <a:t> CHARACTER STATE</a:t>
            </a:r>
          </a:p>
        </p:txBody>
      </p:sp>
      <p:grpSp>
        <p:nvGrpSpPr>
          <p:cNvPr id="13315" name="Skupina 15">
            <a:extLst>
              <a:ext uri="{FF2B5EF4-FFF2-40B4-BE49-F238E27FC236}">
                <a16:creationId xmlns:a16="http://schemas.microsoft.com/office/drawing/2014/main" id="{F79153E4-55E1-5E09-B20C-59FD1F8DE70F}"/>
              </a:ext>
            </a:extLst>
          </p:cNvPr>
          <p:cNvGrpSpPr>
            <a:grpSpLocks/>
          </p:cNvGrpSpPr>
          <p:nvPr/>
        </p:nvGrpSpPr>
        <p:grpSpPr bwMode="auto">
          <a:xfrm>
            <a:off x="5580063" y="3009900"/>
            <a:ext cx="3333750" cy="3540125"/>
            <a:chOff x="6955290" y="1446284"/>
            <a:chExt cx="2585412" cy="3539461"/>
          </a:xfrm>
        </p:grpSpPr>
        <p:sp>
          <p:nvSpPr>
            <p:cNvPr id="13328" name="Text Box 2">
              <a:extLst>
                <a:ext uri="{FF2B5EF4-FFF2-40B4-BE49-F238E27FC236}">
                  <a16:creationId xmlns:a16="http://schemas.microsoft.com/office/drawing/2014/main" id="{3EB32041-FEB6-BB0D-1F4D-EA7776864EE9}"/>
                </a:ext>
              </a:extLst>
            </p:cNvPr>
            <p:cNvSpPr txBox="1">
              <a:spLocks noChangeArrowheads="1"/>
            </p:cNvSpPr>
            <p:nvPr/>
          </p:nvSpPr>
          <p:spPr bwMode="auto">
            <a:xfrm>
              <a:off x="6955290" y="1446284"/>
              <a:ext cx="2585412" cy="3539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800" b="1"/>
                <a:t>A</a:t>
              </a:r>
              <a:r>
                <a:rPr lang="cs-CZ" altLang="cs-CZ" sz="2800" b="1">
                  <a:solidFill>
                    <a:srgbClr val="CC3300"/>
                  </a:solidFill>
                </a:rPr>
                <a:t>CC</a:t>
              </a:r>
              <a:r>
                <a:rPr lang="cs-CZ" altLang="cs-CZ" sz="2800" b="1">
                  <a:solidFill>
                    <a:srgbClr val="00CC00"/>
                  </a:solidFill>
                </a:rPr>
                <a:t>T</a:t>
              </a:r>
              <a:r>
                <a:rPr lang="cs-CZ" altLang="cs-CZ" sz="2800" b="1">
                  <a:solidFill>
                    <a:srgbClr val="0066FF"/>
                  </a:solidFill>
                </a:rPr>
                <a:t>GG</a:t>
              </a:r>
              <a:r>
                <a:rPr lang="cs-CZ" altLang="cs-CZ" sz="2800" b="1"/>
                <a:t>A</a:t>
              </a:r>
              <a:r>
                <a:rPr lang="cs-CZ" altLang="cs-CZ" sz="2800" b="1">
                  <a:solidFill>
                    <a:srgbClr val="00CC00"/>
                  </a:solidFill>
                </a:rPr>
                <a:t>T</a:t>
              </a:r>
              <a:r>
                <a:rPr lang="cs-CZ" altLang="cs-CZ" sz="2800" b="1">
                  <a:solidFill>
                    <a:srgbClr val="0066FF"/>
                  </a:solidFill>
                </a:rPr>
                <a:t>G</a:t>
              </a:r>
              <a:r>
                <a:rPr lang="cs-CZ" altLang="cs-CZ" sz="2800" b="1">
                  <a:solidFill>
                    <a:srgbClr val="CC3300"/>
                  </a:solidFill>
                </a:rPr>
                <a:t>C</a:t>
              </a:r>
              <a:br>
                <a:rPr lang="cs-CZ" altLang="cs-CZ" sz="2800" b="1"/>
              </a:br>
              <a:r>
                <a:rPr lang="cs-CZ" altLang="cs-CZ" sz="2800" b="1"/>
                <a:t>A</a:t>
              </a:r>
              <a:r>
                <a:rPr lang="cs-CZ" altLang="cs-CZ" sz="2800" b="1">
                  <a:solidFill>
                    <a:srgbClr val="CC3300"/>
                  </a:solidFill>
                </a:rPr>
                <a:t>C</a:t>
              </a:r>
              <a:r>
                <a:rPr lang="cs-CZ" altLang="cs-CZ" sz="2800" b="1">
                  <a:solidFill>
                    <a:srgbClr val="00CC00"/>
                  </a:solidFill>
                </a:rPr>
                <a:t>TT</a:t>
              </a:r>
              <a:r>
                <a:rPr lang="cs-CZ" altLang="cs-CZ" sz="2800" b="1">
                  <a:solidFill>
                    <a:srgbClr val="0066FF"/>
                  </a:solidFill>
                </a:rPr>
                <a:t>G</a:t>
              </a:r>
              <a:r>
                <a:rPr lang="cs-CZ" altLang="cs-CZ" sz="2800" b="1"/>
                <a:t>AA</a:t>
              </a:r>
              <a:r>
                <a:rPr lang="cs-CZ" altLang="cs-CZ" sz="2800" b="1">
                  <a:solidFill>
                    <a:srgbClr val="00CC00"/>
                  </a:solidFill>
                </a:rPr>
                <a:t>T</a:t>
              </a:r>
              <a:r>
                <a:rPr lang="cs-CZ" altLang="cs-CZ" sz="2800" b="1">
                  <a:solidFill>
                    <a:srgbClr val="0066FF"/>
                  </a:solidFill>
                </a:rPr>
                <a:t>G</a:t>
              </a:r>
              <a:r>
                <a:rPr lang="cs-CZ" altLang="cs-CZ" sz="2800" b="1">
                  <a:solidFill>
                    <a:srgbClr val="CC3300"/>
                  </a:solidFill>
                </a:rPr>
                <a:t>C</a:t>
              </a:r>
              <a:br>
                <a:rPr lang="cs-CZ" altLang="cs-CZ" sz="2800" b="1"/>
              </a:br>
              <a:r>
                <a:rPr lang="cs-CZ" altLang="cs-CZ" sz="2800" b="1"/>
                <a:t>A</a:t>
              </a:r>
              <a:r>
                <a:rPr lang="cs-CZ" altLang="cs-CZ" sz="2800" b="1">
                  <a:solidFill>
                    <a:srgbClr val="CC3300"/>
                  </a:solidFill>
                </a:rPr>
                <a:t>C</a:t>
              </a:r>
              <a:r>
                <a:rPr lang="cs-CZ" altLang="cs-CZ" sz="2800" b="1">
                  <a:solidFill>
                    <a:srgbClr val="00CC00"/>
                  </a:solidFill>
                </a:rPr>
                <a:t>TT</a:t>
              </a:r>
              <a:r>
                <a:rPr lang="en-US" altLang="cs-CZ" sz="2800" b="1">
                  <a:solidFill>
                    <a:srgbClr val="CC3300"/>
                  </a:solidFill>
                </a:rPr>
                <a:t>C</a:t>
              </a:r>
              <a:r>
                <a:rPr lang="cs-CZ" altLang="cs-CZ" sz="2800" b="1">
                  <a:solidFill>
                    <a:srgbClr val="0066FF"/>
                  </a:solidFill>
                </a:rPr>
                <a:t>G</a:t>
              </a:r>
              <a:r>
                <a:rPr lang="cs-CZ" altLang="cs-CZ" sz="2800" b="1"/>
                <a:t>A</a:t>
              </a:r>
              <a:r>
                <a:rPr lang="cs-CZ" altLang="cs-CZ" sz="2800" b="1">
                  <a:solidFill>
                    <a:srgbClr val="00CC00"/>
                  </a:solidFill>
                </a:rPr>
                <a:t>T</a:t>
              </a:r>
              <a:r>
                <a:rPr lang="cs-CZ" altLang="cs-CZ" sz="2800" b="1">
                  <a:solidFill>
                    <a:srgbClr val="0066FF"/>
                  </a:solidFill>
                </a:rPr>
                <a:t>GG</a:t>
              </a:r>
              <a:br>
                <a:rPr lang="cs-CZ" altLang="cs-CZ" sz="2800" b="1"/>
              </a:br>
              <a:r>
                <a:rPr lang="cs-CZ" altLang="cs-CZ" sz="2800" b="1"/>
                <a:t>A</a:t>
              </a:r>
              <a:r>
                <a:rPr lang="cs-CZ" altLang="cs-CZ" sz="2800" b="1">
                  <a:solidFill>
                    <a:srgbClr val="CC3300"/>
                  </a:solidFill>
                </a:rPr>
                <a:t>C</a:t>
              </a:r>
              <a:r>
                <a:rPr lang="cs-CZ" altLang="cs-CZ" sz="2800" b="1">
                  <a:solidFill>
                    <a:srgbClr val="00CC00"/>
                  </a:solidFill>
                </a:rPr>
                <a:t>TT</a:t>
              </a:r>
              <a:r>
                <a:rPr lang="cs-CZ" altLang="cs-CZ" sz="2800" b="1">
                  <a:solidFill>
                    <a:srgbClr val="CC3300"/>
                  </a:solidFill>
                </a:rPr>
                <a:t>C</a:t>
              </a:r>
              <a:r>
                <a:rPr lang="cs-CZ" altLang="cs-CZ" sz="2800" b="1"/>
                <a:t>AA</a:t>
              </a:r>
              <a:r>
                <a:rPr lang="cs-CZ" altLang="cs-CZ" sz="2800" b="1">
                  <a:solidFill>
                    <a:srgbClr val="0066FF"/>
                  </a:solidFill>
                </a:rPr>
                <a:t>GGG</a:t>
              </a:r>
            </a:p>
          </p:txBody>
        </p:sp>
        <p:sp>
          <p:nvSpPr>
            <p:cNvPr id="7" name="Obdélník 19">
              <a:extLst>
                <a:ext uri="{FF2B5EF4-FFF2-40B4-BE49-F238E27FC236}">
                  <a16:creationId xmlns:a16="http://schemas.microsoft.com/office/drawing/2014/main" id="{029B7031-AEE1-766F-21FF-6B9B93539E42}"/>
                </a:ext>
              </a:extLst>
            </p:cNvPr>
            <p:cNvSpPr/>
            <p:nvPr/>
          </p:nvSpPr>
          <p:spPr>
            <a:xfrm>
              <a:off x="7806013" y="1544691"/>
              <a:ext cx="233918" cy="16427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sz="2800"/>
            </a:p>
          </p:txBody>
        </p:sp>
      </p:grpSp>
      <p:sp>
        <p:nvSpPr>
          <p:cNvPr id="13316" name="TextovéPole 7">
            <a:extLst>
              <a:ext uri="{FF2B5EF4-FFF2-40B4-BE49-F238E27FC236}">
                <a16:creationId xmlns:a16="http://schemas.microsoft.com/office/drawing/2014/main" id="{1C445328-35AE-6500-5744-028B49B3ADA9}"/>
              </a:ext>
            </a:extLst>
          </p:cNvPr>
          <p:cNvSpPr txBox="1">
            <a:spLocks noChangeArrowheads="1"/>
          </p:cNvSpPr>
          <p:nvPr/>
        </p:nvSpPr>
        <p:spPr bwMode="auto">
          <a:xfrm>
            <a:off x="142875" y="992188"/>
            <a:ext cx="877093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2400">
                <a:latin typeface="Calibri" panose="020F0502020204030204" pitchFamily="34" charset="0"/>
              </a:rPr>
              <a:t>By </a:t>
            </a:r>
            <a:r>
              <a:rPr lang="cs-CZ" altLang="cs-CZ" sz="2400" b="1">
                <a:latin typeface="Calibri" panose="020F0502020204030204" pitchFamily="34" charset="0"/>
              </a:rPr>
              <a:t>character</a:t>
            </a:r>
            <a:r>
              <a:rPr lang="en-US" altLang="cs-CZ" sz="2400">
                <a:latin typeface="Calibri" panose="020F0502020204030204" pitchFamily="34" charset="0"/>
              </a:rPr>
              <a:t> we mean a part of the body, feature or trait that is quasi-independent of other </a:t>
            </a:r>
            <a:r>
              <a:rPr lang="cs-CZ" altLang="cs-CZ" sz="2400" b="1">
                <a:latin typeface="Calibri" panose="020F0502020204030204" pitchFamily="34" charset="0"/>
              </a:rPr>
              <a:t>characters</a:t>
            </a:r>
            <a:r>
              <a:rPr lang="en-US" altLang="cs-CZ" sz="2400">
                <a:latin typeface="Calibri" panose="020F0502020204030204" pitchFamily="34" charset="0"/>
              </a:rPr>
              <a:t>. By </a:t>
            </a:r>
            <a:r>
              <a:rPr lang="en-US" altLang="cs-CZ" sz="2400" b="1">
                <a:latin typeface="Calibri" panose="020F0502020204030204" pitchFamily="34" charset="0"/>
              </a:rPr>
              <a:t>character</a:t>
            </a:r>
            <a:r>
              <a:rPr lang="cs-CZ" altLang="cs-CZ" sz="2400" b="1">
                <a:latin typeface="Calibri" panose="020F0502020204030204" pitchFamily="34" charset="0"/>
              </a:rPr>
              <a:t> state </a:t>
            </a:r>
            <a:r>
              <a:rPr lang="en-US" altLang="cs-CZ" sz="2400">
                <a:latin typeface="Calibri" panose="020F0502020204030204" pitchFamily="34" charset="0"/>
              </a:rPr>
              <a:t>we mean a description of the character of a particular organism used for comparison with another.</a:t>
            </a:r>
            <a:endParaRPr lang="cs-CZ" altLang="cs-CZ" sz="2400">
              <a:latin typeface="Calibri" panose="020F0502020204030204" pitchFamily="34" charset="0"/>
            </a:endParaRPr>
          </a:p>
        </p:txBody>
      </p:sp>
      <p:pic>
        <p:nvPicPr>
          <p:cNvPr id="13317" name="Picture 2">
            <a:extLst>
              <a:ext uri="{FF2B5EF4-FFF2-40B4-BE49-F238E27FC236}">
                <a16:creationId xmlns:a16="http://schemas.microsoft.com/office/drawing/2014/main" id="{CA62BDFD-00EF-CD8E-973F-B2CD6E231D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0700" y="2565400"/>
            <a:ext cx="2005013" cy="330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ovéPole 3">
            <a:extLst>
              <a:ext uri="{FF2B5EF4-FFF2-40B4-BE49-F238E27FC236}">
                <a16:creationId xmlns:a16="http://schemas.microsoft.com/office/drawing/2014/main" id="{9B0DF8DD-5D18-A697-41AF-7B952201243F}"/>
              </a:ext>
            </a:extLst>
          </p:cNvPr>
          <p:cNvSpPr txBox="1">
            <a:spLocks noChangeArrowheads="1"/>
          </p:cNvSpPr>
          <p:nvPr/>
        </p:nvSpPr>
        <p:spPr bwMode="auto">
          <a:xfrm>
            <a:off x="635000" y="2765425"/>
            <a:ext cx="10906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2400" i="1"/>
              <a:t>Human</a:t>
            </a:r>
          </a:p>
        </p:txBody>
      </p:sp>
      <p:sp>
        <p:nvSpPr>
          <p:cNvPr id="13319" name="TextovéPole 4">
            <a:extLst>
              <a:ext uri="{FF2B5EF4-FFF2-40B4-BE49-F238E27FC236}">
                <a16:creationId xmlns:a16="http://schemas.microsoft.com/office/drawing/2014/main" id="{4F740AC2-488F-DE2F-642E-2003802CE2CE}"/>
              </a:ext>
            </a:extLst>
          </p:cNvPr>
          <p:cNvSpPr txBox="1">
            <a:spLocks noChangeArrowheads="1"/>
          </p:cNvSpPr>
          <p:nvPr/>
        </p:nvSpPr>
        <p:spPr bwMode="auto">
          <a:xfrm>
            <a:off x="635000" y="3468688"/>
            <a:ext cx="714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2400" i="1"/>
              <a:t>Dog</a:t>
            </a:r>
          </a:p>
        </p:txBody>
      </p:sp>
      <p:sp>
        <p:nvSpPr>
          <p:cNvPr id="13320" name="TextovéPole 5">
            <a:extLst>
              <a:ext uri="{FF2B5EF4-FFF2-40B4-BE49-F238E27FC236}">
                <a16:creationId xmlns:a16="http://schemas.microsoft.com/office/drawing/2014/main" id="{4C97BD4C-CAF1-991F-9237-A3D84C983ED9}"/>
              </a:ext>
            </a:extLst>
          </p:cNvPr>
          <p:cNvSpPr txBox="1">
            <a:spLocks noChangeArrowheads="1"/>
          </p:cNvSpPr>
          <p:nvPr/>
        </p:nvSpPr>
        <p:spPr bwMode="auto">
          <a:xfrm>
            <a:off x="635000" y="4364038"/>
            <a:ext cx="969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2400" i="1"/>
              <a:t>Whale</a:t>
            </a:r>
          </a:p>
        </p:txBody>
      </p:sp>
      <p:sp>
        <p:nvSpPr>
          <p:cNvPr id="13321" name="TextovéPole 7">
            <a:extLst>
              <a:ext uri="{FF2B5EF4-FFF2-40B4-BE49-F238E27FC236}">
                <a16:creationId xmlns:a16="http://schemas.microsoft.com/office/drawing/2014/main" id="{0ACAAC49-78E5-91C9-0AC6-058AF243C3F6}"/>
              </a:ext>
            </a:extLst>
          </p:cNvPr>
          <p:cNvSpPr txBox="1">
            <a:spLocks noChangeArrowheads="1"/>
          </p:cNvSpPr>
          <p:nvPr/>
        </p:nvSpPr>
        <p:spPr bwMode="auto">
          <a:xfrm>
            <a:off x="641350" y="5068888"/>
            <a:ext cx="6111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2400" i="1"/>
              <a:t>Bat</a:t>
            </a:r>
          </a:p>
        </p:txBody>
      </p:sp>
      <p:sp>
        <p:nvSpPr>
          <p:cNvPr id="13322" name="TextovéPole 8">
            <a:extLst>
              <a:ext uri="{FF2B5EF4-FFF2-40B4-BE49-F238E27FC236}">
                <a16:creationId xmlns:a16="http://schemas.microsoft.com/office/drawing/2014/main" id="{8D34C97E-179F-0A5E-A2A6-71790F0209D7}"/>
              </a:ext>
            </a:extLst>
          </p:cNvPr>
          <p:cNvSpPr txBox="1">
            <a:spLocks noChangeArrowheads="1"/>
          </p:cNvSpPr>
          <p:nvPr/>
        </p:nvSpPr>
        <p:spPr bwMode="auto">
          <a:xfrm>
            <a:off x="4606925" y="2995613"/>
            <a:ext cx="10906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2400" i="1"/>
              <a:t>Human</a:t>
            </a:r>
          </a:p>
        </p:txBody>
      </p:sp>
      <p:sp>
        <p:nvSpPr>
          <p:cNvPr id="13323" name="TextovéPole 9">
            <a:extLst>
              <a:ext uri="{FF2B5EF4-FFF2-40B4-BE49-F238E27FC236}">
                <a16:creationId xmlns:a16="http://schemas.microsoft.com/office/drawing/2014/main" id="{66AC8756-0DBC-21F2-5A79-A6F28CA464D3}"/>
              </a:ext>
            </a:extLst>
          </p:cNvPr>
          <p:cNvSpPr txBox="1">
            <a:spLocks noChangeArrowheads="1"/>
          </p:cNvSpPr>
          <p:nvPr/>
        </p:nvSpPr>
        <p:spPr bwMode="auto">
          <a:xfrm>
            <a:off x="4606925" y="3468688"/>
            <a:ext cx="7159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2400" i="1"/>
              <a:t>Dog</a:t>
            </a:r>
          </a:p>
        </p:txBody>
      </p:sp>
      <p:sp>
        <p:nvSpPr>
          <p:cNvPr id="13324" name="TextovéPole 11">
            <a:extLst>
              <a:ext uri="{FF2B5EF4-FFF2-40B4-BE49-F238E27FC236}">
                <a16:creationId xmlns:a16="http://schemas.microsoft.com/office/drawing/2014/main" id="{6C519D1A-AAFB-806F-9CBB-D3F7AA3A43BF}"/>
              </a:ext>
            </a:extLst>
          </p:cNvPr>
          <p:cNvSpPr txBox="1">
            <a:spLocks noChangeArrowheads="1"/>
          </p:cNvSpPr>
          <p:nvPr/>
        </p:nvSpPr>
        <p:spPr bwMode="auto">
          <a:xfrm>
            <a:off x="4606925" y="3903663"/>
            <a:ext cx="9699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2400" i="1"/>
              <a:t>Whale</a:t>
            </a:r>
          </a:p>
        </p:txBody>
      </p:sp>
      <p:sp>
        <p:nvSpPr>
          <p:cNvPr id="13325" name="TextovéPole 12">
            <a:extLst>
              <a:ext uri="{FF2B5EF4-FFF2-40B4-BE49-F238E27FC236}">
                <a16:creationId xmlns:a16="http://schemas.microsoft.com/office/drawing/2014/main" id="{49A23063-73EF-F9B6-E412-2FFD86C025E5}"/>
              </a:ext>
            </a:extLst>
          </p:cNvPr>
          <p:cNvSpPr txBox="1">
            <a:spLocks noChangeArrowheads="1"/>
          </p:cNvSpPr>
          <p:nvPr/>
        </p:nvSpPr>
        <p:spPr bwMode="auto">
          <a:xfrm>
            <a:off x="4603750" y="4289425"/>
            <a:ext cx="6111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2400" i="1"/>
              <a:t>Bat</a:t>
            </a:r>
          </a:p>
        </p:txBody>
      </p:sp>
      <p:sp>
        <p:nvSpPr>
          <p:cNvPr id="13326" name="TextovéPole 1">
            <a:extLst>
              <a:ext uri="{FF2B5EF4-FFF2-40B4-BE49-F238E27FC236}">
                <a16:creationId xmlns:a16="http://schemas.microsoft.com/office/drawing/2014/main" id="{BCE0A16C-1D9A-A872-081D-DC0913309B26}"/>
              </a:ext>
            </a:extLst>
          </p:cNvPr>
          <p:cNvSpPr txBox="1">
            <a:spLocks noChangeArrowheads="1"/>
          </p:cNvSpPr>
          <p:nvPr/>
        </p:nvSpPr>
        <p:spPr bwMode="auto">
          <a:xfrm>
            <a:off x="996950" y="5983288"/>
            <a:ext cx="28321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1800" b="1">
                <a:latin typeface="Arial" panose="020B0604020202020204" pitchFamily="34" charset="0"/>
                <a:cs typeface="Arial" panose="020B0604020202020204" pitchFamily="34" charset="0"/>
              </a:rPr>
              <a:t>Character</a:t>
            </a:r>
            <a:r>
              <a:rPr lang="cs-CZ" altLang="cs-CZ" sz="1800">
                <a:latin typeface="Arial" panose="020B0604020202020204" pitchFamily="34" charset="0"/>
                <a:cs typeface="Arial" panose="020B0604020202020204" pitchFamily="34" charset="0"/>
              </a:rPr>
              <a:t> = front limb</a:t>
            </a:r>
          </a:p>
          <a:p>
            <a:pPr>
              <a:spcBef>
                <a:spcPct val="0"/>
              </a:spcBef>
              <a:buFontTx/>
              <a:buNone/>
            </a:pPr>
            <a:r>
              <a:rPr lang="cs-CZ" altLang="cs-CZ" sz="1800" b="1">
                <a:latin typeface="Arial" panose="020B0604020202020204" pitchFamily="34" charset="0"/>
                <a:cs typeface="Arial" panose="020B0604020202020204" pitchFamily="34" charset="0"/>
              </a:rPr>
              <a:t>State</a:t>
            </a:r>
            <a:r>
              <a:rPr lang="cs-CZ" altLang="cs-CZ" sz="1800">
                <a:latin typeface="Arial" panose="020B0604020202020204" pitchFamily="34" charset="0"/>
                <a:cs typeface="Arial" panose="020B0604020202020204" pitchFamily="34" charset="0"/>
              </a:rPr>
              <a:t> = hand/paw/fin/wing</a:t>
            </a:r>
          </a:p>
        </p:txBody>
      </p:sp>
      <p:sp>
        <p:nvSpPr>
          <p:cNvPr id="13327" name="TextovéPole 3">
            <a:extLst>
              <a:ext uri="{FF2B5EF4-FFF2-40B4-BE49-F238E27FC236}">
                <a16:creationId xmlns:a16="http://schemas.microsoft.com/office/drawing/2014/main" id="{33C6464F-11FF-E0B0-8360-1FAC8305AAE9}"/>
              </a:ext>
            </a:extLst>
          </p:cNvPr>
          <p:cNvSpPr txBox="1">
            <a:spLocks noChangeArrowheads="1"/>
          </p:cNvSpPr>
          <p:nvPr/>
        </p:nvSpPr>
        <p:spPr bwMode="auto">
          <a:xfrm>
            <a:off x="4724400" y="5973763"/>
            <a:ext cx="42052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1800" b="1">
                <a:latin typeface="Arial" panose="020B0604020202020204" pitchFamily="34" charset="0"/>
                <a:cs typeface="Arial" panose="020B0604020202020204" pitchFamily="34" charset="0"/>
              </a:rPr>
              <a:t>Character</a:t>
            </a:r>
            <a:r>
              <a:rPr lang="cs-CZ" altLang="cs-CZ" sz="1800">
                <a:latin typeface="Arial" panose="020B0604020202020204" pitchFamily="34" charset="0"/>
                <a:cs typeface="Arial" panose="020B0604020202020204" pitchFamily="34" charset="0"/>
              </a:rPr>
              <a:t> = position 5 in the sequence</a:t>
            </a:r>
          </a:p>
          <a:p>
            <a:pPr>
              <a:spcBef>
                <a:spcPct val="0"/>
              </a:spcBef>
              <a:buFontTx/>
              <a:buNone/>
            </a:pPr>
            <a:r>
              <a:rPr lang="cs-CZ" altLang="cs-CZ" sz="1800" b="1">
                <a:latin typeface="Arial" panose="020B0604020202020204" pitchFamily="34" charset="0"/>
                <a:cs typeface="Arial" panose="020B0604020202020204" pitchFamily="34" charset="0"/>
              </a:rPr>
              <a:t>State</a:t>
            </a:r>
            <a:r>
              <a:rPr lang="cs-CZ" altLang="cs-CZ" sz="1800">
                <a:latin typeface="Arial" panose="020B0604020202020204" pitchFamily="34" charset="0"/>
                <a:cs typeface="Arial" panose="020B0604020202020204" pitchFamily="34" charset="0"/>
              </a:rPr>
              <a:t> = A/C/T/G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6">
            <a:extLst>
              <a:ext uri="{FF2B5EF4-FFF2-40B4-BE49-F238E27FC236}">
                <a16:creationId xmlns:a16="http://schemas.microsoft.com/office/drawing/2014/main" id="{66A3BE3E-883E-E09D-9782-C03636B2BF2F}"/>
              </a:ext>
            </a:extLst>
          </p:cNvPr>
          <p:cNvSpPr txBox="1">
            <a:spLocks noChangeArrowheads="1"/>
          </p:cNvSpPr>
          <p:nvPr/>
        </p:nvSpPr>
        <p:spPr bwMode="auto">
          <a:xfrm>
            <a:off x="0" y="228600"/>
            <a:ext cx="9144000" cy="769938"/>
          </a:xfrm>
          <a:prstGeom prst="rect">
            <a:avLst/>
          </a:prstGeom>
          <a:gradFill flip="none" rotWithShape="1">
            <a:gsLst>
              <a:gs pos="0">
                <a:srgbClr val="BE7C8F">
                  <a:tint val="66000"/>
                  <a:satMod val="160000"/>
                </a:srgbClr>
              </a:gs>
              <a:gs pos="50000">
                <a:srgbClr val="BE7C8F">
                  <a:tint val="44500"/>
                  <a:satMod val="160000"/>
                </a:srgbClr>
              </a:gs>
              <a:gs pos="100000">
                <a:srgbClr val="BE7C8F">
                  <a:tint val="23500"/>
                  <a:satMod val="160000"/>
                </a:srgbClr>
              </a:gs>
            </a:gsLst>
            <a:lin ang="0" scaled="1"/>
            <a:tileRect/>
          </a:gradFill>
          <a:ln w="9525">
            <a:noFill/>
            <a:miter lim="800000"/>
            <a:headEnd/>
            <a:tailEnd/>
          </a:ln>
        </p:spPr>
        <p:txBody>
          <a:bodyPr>
            <a:spAutoFit/>
          </a:bodyPr>
          <a:lstStyle/>
          <a:p>
            <a:pPr algn="ctr" eaLnBrk="1" hangingPunct="1">
              <a:defRPr/>
            </a:pPr>
            <a:r>
              <a:rPr lang="cs-CZ" sz="4400" b="1" cap="all" dirty="0" err="1">
                <a:latin typeface="Arial" pitchFamily="34" charset="0"/>
                <a:cs typeface="Arial" pitchFamily="34" charset="0"/>
              </a:rPr>
              <a:t>homologY</a:t>
            </a:r>
            <a:endParaRPr lang="cs-CZ" sz="4400" b="1" cap="all" dirty="0">
              <a:latin typeface="Arial" pitchFamily="34" charset="0"/>
              <a:cs typeface="Arial" pitchFamily="34" charset="0"/>
            </a:endParaRPr>
          </a:p>
        </p:txBody>
      </p:sp>
      <p:sp>
        <p:nvSpPr>
          <p:cNvPr id="14339" name="TextovéPole 32">
            <a:extLst>
              <a:ext uri="{FF2B5EF4-FFF2-40B4-BE49-F238E27FC236}">
                <a16:creationId xmlns:a16="http://schemas.microsoft.com/office/drawing/2014/main" id="{F668EB13-71EF-5B0C-8208-DEFD8B896C06}"/>
              </a:ext>
            </a:extLst>
          </p:cNvPr>
          <p:cNvSpPr txBox="1">
            <a:spLocks noChangeArrowheads="1"/>
          </p:cNvSpPr>
          <p:nvPr/>
        </p:nvSpPr>
        <p:spPr bwMode="auto">
          <a:xfrm>
            <a:off x="250825" y="1071563"/>
            <a:ext cx="87137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2400" b="1" i="1">
                <a:latin typeface="Calibri" panose="020F0502020204030204" pitchFamily="34" charset="0"/>
              </a:rPr>
              <a:t>Homologies are similarities between complex structures or patterns that are caused by the continuity of biological information</a:t>
            </a:r>
            <a:r>
              <a:rPr lang="cs-CZ" altLang="cs-CZ" sz="2400" b="1" i="1">
                <a:latin typeface="Calibri" panose="020F0502020204030204" pitchFamily="34" charset="0"/>
              </a:rPr>
              <a:t>.</a:t>
            </a:r>
            <a:br>
              <a:rPr lang="cs-CZ" altLang="cs-CZ" sz="2400" b="1" i="1">
                <a:latin typeface="Calibri" panose="020F0502020204030204" pitchFamily="34" charset="0"/>
              </a:rPr>
            </a:br>
            <a:r>
              <a:rPr lang="cs-CZ" altLang="cs-CZ" sz="2400" b="1">
                <a:latin typeface="Calibri" panose="020F0502020204030204" pitchFamily="34" charset="0"/>
              </a:rPr>
              <a:t>(Riedl and Hazsprunar)</a:t>
            </a:r>
            <a:endParaRPr lang="cs-CZ" altLang="cs-CZ" sz="2400">
              <a:latin typeface="Calibri" panose="020F0502020204030204" pitchFamily="34" charset="0"/>
            </a:endParaRPr>
          </a:p>
        </p:txBody>
      </p:sp>
      <p:pic>
        <p:nvPicPr>
          <p:cNvPr id="14340" name="Picture 2">
            <a:extLst>
              <a:ext uri="{FF2B5EF4-FFF2-40B4-BE49-F238E27FC236}">
                <a16:creationId xmlns:a16="http://schemas.microsoft.com/office/drawing/2014/main" id="{0AFB3F74-6863-6EBC-2370-4240E7ED41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325" y="2133600"/>
            <a:ext cx="298767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Box 1">
            <a:extLst>
              <a:ext uri="{FF2B5EF4-FFF2-40B4-BE49-F238E27FC236}">
                <a16:creationId xmlns:a16="http://schemas.microsoft.com/office/drawing/2014/main" id="{833E741B-89AB-0BB8-FCED-CE2F16931EAA}"/>
              </a:ext>
            </a:extLst>
          </p:cNvPr>
          <p:cNvSpPr txBox="1">
            <a:spLocks noChangeArrowheads="1"/>
          </p:cNvSpPr>
          <p:nvPr/>
        </p:nvSpPr>
        <p:spPr bwMode="auto">
          <a:xfrm>
            <a:off x="323850" y="2565400"/>
            <a:ext cx="5040313"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2400" b="1">
                <a:latin typeface="Calibri" panose="020F0502020204030204" pitchFamily="34" charset="0"/>
              </a:rPr>
              <a:t>We must realize whether we are considering the homology of a </a:t>
            </a:r>
            <a:r>
              <a:rPr lang="cs-CZ" altLang="cs-CZ" sz="2400" b="1">
                <a:latin typeface="Calibri" panose="020F0502020204030204" pitchFamily="34" charset="0"/>
              </a:rPr>
              <a:t>character</a:t>
            </a:r>
            <a:r>
              <a:rPr lang="en-US" altLang="cs-CZ" sz="2400" b="1">
                <a:latin typeface="Calibri" panose="020F0502020204030204" pitchFamily="34" charset="0"/>
              </a:rPr>
              <a:t> or a </a:t>
            </a:r>
            <a:r>
              <a:rPr lang="cs-CZ" altLang="cs-CZ" sz="2400" b="1">
                <a:latin typeface="Calibri" panose="020F0502020204030204" pitchFamily="34" charset="0"/>
              </a:rPr>
              <a:t>character state</a:t>
            </a:r>
            <a:r>
              <a:rPr lang="en-US" altLang="cs-CZ" sz="2400" b="1">
                <a:latin typeface="Calibri" panose="020F0502020204030204" pitchFamily="34" charset="0"/>
              </a:rPr>
              <a:t>.</a:t>
            </a:r>
            <a:endParaRPr lang="cs-CZ" altLang="cs-CZ" sz="2400" b="1">
              <a:latin typeface="Calibri" panose="020F0502020204030204" pitchFamily="34" charset="0"/>
            </a:endParaRPr>
          </a:p>
          <a:p>
            <a:pPr eaLnBrk="1" hangingPunct="1">
              <a:spcBef>
                <a:spcPct val="0"/>
              </a:spcBef>
              <a:buFontTx/>
              <a:buNone/>
            </a:pPr>
            <a:endParaRPr lang="cs-CZ" altLang="cs-CZ" sz="2400" b="1">
              <a:latin typeface="Calibri" panose="020F0502020204030204" pitchFamily="34" charset="0"/>
            </a:endParaRPr>
          </a:p>
          <a:p>
            <a:pPr eaLnBrk="1" hangingPunct="1">
              <a:spcBef>
                <a:spcPct val="0"/>
              </a:spcBef>
              <a:buFontTx/>
              <a:buNone/>
            </a:pPr>
            <a:r>
              <a:rPr lang="cs-CZ" altLang="cs-CZ" sz="2400" b="1">
                <a:latin typeface="Calibri" panose="020F0502020204030204" pitchFamily="34" charset="0"/>
              </a:rPr>
              <a:t>It is important to compare states of the homologous characters</a:t>
            </a:r>
          </a:p>
          <a:p>
            <a:pPr eaLnBrk="1" hangingPunct="1">
              <a:spcBef>
                <a:spcPct val="0"/>
              </a:spcBef>
              <a:buFontTx/>
              <a:buNone/>
            </a:pPr>
            <a:endParaRPr lang="cs-CZ" altLang="cs-CZ" sz="2400" b="1">
              <a:latin typeface="Calibri" panose="020F0502020204030204" pitchFamily="34" charset="0"/>
            </a:endParaRPr>
          </a:p>
          <a:p>
            <a:pPr eaLnBrk="1" hangingPunct="1">
              <a:spcBef>
                <a:spcPct val="0"/>
              </a:spcBef>
              <a:buFontTx/>
              <a:buNone/>
            </a:pPr>
            <a:r>
              <a:rPr lang="cs-CZ" altLang="cs-CZ" sz="2400" b="1">
                <a:latin typeface="Calibri" panose="020F0502020204030204" pitchFamily="34" charset="0"/>
              </a:rPr>
              <a:t>How do we recognise homologous characters?</a:t>
            </a:r>
          </a:p>
          <a:p>
            <a:pPr eaLnBrk="1" hangingPunct="1">
              <a:spcBef>
                <a:spcPct val="0"/>
              </a:spcBef>
              <a:buFontTx/>
              <a:buNone/>
            </a:pPr>
            <a:endParaRPr lang="cs-CZ" altLang="cs-CZ" sz="2400" b="1">
              <a:latin typeface="Calibri" panose="020F0502020204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6">
            <a:extLst>
              <a:ext uri="{FF2B5EF4-FFF2-40B4-BE49-F238E27FC236}">
                <a16:creationId xmlns:a16="http://schemas.microsoft.com/office/drawing/2014/main" id="{C34D176B-8CBC-66B9-0885-FD3E9CCEDD9E}"/>
              </a:ext>
            </a:extLst>
          </p:cNvPr>
          <p:cNvSpPr txBox="1">
            <a:spLocks noChangeArrowheads="1"/>
          </p:cNvSpPr>
          <p:nvPr/>
        </p:nvSpPr>
        <p:spPr bwMode="auto">
          <a:xfrm>
            <a:off x="0" y="228600"/>
            <a:ext cx="9144000" cy="584200"/>
          </a:xfrm>
          <a:prstGeom prst="rect">
            <a:avLst/>
          </a:prstGeom>
          <a:gradFill flip="none" rotWithShape="1">
            <a:gsLst>
              <a:gs pos="0">
                <a:srgbClr val="BE7C8F">
                  <a:tint val="66000"/>
                  <a:satMod val="160000"/>
                </a:srgbClr>
              </a:gs>
              <a:gs pos="50000">
                <a:srgbClr val="BE7C8F">
                  <a:tint val="44500"/>
                  <a:satMod val="160000"/>
                </a:srgbClr>
              </a:gs>
              <a:gs pos="100000">
                <a:srgbClr val="BE7C8F">
                  <a:tint val="23500"/>
                  <a:satMod val="160000"/>
                </a:srgbClr>
              </a:gs>
            </a:gsLst>
            <a:lin ang="0" scaled="1"/>
            <a:tileRect/>
          </a:gradFill>
          <a:ln w="9525">
            <a:noFill/>
            <a:miter lim="800000"/>
            <a:headEnd/>
            <a:tailEnd/>
          </a:ln>
        </p:spPr>
        <p:txBody>
          <a:bodyPr>
            <a:spAutoFit/>
          </a:bodyPr>
          <a:lstStyle/>
          <a:p>
            <a:pPr algn="ctr" eaLnBrk="1" hangingPunct="1">
              <a:defRPr/>
            </a:pPr>
            <a:r>
              <a:rPr lang="cs-CZ" sz="3200" b="1" cap="all" dirty="0">
                <a:latin typeface="Arial" pitchFamily="34" charset="0"/>
                <a:cs typeface="Arial" pitchFamily="34" charset="0"/>
              </a:rPr>
              <a:t>Homolog</a:t>
            </a:r>
            <a:r>
              <a:rPr lang="en-GB" sz="3200" b="1" cap="all" dirty="0">
                <a:latin typeface="Arial" pitchFamily="34" charset="0"/>
                <a:cs typeface="Arial" pitchFamily="34" charset="0"/>
              </a:rPr>
              <a:t>y </a:t>
            </a:r>
            <a:r>
              <a:rPr lang="cs-CZ" sz="3200" b="1" cap="all" dirty="0">
                <a:latin typeface="Arial" pitchFamily="34" charset="0"/>
                <a:cs typeface="Arial" pitchFamily="34" charset="0"/>
              </a:rPr>
              <a:t>OF CHARACTER </a:t>
            </a:r>
            <a:r>
              <a:rPr lang="en-GB" sz="3200" b="1" cap="all" dirty="0">
                <a:latin typeface="Arial" pitchFamily="34" charset="0"/>
                <a:cs typeface="Arial" pitchFamily="34" charset="0"/>
              </a:rPr>
              <a:t>supports</a:t>
            </a:r>
            <a:endParaRPr lang="cs-CZ" sz="3200" b="1" cap="all" dirty="0">
              <a:latin typeface="Arial" pitchFamily="34" charset="0"/>
              <a:cs typeface="Arial" pitchFamily="34" charset="0"/>
            </a:endParaRPr>
          </a:p>
        </p:txBody>
      </p:sp>
      <p:pic>
        <p:nvPicPr>
          <p:cNvPr id="15363" name="Picture 2">
            <a:extLst>
              <a:ext uri="{FF2B5EF4-FFF2-40B4-BE49-F238E27FC236}">
                <a16:creationId xmlns:a16="http://schemas.microsoft.com/office/drawing/2014/main" id="{A3DB722A-CEFF-F994-68BF-A874AD050B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463" y="1655763"/>
            <a:ext cx="4248150"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ovéPole 32">
            <a:extLst>
              <a:ext uri="{FF2B5EF4-FFF2-40B4-BE49-F238E27FC236}">
                <a16:creationId xmlns:a16="http://schemas.microsoft.com/office/drawing/2014/main" id="{11989CC3-4E65-B1B3-F39C-9497199DE68C}"/>
              </a:ext>
            </a:extLst>
          </p:cNvPr>
          <p:cNvSpPr txBox="1">
            <a:spLocks noChangeArrowheads="1"/>
          </p:cNvSpPr>
          <p:nvPr/>
        </p:nvSpPr>
        <p:spPr bwMode="auto">
          <a:xfrm>
            <a:off x="250825" y="1071563"/>
            <a:ext cx="864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cs-CZ" sz="2400" b="1">
                <a:latin typeface="Calibri" panose="020F0502020204030204" pitchFamily="34" charset="0"/>
              </a:rPr>
              <a:t>Homology is indicated by</a:t>
            </a:r>
            <a:r>
              <a:rPr lang="cs-CZ" altLang="cs-CZ" sz="2400" b="1">
                <a:latin typeface="Calibri" panose="020F0502020204030204" pitchFamily="34" charset="0"/>
              </a:rPr>
              <a:t>:</a:t>
            </a:r>
            <a:endParaRPr lang="cs-CZ" altLang="cs-CZ" sz="2400">
              <a:latin typeface="Calibri" panose="020F0502020204030204" pitchFamily="34" charset="0"/>
            </a:endParaRPr>
          </a:p>
        </p:txBody>
      </p:sp>
      <p:sp>
        <p:nvSpPr>
          <p:cNvPr id="15365" name="TextovéPole 8">
            <a:extLst>
              <a:ext uri="{FF2B5EF4-FFF2-40B4-BE49-F238E27FC236}">
                <a16:creationId xmlns:a16="http://schemas.microsoft.com/office/drawing/2014/main" id="{E6B26117-D24D-6165-0029-F7DCA97F56D8}"/>
              </a:ext>
            </a:extLst>
          </p:cNvPr>
          <p:cNvSpPr txBox="1">
            <a:spLocks noChangeArrowheads="1"/>
          </p:cNvSpPr>
          <p:nvPr/>
        </p:nvSpPr>
        <p:spPr bwMode="auto">
          <a:xfrm>
            <a:off x="395288" y="2054225"/>
            <a:ext cx="2695575"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pPr>
            <a:r>
              <a:rPr lang="cs-CZ" altLang="cs-CZ" sz="2400">
                <a:latin typeface="Calibri" panose="020F0502020204030204" pitchFamily="34" charset="0"/>
              </a:rPr>
              <a:t> </a:t>
            </a:r>
            <a:r>
              <a:rPr lang="en-GB" altLang="cs-CZ" sz="2400">
                <a:latin typeface="Calibri" panose="020F0502020204030204" pitchFamily="34" charset="0"/>
              </a:rPr>
              <a:t>Similar position</a:t>
            </a:r>
            <a:endParaRPr lang="cs-CZ" altLang="cs-CZ" sz="2400">
              <a:latin typeface="Calibri" panose="020F0502020204030204" pitchFamily="34" charset="0"/>
            </a:endParaRPr>
          </a:p>
          <a:p>
            <a:pPr eaLnBrk="1" hangingPunct="1">
              <a:spcBef>
                <a:spcPct val="0"/>
              </a:spcBef>
            </a:pPr>
            <a:endParaRPr lang="cs-CZ" altLang="cs-CZ" sz="2400">
              <a:latin typeface="Calibri" panose="020F0502020204030204" pitchFamily="34" charset="0"/>
            </a:endParaRPr>
          </a:p>
          <a:p>
            <a:pPr eaLnBrk="1" hangingPunct="1">
              <a:spcBef>
                <a:spcPct val="0"/>
              </a:spcBef>
            </a:pPr>
            <a:endParaRPr lang="cs-CZ" altLang="cs-CZ" sz="2400">
              <a:latin typeface="Calibri" panose="020F0502020204030204" pitchFamily="34" charset="0"/>
            </a:endParaRPr>
          </a:p>
          <a:p>
            <a:pPr eaLnBrk="1" hangingPunct="1">
              <a:spcBef>
                <a:spcPct val="0"/>
              </a:spcBef>
            </a:pPr>
            <a:endParaRPr lang="cs-CZ" altLang="cs-CZ" sz="2400">
              <a:latin typeface="Calibri" panose="020F0502020204030204" pitchFamily="34" charset="0"/>
            </a:endParaRPr>
          </a:p>
          <a:p>
            <a:pPr eaLnBrk="1" hangingPunct="1">
              <a:spcBef>
                <a:spcPct val="0"/>
              </a:spcBef>
            </a:pPr>
            <a:endParaRPr lang="cs-CZ" altLang="cs-CZ" sz="2400">
              <a:latin typeface="Calibri" panose="020F0502020204030204" pitchFamily="34" charset="0"/>
            </a:endParaRPr>
          </a:p>
          <a:p>
            <a:pPr eaLnBrk="1" hangingPunct="1">
              <a:spcBef>
                <a:spcPct val="0"/>
              </a:spcBef>
            </a:pPr>
            <a:endParaRPr lang="cs-CZ" altLang="cs-CZ" sz="2400">
              <a:latin typeface="Calibri" panose="020F0502020204030204" pitchFamily="34" charset="0"/>
            </a:endParaRPr>
          </a:p>
          <a:p>
            <a:pPr eaLnBrk="1" hangingPunct="1">
              <a:spcBef>
                <a:spcPct val="0"/>
              </a:spcBef>
            </a:pPr>
            <a:endParaRPr lang="cs-CZ" altLang="cs-CZ" sz="2400">
              <a:latin typeface="Calibri" panose="020F0502020204030204" pitchFamily="34" charset="0"/>
            </a:endParaRPr>
          </a:p>
          <a:p>
            <a:pPr eaLnBrk="1" hangingPunct="1">
              <a:spcBef>
                <a:spcPct val="0"/>
              </a:spcBef>
            </a:pPr>
            <a:endParaRPr lang="cs-CZ" altLang="cs-CZ" sz="2400">
              <a:latin typeface="Calibri" panose="020F0502020204030204" pitchFamily="34" charset="0"/>
            </a:endParaRPr>
          </a:p>
          <a:p>
            <a:pPr eaLnBrk="1" hangingPunct="1">
              <a:spcBef>
                <a:spcPct val="0"/>
              </a:spcBef>
            </a:pPr>
            <a:endParaRPr lang="cs-CZ" altLang="cs-CZ" sz="2400">
              <a:latin typeface="Calibri" panose="020F0502020204030204" pitchFamily="34" charset="0"/>
            </a:endParaRPr>
          </a:p>
          <a:p>
            <a:pPr eaLnBrk="1" hangingPunct="1">
              <a:spcBef>
                <a:spcPct val="0"/>
              </a:spcBef>
            </a:pPr>
            <a:endParaRPr lang="cs-CZ" altLang="cs-CZ" sz="2400">
              <a:latin typeface="Calibri" panose="020F0502020204030204" pitchFamily="34" charset="0"/>
            </a:endParaRPr>
          </a:p>
          <a:p>
            <a:pPr eaLnBrk="1" hangingPunct="1">
              <a:spcBef>
                <a:spcPct val="0"/>
              </a:spcBef>
            </a:pPr>
            <a:r>
              <a:rPr lang="en-GB" altLang="cs-CZ" sz="2400">
                <a:latin typeface="Calibri" panose="020F0502020204030204" pitchFamily="34" charset="0"/>
              </a:rPr>
              <a:t>Similarity in details</a:t>
            </a:r>
            <a:endParaRPr lang="cs-CZ" altLang="cs-CZ" sz="2400">
              <a:latin typeface="Calibri" panose="020F0502020204030204" pitchFamily="34" charset="0"/>
            </a:endParaRPr>
          </a:p>
          <a:p>
            <a:pPr eaLnBrk="1" hangingPunct="1">
              <a:spcBef>
                <a:spcPct val="0"/>
              </a:spcBef>
              <a:buFontTx/>
              <a:buNone/>
            </a:pPr>
            <a:r>
              <a:rPr lang="cs-CZ" altLang="cs-CZ" sz="2400">
                <a:latin typeface="Calibri" panose="020F0502020204030204" pitchFamily="34" charset="0"/>
              </a:rPr>
              <a:t> </a:t>
            </a:r>
          </a:p>
          <a:p>
            <a:pPr eaLnBrk="1" hangingPunct="1">
              <a:spcBef>
                <a:spcPct val="0"/>
              </a:spcBef>
            </a:pPr>
            <a:endParaRPr lang="cs-CZ" altLang="cs-CZ" sz="2400">
              <a:latin typeface="Calibri" panose="020F0502020204030204" pitchFamily="34" charset="0"/>
            </a:endParaRPr>
          </a:p>
          <a:p>
            <a:pPr eaLnBrk="1" hangingPunct="1">
              <a:spcBef>
                <a:spcPct val="0"/>
              </a:spcBef>
            </a:pPr>
            <a:endParaRPr lang="cs-CZ" altLang="cs-CZ" sz="2400">
              <a:latin typeface="Calibri" panose="020F0502020204030204" pitchFamily="34" charset="0"/>
            </a:endParaRPr>
          </a:p>
        </p:txBody>
      </p:sp>
      <p:grpSp>
        <p:nvGrpSpPr>
          <p:cNvPr id="15366" name="Skupina 15">
            <a:extLst>
              <a:ext uri="{FF2B5EF4-FFF2-40B4-BE49-F238E27FC236}">
                <a16:creationId xmlns:a16="http://schemas.microsoft.com/office/drawing/2014/main" id="{212C67C2-0C46-E687-2F86-4C9BEBB4FD67}"/>
              </a:ext>
            </a:extLst>
          </p:cNvPr>
          <p:cNvGrpSpPr>
            <a:grpSpLocks/>
          </p:cNvGrpSpPr>
          <p:nvPr/>
        </p:nvGrpSpPr>
        <p:grpSpPr bwMode="auto">
          <a:xfrm>
            <a:off x="1908175" y="2592388"/>
            <a:ext cx="2592388" cy="3024187"/>
            <a:chOff x="2555776" y="2420888"/>
            <a:chExt cx="1745036" cy="2160240"/>
          </a:xfrm>
        </p:grpSpPr>
        <p:pic>
          <p:nvPicPr>
            <p:cNvPr id="15371" name="Picture 14">
              <a:extLst>
                <a:ext uri="{FF2B5EF4-FFF2-40B4-BE49-F238E27FC236}">
                  <a16:creationId xmlns:a16="http://schemas.microsoft.com/office/drawing/2014/main" id="{F1F5CD39-5C41-B7DE-C120-CEFE4481BD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455229" y="2665451"/>
              <a:ext cx="2090146" cy="1601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Obdélník 14">
              <a:extLst>
                <a:ext uri="{FF2B5EF4-FFF2-40B4-BE49-F238E27FC236}">
                  <a16:creationId xmlns:a16="http://schemas.microsoft.com/office/drawing/2014/main" id="{E3D3343F-8902-6A89-49F3-CE9BE7E46541}"/>
                </a:ext>
              </a:extLst>
            </p:cNvPr>
            <p:cNvSpPr/>
            <p:nvPr/>
          </p:nvSpPr>
          <p:spPr>
            <a:xfrm>
              <a:off x="2555776" y="2852936"/>
              <a:ext cx="288524" cy="17281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grpSp>
        <p:nvGrpSpPr>
          <p:cNvPr id="15367" name="Skupina 15">
            <a:extLst>
              <a:ext uri="{FF2B5EF4-FFF2-40B4-BE49-F238E27FC236}">
                <a16:creationId xmlns:a16="http://schemas.microsoft.com/office/drawing/2014/main" id="{6BE920DA-AB76-DDB8-C938-3D419F8AF216}"/>
              </a:ext>
            </a:extLst>
          </p:cNvPr>
          <p:cNvGrpSpPr>
            <a:grpSpLocks/>
          </p:cNvGrpSpPr>
          <p:nvPr/>
        </p:nvGrpSpPr>
        <p:grpSpPr bwMode="auto">
          <a:xfrm>
            <a:off x="684213" y="3816350"/>
            <a:ext cx="2146300" cy="1631950"/>
            <a:chOff x="6889559" y="1806327"/>
            <a:chExt cx="2146937" cy="1631968"/>
          </a:xfrm>
        </p:grpSpPr>
        <p:sp>
          <p:nvSpPr>
            <p:cNvPr id="15368" name="Text Box 2">
              <a:extLst>
                <a:ext uri="{FF2B5EF4-FFF2-40B4-BE49-F238E27FC236}">
                  <a16:creationId xmlns:a16="http://schemas.microsoft.com/office/drawing/2014/main" id="{26DE9D50-26FC-7D05-C8DA-C6C246AC5B5B}"/>
                </a:ext>
              </a:extLst>
            </p:cNvPr>
            <p:cNvSpPr txBox="1">
              <a:spLocks noChangeArrowheads="1"/>
            </p:cNvSpPr>
            <p:nvPr/>
          </p:nvSpPr>
          <p:spPr bwMode="auto">
            <a:xfrm>
              <a:off x="6955290" y="1806327"/>
              <a:ext cx="2081206"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1800" b="1"/>
                <a:t>A</a:t>
              </a:r>
              <a:r>
                <a:rPr lang="cs-CZ" altLang="cs-CZ" sz="1800" b="1">
                  <a:solidFill>
                    <a:srgbClr val="CC3300"/>
                  </a:solidFill>
                </a:rPr>
                <a:t>CC</a:t>
              </a:r>
              <a:r>
                <a:rPr lang="cs-CZ" altLang="cs-CZ" sz="1800" b="1">
                  <a:solidFill>
                    <a:srgbClr val="00CC00"/>
                  </a:solidFill>
                </a:rPr>
                <a:t>T</a:t>
              </a:r>
              <a:r>
                <a:rPr lang="cs-CZ" altLang="cs-CZ" sz="1800" b="1">
                  <a:solidFill>
                    <a:srgbClr val="0066FF"/>
                  </a:solidFill>
                </a:rPr>
                <a:t>GG</a:t>
              </a:r>
              <a:r>
                <a:rPr lang="cs-CZ" altLang="cs-CZ" sz="1800" b="1"/>
                <a:t>A</a:t>
              </a:r>
              <a:r>
                <a:rPr lang="cs-CZ" altLang="cs-CZ" sz="1800" b="1">
                  <a:solidFill>
                    <a:srgbClr val="00CC00"/>
                  </a:solidFill>
                </a:rPr>
                <a:t>T</a:t>
              </a:r>
              <a:r>
                <a:rPr lang="cs-CZ" altLang="cs-CZ" sz="1800" b="1">
                  <a:solidFill>
                    <a:srgbClr val="0066FF"/>
                  </a:solidFill>
                </a:rPr>
                <a:t>G</a:t>
              </a:r>
              <a:r>
                <a:rPr lang="cs-CZ" altLang="cs-CZ" sz="1800" b="1">
                  <a:solidFill>
                    <a:srgbClr val="CC3300"/>
                  </a:solidFill>
                </a:rPr>
                <a:t>C</a:t>
              </a:r>
              <a:br>
                <a:rPr lang="cs-CZ" altLang="cs-CZ" sz="1800" b="1"/>
              </a:br>
              <a:r>
                <a:rPr lang="cs-CZ" altLang="cs-CZ" sz="1800" b="1"/>
                <a:t>A</a:t>
              </a:r>
              <a:r>
                <a:rPr lang="cs-CZ" altLang="cs-CZ" sz="1800" b="1">
                  <a:solidFill>
                    <a:srgbClr val="CC3300"/>
                  </a:solidFill>
                </a:rPr>
                <a:t>C</a:t>
              </a:r>
              <a:r>
                <a:rPr lang="cs-CZ" altLang="cs-CZ" sz="1800" b="1">
                  <a:solidFill>
                    <a:srgbClr val="00CC00"/>
                  </a:solidFill>
                </a:rPr>
                <a:t>TT</a:t>
              </a:r>
              <a:r>
                <a:rPr lang="cs-CZ" altLang="cs-CZ" sz="1800" b="1">
                  <a:solidFill>
                    <a:srgbClr val="0066FF"/>
                  </a:solidFill>
                </a:rPr>
                <a:t>G</a:t>
              </a:r>
              <a:r>
                <a:rPr lang="cs-CZ" altLang="cs-CZ" sz="1800" b="1"/>
                <a:t>AA</a:t>
              </a:r>
              <a:r>
                <a:rPr lang="cs-CZ" altLang="cs-CZ" sz="1800" b="1">
                  <a:solidFill>
                    <a:srgbClr val="00CC00"/>
                  </a:solidFill>
                </a:rPr>
                <a:t>T</a:t>
              </a:r>
              <a:r>
                <a:rPr lang="cs-CZ" altLang="cs-CZ" sz="1800" b="1">
                  <a:solidFill>
                    <a:srgbClr val="0066FF"/>
                  </a:solidFill>
                </a:rPr>
                <a:t>G</a:t>
              </a:r>
              <a:r>
                <a:rPr lang="cs-CZ" altLang="cs-CZ" sz="1800" b="1">
                  <a:solidFill>
                    <a:srgbClr val="CC3300"/>
                  </a:solidFill>
                </a:rPr>
                <a:t>C</a:t>
              </a:r>
              <a:br>
                <a:rPr lang="cs-CZ" altLang="cs-CZ" sz="1800" b="1"/>
              </a:br>
              <a:r>
                <a:rPr lang="cs-CZ" altLang="cs-CZ" sz="1800" b="1"/>
                <a:t>A</a:t>
              </a:r>
              <a:r>
                <a:rPr lang="cs-CZ" altLang="cs-CZ" sz="1800" b="1">
                  <a:solidFill>
                    <a:srgbClr val="CC3300"/>
                  </a:solidFill>
                </a:rPr>
                <a:t>C</a:t>
              </a:r>
              <a:r>
                <a:rPr lang="cs-CZ" altLang="cs-CZ" sz="1800" b="1">
                  <a:solidFill>
                    <a:srgbClr val="00CC00"/>
                  </a:solidFill>
                </a:rPr>
                <a:t>TT</a:t>
              </a:r>
              <a:r>
                <a:rPr lang="en-US" altLang="cs-CZ" sz="1800" b="1">
                  <a:solidFill>
                    <a:srgbClr val="CC3300"/>
                  </a:solidFill>
                </a:rPr>
                <a:t>C</a:t>
              </a:r>
              <a:r>
                <a:rPr lang="cs-CZ" altLang="cs-CZ" sz="1800" b="1">
                  <a:solidFill>
                    <a:srgbClr val="0066FF"/>
                  </a:solidFill>
                </a:rPr>
                <a:t>G</a:t>
              </a:r>
              <a:r>
                <a:rPr lang="cs-CZ" altLang="cs-CZ" sz="1800" b="1"/>
                <a:t>A</a:t>
              </a:r>
              <a:r>
                <a:rPr lang="cs-CZ" altLang="cs-CZ" sz="1800" b="1">
                  <a:solidFill>
                    <a:srgbClr val="00CC00"/>
                  </a:solidFill>
                </a:rPr>
                <a:t>T</a:t>
              </a:r>
              <a:r>
                <a:rPr lang="cs-CZ" altLang="cs-CZ" sz="1800" b="1">
                  <a:solidFill>
                    <a:srgbClr val="0066FF"/>
                  </a:solidFill>
                </a:rPr>
                <a:t>GG</a:t>
              </a:r>
              <a:br>
                <a:rPr lang="cs-CZ" altLang="cs-CZ" sz="1800" b="1"/>
              </a:br>
              <a:r>
                <a:rPr lang="cs-CZ" altLang="cs-CZ" sz="1800" b="1"/>
                <a:t>A</a:t>
              </a:r>
              <a:r>
                <a:rPr lang="cs-CZ" altLang="cs-CZ" sz="1800" b="1">
                  <a:solidFill>
                    <a:srgbClr val="CC3300"/>
                  </a:solidFill>
                </a:rPr>
                <a:t>C</a:t>
              </a:r>
              <a:r>
                <a:rPr lang="cs-CZ" altLang="cs-CZ" sz="1800" b="1">
                  <a:solidFill>
                    <a:srgbClr val="00CC00"/>
                  </a:solidFill>
                </a:rPr>
                <a:t>TT</a:t>
              </a:r>
              <a:r>
                <a:rPr lang="cs-CZ" altLang="cs-CZ" sz="1800" b="1">
                  <a:solidFill>
                    <a:srgbClr val="CC3300"/>
                  </a:solidFill>
                </a:rPr>
                <a:t>C</a:t>
              </a:r>
              <a:r>
                <a:rPr lang="cs-CZ" altLang="cs-CZ" sz="1800" b="1"/>
                <a:t>AA</a:t>
              </a:r>
              <a:r>
                <a:rPr lang="cs-CZ" altLang="cs-CZ" sz="1800" b="1">
                  <a:solidFill>
                    <a:srgbClr val="0066FF"/>
                  </a:solidFill>
                </a:rPr>
                <a:t>GGG</a:t>
              </a:r>
            </a:p>
          </p:txBody>
        </p:sp>
        <p:sp>
          <p:nvSpPr>
            <p:cNvPr id="15369" name="TextovéPole 9">
              <a:extLst>
                <a:ext uri="{FF2B5EF4-FFF2-40B4-BE49-F238E27FC236}">
                  <a16:creationId xmlns:a16="http://schemas.microsoft.com/office/drawing/2014/main" id="{9C757785-4DBC-B2E3-568E-937518BC8A6B}"/>
                </a:ext>
              </a:extLst>
            </p:cNvPr>
            <p:cNvSpPr txBox="1">
              <a:spLocks noChangeArrowheads="1"/>
            </p:cNvSpPr>
            <p:nvPr/>
          </p:nvSpPr>
          <p:spPr bwMode="auto">
            <a:xfrm>
              <a:off x="6889559" y="3068960"/>
              <a:ext cx="2073105" cy="369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i="1">
                  <a:latin typeface="Calibri" panose="020F0502020204030204" pitchFamily="34" charset="0"/>
                </a:rPr>
                <a:t>Sequence alignment</a:t>
              </a:r>
            </a:p>
          </p:txBody>
        </p:sp>
        <p:sp>
          <p:nvSpPr>
            <p:cNvPr id="20" name="Obdélník 19">
              <a:extLst>
                <a:ext uri="{FF2B5EF4-FFF2-40B4-BE49-F238E27FC236}">
                  <a16:creationId xmlns:a16="http://schemas.microsoft.com/office/drawing/2014/main" id="{B2FF4FFF-1185-C36E-5061-18AABBA47FBC}"/>
                </a:ext>
              </a:extLst>
            </p:cNvPr>
            <p:cNvSpPr/>
            <p:nvPr/>
          </p:nvSpPr>
          <p:spPr>
            <a:xfrm>
              <a:off x="7537451" y="1844427"/>
              <a:ext cx="155621" cy="11049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ovéPole 32">
            <a:extLst>
              <a:ext uri="{FF2B5EF4-FFF2-40B4-BE49-F238E27FC236}">
                <a16:creationId xmlns:a16="http://schemas.microsoft.com/office/drawing/2014/main" id="{7BF86FA5-D257-FCE3-09B8-AFDEB0A937C1}"/>
              </a:ext>
            </a:extLst>
          </p:cNvPr>
          <p:cNvSpPr txBox="1">
            <a:spLocks noChangeArrowheads="1"/>
          </p:cNvSpPr>
          <p:nvPr/>
        </p:nvSpPr>
        <p:spPr bwMode="auto">
          <a:xfrm>
            <a:off x="319088" y="1023938"/>
            <a:ext cx="4613275"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b="1">
                <a:latin typeface="Calibri" panose="020F0502020204030204" pitchFamily="34" charset="0"/>
              </a:rPr>
              <a:t>Homolog</a:t>
            </a:r>
            <a:r>
              <a:rPr lang="en-GB" altLang="cs-CZ" sz="2400" b="1">
                <a:latin typeface="Calibri" panose="020F0502020204030204" pitchFamily="34" charset="0"/>
              </a:rPr>
              <a:t>y of character is rejected by</a:t>
            </a:r>
            <a:r>
              <a:rPr lang="cs-CZ" altLang="cs-CZ" sz="2400" b="1">
                <a:latin typeface="Calibri" panose="020F0502020204030204" pitchFamily="34" charset="0"/>
              </a:rPr>
              <a:t> p</a:t>
            </a:r>
            <a:r>
              <a:rPr lang="en-GB" altLang="cs-CZ" sz="2400" b="1">
                <a:latin typeface="Calibri" panose="020F0502020204030204" pitchFamily="34" charset="0"/>
              </a:rPr>
              <a:t>resence of </a:t>
            </a:r>
            <a:r>
              <a:rPr lang="cs-CZ" altLang="cs-CZ" sz="2400" b="1">
                <a:latin typeface="Calibri" panose="020F0502020204030204" pitchFamily="34" charset="0"/>
              </a:rPr>
              <a:t>two </a:t>
            </a:r>
            <a:r>
              <a:rPr lang="en-GB" altLang="cs-CZ" sz="2400" b="1">
                <a:latin typeface="Calibri" panose="020F0502020204030204" pitchFamily="34" charset="0"/>
              </a:rPr>
              <a:t>states in one organism </a:t>
            </a:r>
            <a:r>
              <a:rPr lang="en-GB" altLang="cs-CZ" sz="2400">
                <a:latin typeface="Calibri" panose="020F0502020204030204" pitchFamily="34" charset="0"/>
              </a:rPr>
              <a:t>(test of conjunction). This situation indicates that we are no</a:t>
            </a:r>
            <a:r>
              <a:rPr lang="cs-CZ" altLang="cs-CZ" sz="2400">
                <a:latin typeface="Calibri" panose="020F0502020204030204" pitchFamily="34" charset="0"/>
              </a:rPr>
              <a:t>t</a:t>
            </a:r>
            <a:r>
              <a:rPr lang="en-GB" altLang="cs-CZ" sz="2400">
                <a:latin typeface="Calibri" panose="020F0502020204030204" pitchFamily="34" charset="0"/>
              </a:rPr>
              <a:t> comparing states of the same character.</a:t>
            </a:r>
          </a:p>
          <a:p>
            <a:pPr eaLnBrk="1" hangingPunct="1">
              <a:spcBef>
                <a:spcPct val="0"/>
              </a:spcBef>
              <a:buFontTx/>
              <a:buNone/>
            </a:pPr>
            <a:endParaRPr lang="cs-CZ" altLang="cs-CZ" sz="2400">
              <a:latin typeface="Calibri" panose="020F0502020204030204" pitchFamily="34" charset="0"/>
            </a:endParaRPr>
          </a:p>
        </p:txBody>
      </p:sp>
      <p:pic>
        <p:nvPicPr>
          <p:cNvPr id="16387" name="Picture 2">
            <a:extLst>
              <a:ext uri="{FF2B5EF4-FFF2-40B4-BE49-F238E27FC236}">
                <a16:creationId xmlns:a16="http://schemas.microsoft.com/office/drawing/2014/main" id="{01DA8AAB-C4D5-B880-8652-0340E37626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363" y="1074738"/>
            <a:ext cx="4029075" cy="566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16">
            <a:extLst>
              <a:ext uri="{FF2B5EF4-FFF2-40B4-BE49-F238E27FC236}">
                <a16:creationId xmlns:a16="http://schemas.microsoft.com/office/drawing/2014/main" id="{BD02D81F-3BB5-479B-3B15-6C11540980FD}"/>
              </a:ext>
            </a:extLst>
          </p:cNvPr>
          <p:cNvSpPr txBox="1">
            <a:spLocks noChangeArrowheads="1"/>
          </p:cNvSpPr>
          <p:nvPr/>
        </p:nvSpPr>
        <p:spPr bwMode="auto">
          <a:xfrm>
            <a:off x="0" y="228600"/>
            <a:ext cx="9144000" cy="584200"/>
          </a:xfrm>
          <a:prstGeom prst="rect">
            <a:avLst/>
          </a:prstGeom>
          <a:gradFill flip="none" rotWithShape="1">
            <a:gsLst>
              <a:gs pos="0">
                <a:srgbClr val="BE7C8F">
                  <a:tint val="66000"/>
                  <a:satMod val="160000"/>
                </a:srgbClr>
              </a:gs>
              <a:gs pos="50000">
                <a:srgbClr val="BE7C8F">
                  <a:tint val="44500"/>
                  <a:satMod val="160000"/>
                </a:srgbClr>
              </a:gs>
              <a:gs pos="100000">
                <a:srgbClr val="BE7C8F">
                  <a:tint val="23500"/>
                  <a:satMod val="160000"/>
                </a:srgbClr>
              </a:gs>
            </a:gsLst>
            <a:lin ang="0" scaled="1"/>
            <a:tileRect/>
          </a:gradFill>
          <a:ln w="9525">
            <a:noFill/>
            <a:miter lim="800000"/>
            <a:headEnd/>
            <a:tailEnd/>
          </a:ln>
        </p:spPr>
        <p:txBody>
          <a:bodyPr>
            <a:spAutoFit/>
          </a:bodyPr>
          <a:lstStyle/>
          <a:p>
            <a:pPr algn="ctr" eaLnBrk="1" hangingPunct="1">
              <a:defRPr/>
            </a:pPr>
            <a:r>
              <a:rPr lang="cs-CZ" sz="3200" b="1" cap="all" dirty="0">
                <a:latin typeface="Arial" pitchFamily="34" charset="0"/>
                <a:cs typeface="Arial" pitchFamily="34" charset="0"/>
              </a:rPr>
              <a:t>Homolog</a:t>
            </a:r>
            <a:r>
              <a:rPr lang="en-GB" sz="3200" b="1" cap="all" dirty="0">
                <a:latin typeface="Arial" pitchFamily="34" charset="0"/>
                <a:cs typeface="Arial" pitchFamily="34" charset="0"/>
              </a:rPr>
              <a:t>y </a:t>
            </a:r>
            <a:r>
              <a:rPr lang="cs-CZ" sz="3200" b="1" cap="all" dirty="0">
                <a:latin typeface="Arial" pitchFamily="34" charset="0"/>
                <a:cs typeface="Arial" pitchFamily="34" charset="0"/>
              </a:rPr>
              <a:t>OF CHARACTER REJECTS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Obrázek 3">
            <a:extLst>
              <a:ext uri="{FF2B5EF4-FFF2-40B4-BE49-F238E27FC236}">
                <a16:creationId xmlns:a16="http://schemas.microsoft.com/office/drawing/2014/main" id="{7AF00A05-CA02-6F8F-22C2-0F462238C9C2}"/>
              </a:ext>
            </a:extLst>
          </p:cNvPr>
          <p:cNvPicPr>
            <a:picLocks noChangeAspect="1" noChangeArrowheads="1"/>
          </p:cNvPicPr>
          <p:nvPr/>
        </p:nvPicPr>
        <p:blipFill>
          <a:blip r:embed="rId2">
            <a:lum contrast="20000"/>
            <a:extLst>
              <a:ext uri="{28A0092B-C50C-407E-A947-70E740481C1C}">
                <a14:useLocalDpi xmlns:a14="http://schemas.microsoft.com/office/drawing/2010/main" val="0"/>
              </a:ext>
            </a:extLst>
          </a:blip>
          <a:srcRect/>
          <a:stretch>
            <a:fillRect/>
          </a:stretch>
        </p:blipFill>
        <p:spPr bwMode="auto">
          <a:xfrm>
            <a:off x="5219700" y="1300163"/>
            <a:ext cx="2973388" cy="532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6">
            <a:extLst>
              <a:ext uri="{FF2B5EF4-FFF2-40B4-BE49-F238E27FC236}">
                <a16:creationId xmlns:a16="http://schemas.microsoft.com/office/drawing/2014/main" id="{73028D18-2609-99C5-77DC-BB70B6D73477}"/>
              </a:ext>
            </a:extLst>
          </p:cNvPr>
          <p:cNvSpPr txBox="1">
            <a:spLocks noChangeArrowheads="1"/>
          </p:cNvSpPr>
          <p:nvPr/>
        </p:nvSpPr>
        <p:spPr bwMode="auto">
          <a:xfrm>
            <a:off x="0" y="228600"/>
            <a:ext cx="9144000" cy="708025"/>
          </a:xfrm>
          <a:prstGeom prst="rect">
            <a:avLst/>
          </a:prstGeom>
          <a:gradFill flip="none" rotWithShape="1">
            <a:gsLst>
              <a:gs pos="0">
                <a:srgbClr val="BE7C8F">
                  <a:tint val="66000"/>
                  <a:satMod val="160000"/>
                </a:srgbClr>
              </a:gs>
              <a:gs pos="50000">
                <a:srgbClr val="BE7C8F">
                  <a:tint val="44500"/>
                  <a:satMod val="160000"/>
                </a:srgbClr>
              </a:gs>
              <a:gs pos="100000">
                <a:srgbClr val="BE7C8F">
                  <a:tint val="23500"/>
                  <a:satMod val="160000"/>
                </a:srgbClr>
              </a:gs>
            </a:gsLst>
            <a:lin ang="0" scaled="1"/>
            <a:tileRect/>
          </a:gradFill>
          <a:ln w="9525">
            <a:noFill/>
            <a:miter lim="800000"/>
            <a:headEnd/>
            <a:tailEnd/>
          </a:ln>
        </p:spPr>
        <p:txBody>
          <a:bodyPr>
            <a:spAutoFit/>
          </a:bodyPr>
          <a:lstStyle/>
          <a:p>
            <a:pPr algn="ctr" eaLnBrk="1" hangingPunct="1">
              <a:defRPr/>
            </a:pPr>
            <a:r>
              <a:rPr lang="cs-CZ" sz="4000" b="1" cap="all" dirty="0">
                <a:latin typeface="Arial" pitchFamily="34" charset="0"/>
                <a:cs typeface="Arial" pitchFamily="34" charset="0"/>
              </a:rPr>
              <a:t>BRAIN EXERCISE (1 point)</a:t>
            </a:r>
          </a:p>
        </p:txBody>
      </p:sp>
      <p:sp>
        <p:nvSpPr>
          <p:cNvPr id="7" name="TextovéPole 6">
            <a:extLst>
              <a:ext uri="{FF2B5EF4-FFF2-40B4-BE49-F238E27FC236}">
                <a16:creationId xmlns:a16="http://schemas.microsoft.com/office/drawing/2014/main" id="{4829621B-927B-0C58-10A3-1390690BCFDA}"/>
              </a:ext>
            </a:extLst>
          </p:cNvPr>
          <p:cNvSpPr txBox="1"/>
          <p:nvPr/>
        </p:nvSpPr>
        <p:spPr>
          <a:xfrm>
            <a:off x="250825" y="1628775"/>
            <a:ext cx="5329238" cy="4894263"/>
          </a:xfrm>
          <a:prstGeom prst="rect">
            <a:avLst/>
          </a:prstGeom>
          <a:noFill/>
        </p:spPr>
        <p:txBody>
          <a:bodyPr>
            <a:spAutoFit/>
          </a:bodyPr>
          <a:lstStyle/>
          <a:p>
            <a:pPr>
              <a:defRPr/>
            </a:pPr>
            <a:r>
              <a:rPr lang="cs-CZ" dirty="0" err="1">
                <a:latin typeface="Arial" panose="020B0604020202020204" pitchFamily="34" charset="0"/>
                <a:cs typeface="Arial" panose="020B0604020202020204" pitchFamily="34" charset="0"/>
              </a:rPr>
              <a:t>Different</a:t>
            </a:r>
            <a:r>
              <a:rPr lang="cs-CZ" dirty="0">
                <a:latin typeface="Arial" panose="020B0604020202020204" pitchFamily="34" charset="0"/>
                <a:cs typeface="Arial" panose="020B0604020202020204" pitchFamily="34" charset="0"/>
              </a:rPr>
              <a:t> body </a:t>
            </a:r>
            <a:r>
              <a:rPr lang="cs-CZ" dirty="0" err="1">
                <a:latin typeface="Arial" panose="020B0604020202020204" pitchFamily="34" charset="0"/>
                <a:cs typeface="Arial" panose="020B0604020202020204" pitchFamily="34" charset="0"/>
              </a:rPr>
              <a:t>segments</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may</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be</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homologous</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at</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certain</a:t>
            </a:r>
            <a:r>
              <a:rPr lang="cs-CZ" dirty="0">
                <a:latin typeface="Arial" panose="020B0604020202020204" pitchFamily="34" charset="0"/>
                <a:cs typeface="Arial" panose="020B0604020202020204" pitchFamily="34" charset="0"/>
              </a:rPr>
              <a:t> level</a:t>
            </a:r>
          </a:p>
          <a:p>
            <a:pPr>
              <a:defRPr/>
            </a:pPr>
            <a:endParaRPr lang="cs-CZ" dirty="0">
              <a:latin typeface="Arial" panose="020B0604020202020204" pitchFamily="34" charset="0"/>
              <a:cs typeface="Arial" panose="020B0604020202020204" pitchFamily="34" charset="0"/>
            </a:endParaRPr>
          </a:p>
          <a:p>
            <a:pPr>
              <a:defRPr/>
            </a:pPr>
            <a:r>
              <a:rPr lang="cs-CZ" dirty="0" err="1">
                <a:latin typeface="Arial" panose="020B0604020202020204" pitchFamily="34" charset="0"/>
                <a:cs typeface="Arial" panose="020B0604020202020204" pitchFamily="34" charset="0"/>
              </a:rPr>
              <a:t>Write</a:t>
            </a:r>
            <a:r>
              <a:rPr lang="cs-CZ" dirty="0">
                <a:latin typeface="Arial" panose="020B0604020202020204" pitchFamily="34" charset="0"/>
                <a:cs typeface="Arial" panose="020B0604020202020204" pitchFamily="34" charset="0"/>
              </a:rPr>
              <a:t> a </a:t>
            </a:r>
            <a:r>
              <a:rPr lang="cs-CZ" dirty="0" err="1">
                <a:latin typeface="Arial" panose="020B0604020202020204" pitchFamily="34" charset="0"/>
                <a:cs typeface="Arial" panose="020B0604020202020204" pitchFamily="34" charset="0"/>
              </a:rPr>
              <a:t>short</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thought</a:t>
            </a:r>
            <a:r>
              <a:rPr lang="cs-CZ" dirty="0">
                <a:latin typeface="Arial" panose="020B0604020202020204" pitchFamily="34" charset="0"/>
                <a:cs typeface="Arial" panose="020B0604020202020204" pitchFamily="34" charset="0"/>
              </a:rPr>
              <a:t> on </a:t>
            </a:r>
            <a:r>
              <a:rPr lang="cs-CZ" dirty="0" err="1">
                <a:latin typeface="Arial" panose="020B0604020202020204" pitchFamily="34" charset="0"/>
                <a:cs typeface="Arial" panose="020B0604020202020204" pitchFamily="34" charset="0"/>
              </a:rPr>
              <a:t>this</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elaborating</a:t>
            </a:r>
            <a:r>
              <a:rPr lang="cs-CZ" dirty="0">
                <a:latin typeface="Arial" panose="020B0604020202020204" pitchFamily="34" charset="0"/>
                <a:cs typeface="Arial" panose="020B0604020202020204" pitchFamily="34" charset="0"/>
              </a:rPr>
              <a:t>:</a:t>
            </a:r>
          </a:p>
          <a:p>
            <a:pPr marL="342900" indent="-342900">
              <a:buFont typeface="Arial" panose="020B0604020202020204" pitchFamily="34" charset="0"/>
              <a:buChar char="•"/>
              <a:defRPr/>
            </a:pPr>
            <a:r>
              <a:rPr lang="cs-CZ" dirty="0" err="1">
                <a:latin typeface="Arial" panose="020B0604020202020204" pitchFamily="34" charset="0"/>
                <a:cs typeface="Arial" panose="020B0604020202020204" pitchFamily="34" charset="0"/>
              </a:rPr>
              <a:t>the</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rationale</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for</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our</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belief</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that</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there</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is</a:t>
            </a:r>
            <a:r>
              <a:rPr lang="cs-CZ" dirty="0">
                <a:latin typeface="Arial" panose="020B0604020202020204" pitchFamily="34" charset="0"/>
                <a:cs typeface="Arial" panose="020B0604020202020204" pitchFamily="34" charset="0"/>
              </a:rPr>
              <a:t> such homology</a:t>
            </a:r>
          </a:p>
          <a:p>
            <a:pPr marL="342900" indent="-342900">
              <a:buFont typeface="Arial" panose="020B0604020202020204" pitchFamily="34" charset="0"/>
              <a:buChar char="•"/>
              <a:defRPr/>
            </a:pPr>
            <a:r>
              <a:rPr lang="cs-CZ" dirty="0" err="1">
                <a:latin typeface="Arial" panose="020B0604020202020204" pitchFamily="34" charset="0"/>
                <a:cs typeface="Arial" panose="020B0604020202020204" pitchFamily="34" charset="0"/>
              </a:rPr>
              <a:t>how</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does</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it</a:t>
            </a:r>
            <a:r>
              <a:rPr lang="cs-CZ" dirty="0">
                <a:latin typeface="Arial" panose="020B0604020202020204" pitchFamily="34" charset="0"/>
                <a:cs typeface="Arial" panose="020B0604020202020204" pitchFamily="34" charset="0"/>
              </a:rPr>
              <a:t> fit to </a:t>
            </a:r>
            <a:r>
              <a:rPr lang="cs-CZ" dirty="0" err="1">
                <a:latin typeface="Arial" panose="020B0604020202020204" pitchFamily="34" charset="0"/>
                <a:cs typeface="Arial" panose="020B0604020202020204" pitchFamily="34" charset="0"/>
              </a:rPr>
              <a:t>the</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definition</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of</a:t>
            </a:r>
            <a:r>
              <a:rPr lang="cs-CZ" dirty="0">
                <a:latin typeface="Arial" panose="020B0604020202020204" pitchFamily="34" charset="0"/>
                <a:cs typeface="Arial" panose="020B0604020202020204" pitchFamily="34" charset="0"/>
              </a:rPr>
              <a:t> homology by </a:t>
            </a:r>
            <a:r>
              <a:rPr lang="cs-CZ" altLang="cs-CZ" dirty="0">
                <a:latin typeface="Arial" panose="020B0604020202020204" pitchFamily="34" charset="0"/>
                <a:cs typeface="Arial" panose="020B0604020202020204" pitchFamily="34" charset="0"/>
              </a:rPr>
              <a:t>Riedl and </a:t>
            </a:r>
            <a:r>
              <a:rPr lang="cs-CZ" altLang="cs-CZ" dirty="0" err="1">
                <a:latin typeface="Arial" panose="020B0604020202020204" pitchFamily="34" charset="0"/>
                <a:cs typeface="Arial" panose="020B0604020202020204" pitchFamily="34" charset="0"/>
              </a:rPr>
              <a:t>Hazsprunar</a:t>
            </a:r>
            <a:endParaRPr lang="cs-CZ"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cs-CZ" dirty="0" err="1">
                <a:latin typeface="Arial" panose="020B0604020202020204" pitchFamily="34" charset="0"/>
                <a:cs typeface="Arial" panose="020B0604020202020204" pitchFamily="34" charset="0"/>
              </a:rPr>
              <a:t>find</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equivalent</a:t>
            </a:r>
            <a:r>
              <a:rPr lang="cs-CZ" dirty="0">
                <a:latin typeface="Arial" panose="020B0604020202020204" pitchFamily="34" charset="0"/>
                <a:cs typeface="Arial" panose="020B0604020202020204" pitchFamily="34" charset="0"/>
              </a:rPr>
              <a:t> in </a:t>
            </a:r>
            <a:r>
              <a:rPr lang="cs-CZ" dirty="0" err="1">
                <a:latin typeface="Arial" panose="020B0604020202020204" pitchFamily="34" charset="0"/>
                <a:cs typeface="Arial" panose="020B0604020202020204" pitchFamily="34" charset="0"/>
              </a:rPr>
              <a:t>the</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molecular</a:t>
            </a:r>
            <a:r>
              <a:rPr lang="cs-CZ" dirty="0">
                <a:latin typeface="Arial" panose="020B0604020202020204" pitchFamily="34" charset="0"/>
                <a:cs typeface="Arial" panose="020B0604020202020204" pitchFamily="34" charset="0"/>
              </a:rPr>
              <a:t> data  </a:t>
            </a:r>
          </a:p>
          <a:p>
            <a:pPr marL="342900" indent="-342900">
              <a:buFont typeface="Arial" panose="020B0604020202020204" pitchFamily="34" charset="0"/>
              <a:buChar char="•"/>
              <a:defRPr/>
            </a:pPr>
            <a:endParaRPr lang="cs-CZ"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endParaRPr lang="cs-CZ" dirty="0">
              <a:latin typeface="Arial" panose="020B0604020202020204" pitchFamily="34" charset="0"/>
              <a:cs typeface="Arial" panose="020B0604020202020204" pitchFamily="34" charset="0"/>
            </a:endParaRPr>
          </a:p>
        </p:txBody>
      </p:sp>
      <p:sp>
        <p:nvSpPr>
          <p:cNvPr id="17413" name="TextovéPole 1">
            <a:extLst>
              <a:ext uri="{FF2B5EF4-FFF2-40B4-BE49-F238E27FC236}">
                <a16:creationId xmlns:a16="http://schemas.microsoft.com/office/drawing/2014/main" id="{A21770FF-42F8-0B3B-5078-42E99F95CADF}"/>
              </a:ext>
            </a:extLst>
          </p:cNvPr>
          <p:cNvSpPr txBox="1">
            <a:spLocks noChangeArrowheads="1"/>
          </p:cNvSpPr>
          <p:nvPr/>
        </p:nvSpPr>
        <p:spPr bwMode="auto">
          <a:xfrm>
            <a:off x="2555875" y="5883275"/>
            <a:ext cx="3281363" cy="461963"/>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2400" b="1">
                <a:solidFill>
                  <a:schemeClr val="bg1"/>
                </a:solidFill>
                <a:latin typeface="Arial" panose="020B0604020202020204" pitchFamily="34" charset="0"/>
                <a:cs typeface="Arial" panose="020B0604020202020204" pitchFamily="34" charset="0"/>
              </a:rPr>
              <a:t>Deadline 19.10. 24:00</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a:extLst>
              <a:ext uri="{FF2B5EF4-FFF2-40B4-BE49-F238E27FC236}">
                <a16:creationId xmlns:a16="http://schemas.microsoft.com/office/drawing/2014/main" id="{2892893C-A14C-EBE9-A899-96AC4DC8D4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3000" b="5774"/>
          <a:stretch>
            <a:fillRect/>
          </a:stretch>
        </p:blipFill>
        <p:spPr bwMode="auto">
          <a:xfrm>
            <a:off x="-3859213" y="642938"/>
            <a:ext cx="17218026" cy="721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Zaoblený obdélník 9">
            <a:extLst>
              <a:ext uri="{FF2B5EF4-FFF2-40B4-BE49-F238E27FC236}">
                <a16:creationId xmlns:a16="http://schemas.microsoft.com/office/drawing/2014/main" id="{3B913EBA-E720-8B3B-1D96-561132E1B31A}"/>
              </a:ext>
            </a:extLst>
          </p:cNvPr>
          <p:cNvSpPr/>
          <p:nvPr/>
        </p:nvSpPr>
        <p:spPr>
          <a:xfrm>
            <a:off x="6623050" y="908050"/>
            <a:ext cx="230188" cy="6572250"/>
          </a:xfrm>
          <a:prstGeom prst="roundRect">
            <a:avLst/>
          </a:prstGeom>
          <a:noFill/>
          <a:ln w="133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3" name="Text Box 16">
            <a:extLst>
              <a:ext uri="{FF2B5EF4-FFF2-40B4-BE49-F238E27FC236}">
                <a16:creationId xmlns:a16="http://schemas.microsoft.com/office/drawing/2014/main" id="{05385B6E-E8E3-B4F5-2524-41F875212886}"/>
              </a:ext>
            </a:extLst>
          </p:cNvPr>
          <p:cNvSpPr txBox="1">
            <a:spLocks noChangeArrowheads="1"/>
          </p:cNvSpPr>
          <p:nvPr/>
        </p:nvSpPr>
        <p:spPr bwMode="auto">
          <a:xfrm>
            <a:off x="0" y="387350"/>
            <a:ext cx="9144000" cy="647700"/>
          </a:xfrm>
          <a:prstGeom prst="rect">
            <a:avLst/>
          </a:prstGeom>
          <a:gradFill flip="none" rotWithShape="1">
            <a:gsLst>
              <a:gs pos="0">
                <a:srgbClr val="BE7C8F">
                  <a:tint val="66000"/>
                  <a:satMod val="160000"/>
                </a:srgbClr>
              </a:gs>
              <a:gs pos="50000">
                <a:srgbClr val="BE7C8F">
                  <a:tint val="44500"/>
                  <a:satMod val="160000"/>
                </a:srgbClr>
              </a:gs>
              <a:gs pos="100000">
                <a:srgbClr val="BE7C8F">
                  <a:tint val="23500"/>
                  <a:satMod val="160000"/>
                </a:srgbClr>
              </a:gs>
            </a:gsLst>
            <a:lin ang="0" scaled="1"/>
            <a:tileRect/>
          </a:gradFill>
          <a:ln w="9525">
            <a:noFill/>
            <a:miter lim="800000"/>
            <a:headEnd/>
            <a:tailEnd/>
          </a:ln>
        </p:spPr>
        <p:txBody>
          <a:bodyPr>
            <a:spAutoFit/>
          </a:bodyPr>
          <a:lstStyle/>
          <a:p>
            <a:pPr algn="ctr" eaLnBrk="1" hangingPunct="1">
              <a:defRPr/>
            </a:pPr>
            <a:r>
              <a:rPr lang="cs-CZ" sz="3600" b="1" cap="all" dirty="0">
                <a:latin typeface="Arial" pitchFamily="34" charset="0"/>
                <a:cs typeface="Arial" pitchFamily="34" charset="0"/>
              </a:rPr>
              <a:t>Homolog</a:t>
            </a:r>
            <a:r>
              <a:rPr lang="en-GB" sz="3600" b="1" cap="all" dirty="0">
                <a:latin typeface="Arial" pitchFamily="34" charset="0"/>
                <a:cs typeface="Arial" pitchFamily="34" charset="0"/>
              </a:rPr>
              <a:t>y </a:t>
            </a:r>
            <a:r>
              <a:rPr lang="cs-CZ" sz="3600" b="1" cap="all" dirty="0">
                <a:latin typeface="Arial" pitchFamily="34" charset="0"/>
                <a:cs typeface="Arial" pitchFamily="34" charset="0"/>
              </a:rPr>
              <a:t>OF CHARACTER </a:t>
            </a:r>
            <a:r>
              <a:rPr lang="cs-CZ" sz="3600" b="1" cap="all" dirty="0" err="1">
                <a:latin typeface="Arial" pitchFamily="34" charset="0"/>
                <a:cs typeface="Arial" pitchFamily="34" charset="0"/>
              </a:rPr>
              <a:t>states</a:t>
            </a:r>
            <a:endParaRPr lang="cs-CZ" sz="3600" b="1" cap="all" dirty="0">
              <a:latin typeface="Arial" pitchFamily="34" charset="0"/>
              <a:cs typeface="Arial" pitchFamily="34" charset="0"/>
            </a:endParaRPr>
          </a:p>
        </p:txBody>
      </p:sp>
      <p:sp>
        <p:nvSpPr>
          <p:cNvPr id="18437" name="TextovéPole 7">
            <a:extLst>
              <a:ext uri="{FF2B5EF4-FFF2-40B4-BE49-F238E27FC236}">
                <a16:creationId xmlns:a16="http://schemas.microsoft.com/office/drawing/2014/main" id="{2DA0D826-7D46-4E90-3815-F8B597A94F79}"/>
              </a:ext>
            </a:extLst>
          </p:cNvPr>
          <p:cNvSpPr txBox="1">
            <a:spLocks noChangeArrowheads="1"/>
          </p:cNvSpPr>
          <p:nvPr/>
        </p:nvSpPr>
        <p:spPr bwMode="auto">
          <a:xfrm>
            <a:off x="4213225" y="6273800"/>
            <a:ext cx="5048250" cy="461963"/>
          </a:xfrm>
          <a:prstGeom prst="rect">
            <a:avLst/>
          </a:prstGeom>
          <a:solidFill>
            <a:schemeClr val="bg1">
              <a:alpha val="9294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2400">
                <a:latin typeface="Arial" panose="020B0604020202020204" pitchFamily="34" charset="0"/>
                <a:cs typeface="Arial" panose="020B0604020202020204" pitchFamily="34" charset="0"/>
              </a:rPr>
              <a:t>Mutliple sequence alignment </a:t>
            </a:r>
            <a:r>
              <a:rPr lang="en-US" altLang="cs-CZ" sz="2400">
                <a:latin typeface="Arial" panose="020B0604020202020204" pitchFamily="34" charset="0"/>
                <a:cs typeface="Arial" panose="020B0604020202020204" pitchFamily="34" charset="0"/>
              </a:rPr>
              <a:t>(MSA)</a:t>
            </a:r>
            <a:endParaRPr lang="cs-CZ" altLang="cs-CZ" sz="2400">
              <a:latin typeface="Arial" panose="020B0604020202020204" pitchFamily="34" charset="0"/>
              <a:cs typeface="Arial" panose="020B0604020202020204" pitchFamily="34" charset="0"/>
            </a:endParaRPr>
          </a:p>
        </p:txBody>
      </p:sp>
      <p:sp>
        <p:nvSpPr>
          <p:cNvPr id="18438" name="TextovéPole 8">
            <a:extLst>
              <a:ext uri="{FF2B5EF4-FFF2-40B4-BE49-F238E27FC236}">
                <a16:creationId xmlns:a16="http://schemas.microsoft.com/office/drawing/2014/main" id="{86FCCC71-2616-FF25-C50A-13DE4EFA22F5}"/>
              </a:ext>
            </a:extLst>
          </p:cNvPr>
          <p:cNvSpPr txBox="1">
            <a:spLocks noChangeArrowheads="1"/>
          </p:cNvSpPr>
          <p:nvPr/>
        </p:nvSpPr>
        <p:spPr bwMode="auto">
          <a:xfrm>
            <a:off x="-20638" y="1270000"/>
            <a:ext cx="5672138" cy="708025"/>
          </a:xfrm>
          <a:prstGeom prst="rect">
            <a:avLst/>
          </a:prstGeom>
          <a:solidFill>
            <a:schemeClr val="bg1">
              <a:alpha val="9294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2000" b="1" i="1">
                <a:latin typeface="Arial" panose="020B0604020202020204" pitchFamily="34" charset="0"/>
                <a:cs typeface="Arial" panose="020B0604020202020204" pitchFamily="34" charset="0"/>
              </a:rPr>
              <a:t>Homology of two character states is indicates by similarity (auxiliary principle)</a:t>
            </a:r>
            <a:endParaRPr lang="cs-CZ" altLang="cs-CZ" sz="2000" i="1">
              <a:latin typeface="Arial" panose="020B0604020202020204" pitchFamily="34" charset="0"/>
              <a:cs typeface="Arial" panose="020B0604020202020204" pitchFamily="34" charset="0"/>
            </a:endParaRPr>
          </a:p>
        </p:txBody>
      </p:sp>
      <p:sp>
        <p:nvSpPr>
          <p:cNvPr id="7" name="TextovéPole 14">
            <a:extLst>
              <a:ext uri="{FF2B5EF4-FFF2-40B4-BE49-F238E27FC236}">
                <a16:creationId xmlns:a16="http://schemas.microsoft.com/office/drawing/2014/main" id="{58EFFB11-BAED-961F-715B-8624EB74EBB2}"/>
              </a:ext>
            </a:extLst>
          </p:cNvPr>
          <p:cNvSpPr txBox="1">
            <a:spLocks noChangeArrowheads="1"/>
          </p:cNvSpPr>
          <p:nvPr/>
        </p:nvSpPr>
        <p:spPr bwMode="auto">
          <a:xfrm>
            <a:off x="23813" y="2179638"/>
            <a:ext cx="5672137" cy="31702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2000" b="1" i="1">
                <a:latin typeface="Arial" panose="020B0604020202020204" pitchFamily="34" charset="0"/>
                <a:cs typeface="Arial" panose="020B0604020202020204" pitchFamily="34" charset="0"/>
              </a:rPr>
              <a:t>Homology of two character states is rejected by incongruence with distribution of character states of other character.</a:t>
            </a:r>
          </a:p>
          <a:p>
            <a:pPr>
              <a:spcBef>
                <a:spcPct val="0"/>
              </a:spcBef>
              <a:buFontTx/>
              <a:buNone/>
            </a:pPr>
            <a:endParaRPr lang="cs-CZ" altLang="cs-CZ" sz="2000" b="1" i="1">
              <a:latin typeface="Arial" panose="020B0604020202020204" pitchFamily="34" charset="0"/>
              <a:cs typeface="Arial" panose="020B0604020202020204" pitchFamily="34" charset="0"/>
            </a:endParaRPr>
          </a:p>
          <a:p>
            <a:pPr>
              <a:spcBef>
                <a:spcPct val="0"/>
              </a:spcBef>
              <a:buFontTx/>
              <a:buNone/>
            </a:pPr>
            <a:endParaRPr lang="cs-CZ" altLang="cs-CZ" sz="2000" b="1" i="1">
              <a:latin typeface="Arial" panose="020B0604020202020204" pitchFamily="34" charset="0"/>
              <a:cs typeface="Arial" panose="020B0604020202020204" pitchFamily="34" charset="0"/>
            </a:endParaRPr>
          </a:p>
          <a:p>
            <a:pPr>
              <a:spcBef>
                <a:spcPct val="0"/>
              </a:spcBef>
              <a:buFontTx/>
              <a:buNone/>
            </a:pPr>
            <a:endParaRPr lang="cs-CZ" altLang="cs-CZ" sz="2000" b="1" i="1">
              <a:latin typeface="Arial" panose="020B0604020202020204" pitchFamily="34" charset="0"/>
              <a:cs typeface="Arial" panose="020B0604020202020204" pitchFamily="34" charset="0"/>
            </a:endParaRPr>
          </a:p>
          <a:p>
            <a:pPr>
              <a:spcBef>
                <a:spcPct val="0"/>
              </a:spcBef>
              <a:buFontTx/>
              <a:buNone/>
            </a:pPr>
            <a:endParaRPr lang="cs-CZ" altLang="cs-CZ" sz="2000" b="1" i="1">
              <a:latin typeface="Arial" panose="020B0604020202020204" pitchFamily="34" charset="0"/>
              <a:cs typeface="Arial" panose="020B0604020202020204" pitchFamily="34" charset="0"/>
            </a:endParaRPr>
          </a:p>
          <a:p>
            <a:pPr>
              <a:spcBef>
                <a:spcPct val="0"/>
              </a:spcBef>
              <a:buFontTx/>
              <a:buNone/>
            </a:pPr>
            <a:endParaRPr lang="cs-CZ" altLang="cs-CZ" sz="2000" b="1" i="1">
              <a:latin typeface="Arial" panose="020B0604020202020204" pitchFamily="34" charset="0"/>
              <a:cs typeface="Arial" panose="020B0604020202020204" pitchFamily="34" charset="0"/>
            </a:endParaRPr>
          </a:p>
          <a:p>
            <a:pPr>
              <a:spcBef>
                <a:spcPct val="0"/>
              </a:spcBef>
              <a:buFontTx/>
              <a:buNone/>
            </a:pPr>
            <a:endParaRPr lang="cs-CZ" altLang="cs-CZ" sz="2000" b="1" i="1">
              <a:latin typeface="Arial" panose="020B0604020202020204" pitchFamily="34" charset="0"/>
              <a:cs typeface="Arial" panose="020B0604020202020204" pitchFamily="34" charset="0"/>
            </a:endParaRPr>
          </a:p>
          <a:p>
            <a:pPr>
              <a:spcBef>
                <a:spcPct val="0"/>
              </a:spcBef>
              <a:buFontTx/>
              <a:buNone/>
            </a:pPr>
            <a:endParaRPr lang="cs-CZ" altLang="cs-CZ" sz="2000" i="1">
              <a:latin typeface="Arial" panose="020B0604020202020204" pitchFamily="34" charset="0"/>
              <a:cs typeface="Arial" panose="020B0604020202020204" pitchFamily="34" charset="0"/>
            </a:endParaRPr>
          </a:p>
        </p:txBody>
      </p:sp>
      <p:sp>
        <p:nvSpPr>
          <p:cNvPr id="9" name="Text Box 2">
            <a:extLst>
              <a:ext uri="{FF2B5EF4-FFF2-40B4-BE49-F238E27FC236}">
                <a16:creationId xmlns:a16="http://schemas.microsoft.com/office/drawing/2014/main" id="{1B4C00FE-B69B-A48C-7D33-9E75D1551F6F}"/>
              </a:ext>
            </a:extLst>
          </p:cNvPr>
          <p:cNvSpPr txBox="1">
            <a:spLocks noChangeArrowheads="1"/>
          </p:cNvSpPr>
          <p:nvPr/>
        </p:nvSpPr>
        <p:spPr bwMode="auto">
          <a:xfrm>
            <a:off x="1608138" y="3219450"/>
            <a:ext cx="3341687"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b="1"/>
              <a:t>A</a:t>
            </a:r>
            <a:r>
              <a:rPr lang="cs-CZ" altLang="cs-CZ" b="1">
                <a:solidFill>
                  <a:srgbClr val="CC3300"/>
                </a:solidFill>
              </a:rPr>
              <a:t>CC</a:t>
            </a:r>
            <a:r>
              <a:rPr lang="cs-CZ" altLang="cs-CZ" b="1">
                <a:solidFill>
                  <a:srgbClr val="00CC00"/>
                </a:solidFill>
              </a:rPr>
              <a:t>T</a:t>
            </a:r>
            <a:r>
              <a:rPr lang="cs-CZ" altLang="cs-CZ" b="1">
                <a:solidFill>
                  <a:srgbClr val="0066FF"/>
                </a:solidFill>
              </a:rPr>
              <a:t>GG</a:t>
            </a:r>
            <a:r>
              <a:rPr lang="cs-CZ" altLang="cs-CZ" b="1"/>
              <a:t>A</a:t>
            </a:r>
            <a:r>
              <a:rPr lang="cs-CZ" altLang="cs-CZ" b="1">
                <a:solidFill>
                  <a:srgbClr val="00CC00"/>
                </a:solidFill>
              </a:rPr>
              <a:t>T </a:t>
            </a:r>
            <a:r>
              <a:rPr lang="cs-CZ" altLang="cs-CZ" b="1">
                <a:solidFill>
                  <a:srgbClr val="0066FF"/>
                </a:solidFill>
              </a:rPr>
              <a:t>G</a:t>
            </a:r>
            <a:r>
              <a:rPr lang="cs-CZ" altLang="cs-CZ" b="1">
                <a:solidFill>
                  <a:srgbClr val="CC3300"/>
                </a:solidFill>
              </a:rPr>
              <a:t>C</a:t>
            </a:r>
            <a:br>
              <a:rPr lang="cs-CZ" altLang="cs-CZ" b="1"/>
            </a:br>
            <a:r>
              <a:rPr lang="cs-CZ" altLang="cs-CZ" b="1"/>
              <a:t>A</a:t>
            </a:r>
            <a:r>
              <a:rPr lang="cs-CZ" altLang="cs-CZ" b="1">
                <a:solidFill>
                  <a:srgbClr val="0070C0"/>
                </a:solidFill>
              </a:rPr>
              <a:t>G</a:t>
            </a:r>
            <a:r>
              <a:rPr lang="cs-CZ" altLang="cs-CZ" b="1">
                <a:solidFill>
                  <a:srgbClr val="00CC00"/>
                </a:solidFill>
              </a:rPr>
              <a:t>TT</a:t>
            </a:r>
            <a:r>
              <a:rPr lang="cs-CZ" altLang="cs-CZ" b="1">
                <a:solidFill>
                  <a:srgbClr val="0066FF"/>
                </a:solidFill>
              </a:rPr>
              <a:t>GG</a:t>
            </a:r>
            <a:r>
              <a:rPr lang="cs-CZ" altLang="cs-CZ" b="1"/>
              <a:t>A</a:t>
            </a:r>
            <a:r>
              <a:rPr lang="cs-CZ" altLang="cs-CZ" b="1">
                <a:solidFill>
                  <a:srgbClr val="00CC00"/>
                </a:solidFill>
              </a:rPr>
              <a:t>T </a:t>
            </a:r>
            <a:r>
              <a:rPr lang="cs-CZ" altLang="cs-CZ" b="1">
                <a:solidFill>
                  <a:srgbClr val="0066FF"/>
                </a:solidFill>
              </a:rPr>
              <a:t>G</a:t>
            </a:r>
            <a:r>
              <a:rPr lang="cs-CZ" altLang="cs-CZ" b="1">
                <a:solidFill>
                  <a:srgbClr val="CC3300"/>
                </a:solidFill>
              </a:rPr>
              <a:t>C</a:t>
            </a:r>
            <a:br>
              <a:rPr lang="cs-CZ" altLang="cs-CZ" b="1"/>
            </a:br>
            <a:r>
              <a:rPr lang="cs-CZ" altLang="cs-CZ" b="1"/>
              <a:t>A</a:t>
            </a:r>
            <a:r>
              <a:rPr lang="cs-CZ" altLang="cs-CZ" b="1">
                <a:solidFill>
                  <a:srgbClr val="CC3300"/>
                </a:solidFill>
              </a:rPr>
              <a:t>C</a:t>
            </a:r>
            <a:r>
              <a:rPr lang="cs-CZ" altLang="cs-CZ" b="1">
                <a:solidFill>
                  <a:srgbClr val="00CC00"/>
                </a:solidFill>
              </a:rPr>
              <a:t>T</a:t>
            </a:r>
            <a:r>
              <a:rPr lang="cs-CZ" altLang="cs-CZ" b="1"/>
              <a:t>A</a:t>
            </a:r>
            <a:r>
              <a:rPr lang="en-US" altLang="cs-CZ" b="1">
                <a:solidFill>
                  <a:srgbClr val="CC3300"/>
                </a:solidFill>
              </a:rPr>
              <a:t>C</a:t>
            </a:r>
            <a:r>
              <a:rPr lang="cs-CZ" altLang="cs-CZ" b="1"/>
              <a:t>A A</a:t>
            </a:r>
            <a:r>
              <a:rPr lang="cs-CZ" altLang="cs-CZ" b="1">
                <a:solidFill>
                  <a:srgbClr val="00CC00"/>
                </a:solidFill>
              </a:rPr>
              <a:t>T </a:t>
            </a:r>
            <a:r>
              <a:rPr lang="cs-CZ" altLang="cs-CZ" b="1">
                <a:solidFill>
                  <a:srgbClr val="CC3300"/>
                </a:solidFill>
              </a:rPr>
              <a:t>C</a:t>
            </a:r>
            <a:r>
              <a:rPr lang="cs-CZ" altLang="cs-CZ" b="1">
                <a:solidFill>
                  <a:srgbClr val="0066FF"/>
                </a:solidFill>
              </a:rPr>
              <a:t>G</a:t>
            </a:r>
            <a:br>
              <a:rPr lang="cs-CZ" altLang="cs-CZ" b="1"/>
            </a:br>
            <a:r>
              <a:rPr lang="cs-CZ" altLang="cs-CZ" b="1"/>
              <a:t>A</a:t>
            </a:r>
            <a:r>
              <a:rPr lang="cs-CZ" altLang="cs-CZ" b="1">
                <a:solidFill>
                  <a:srgbClr val="0070C0"/>
                </a:solidFill>
              </a:rPr>
              <a:t>G</a:t>
            </a:r>
            <a:r>
              <a:rPr lang="cs-CZ" altLang="cs-CZ" b="1">
                <a:solidFill>
                  <a:srgbClr val="00CC00"/>
                </a:solidFill>
              </a:rPr>
              <a:t>T</a:t>
            </a:r>
            <a:r>
              <a:rPr lang="cs-CZ" altLang="cs-CZ" b="1"/>
              <a:t>A</a:t>
            </a:r>
            <a:r>
              <a:rPr lang="cs-CZ" altLang="cs-CZ" b="1">
                <a:solidFill>
                  <a:srgbClr val="CC3300"/>
                </a:solidFill>
              </a:rPr>
              <a:t>C</a:t>
            </a:r>
            <a:r>
              <a:rPr lang="cs-CZ" altLang="cs-CZ" b="1"/>
              <a:t>A A</a:t>
            </a:r>
            <a:r>
              <a:rPr lang="cs-CZ" altLang="cs-CZ" b="1">
                <a:solidFill>
                  <a:srgbClr val="0066FF"/>
                </a:solidFill>
              </a:rPr>
              <a:t>G</a:t>
            </a:r>
            <a:r>
              <a:rPr lang="cs-CZ" altLang="cs-CZ" b="1">
                <a:solidFill>
                  <a:srgbClr val="CC3300"/>
                </a:solidFill>
              </a:rPr>
              <a:t>C</a:t>
            </a:r>
            <a:r>
              <a:rPr lang="cs-CZ" altLang="cs-CZ" b="1">
                <a:solidFill>
                  <a:srgbClr val="0066FF"/>
                </a:solidFill>
              </a:rPr>
              <a:t>G</a:t>
            </a:r>
          </a:p>
        </p:txBody>
      </p:sp>
      <p:sp>
        <p:nvSpPr>
          <p:cNvPr id="13" name="Obdélník 12">
            <a:extLst>
              <a:ext uri="{FF2B5EF4-FFF2-40B4-BE49-F238E27FC236}">
                <a16:creationId xmlns:a16="http://schemas.microsoft.com/office/drawing/2014/main" id="{BD8A5B9D-E695-2D33-0F20-71F4204BDE4A}"/>
              </a:ext>
            </a:extLst>
          </p:cNvPr>
          <p:cNvSpPr/>
          <p:nvPr/>
        </p:nvSpPr>
        <p:spPr bwMode="auto">
          <a:xfrm>
            <a:off x="2016125" y="3306763"/>
            <a:ext cx="247650" cy="1857375"/>
          </a:xfrm>
          <a:prstGeom prst="rect">
            <a:avLst/>
          </a:prstGeom>
          <a:solidFill>
            <a:srgbClr val="FFFF0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sz="3600"/>
          </a:p>
        </p:txBody>
      </p:sp>
      <p:sp>
        <p:nvSpPr>
          <p:cNvPr id="14" name="Obdélník 13">
            <a:extLst>
              <a:ext uri="{FF2B5EF4-FFF2-40B4-BE49-F238E27FC236}">
                <a16:creationId xmlns:a16="http://schemas.microsoft.com/office/drawing/2014/main" id="{7484E04B-416D-BA25-6631-0C673E8D698F}"/>
              </a:ext>
            </a:extLst>
          </p:cNvPr>
          <p:cNvSpPr/>
          <p:nvPr/>
        </p:nvSpPr>
        <p:spPr bwMode="auto">
          <a:xfrm>
            <a:off x="2536825" y="3335338"/>
            <a:ext cx="930275" cy="1857375"/>
          </a:xfrm>
          <a:prstGeom prst="rect">
            <a:avLst/>
          </a:prstGeom>
          <a:solidFill>
            <a:srgbClr val="835C29">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sz="3600"/>
          </a:p>
        </p:txBody>
      </p:sp>
      <p:sp>
        <p:nvSpPr>
          <p:cNvPr id="15" name="Obdélník 14">
            <a:extLst>
              <a:ext uri="{FF2B5EF4-FFF2-40B4-BE49-F238E27FC236}">
                <a16:creationId xmlns:a16="http://schemas.microsoft.com/office/drawing/2014/main" id="{5B250EC3-54E6-C34A-C2D4-D09E48D4B8AD}"/>
              </a:ext>
            </a:extLst>
          </p:cNvPr>
          <p:cNvSpPr/>
          <p:nvPr/>
        </p:nvSpPr>
        <p:spPr bwMode="auto">
          <a:xfrm>
            <a:off x="4062413" y="3335338"/>
            <a:ext cx="801687" cy="1857375"/>
          </a:xfrm>
          <a:prstGeom prst="rect">
            <a:avLst/>
          </a:prstGeom>
          <a:solidFill>
            <a:srgbClr val="835C29">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sz="3600"/>
          </a:p>
        </p:txBody>
      </p:sp>
      <p:pic>
        <p:nvPicPr>
          <p:cNvPr id="5" name="Grafický objekt 4" descr="Acorn se souvislou výplní">
            <a:extLst>
              <a:ext uri="{FF2B5EF4-FFF2-40B4-BE49-F238E27FC236}">
                <a16:creationId xmlns:a16="http://schemas.microsoft.com/office/drawing/2014/main" id="{4828FF16-8D40-E8E2-46AD-18C5CD638D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3150" y="3260725"/>
            <a:ext cx="5254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Grafický objekt 15" descr="Ant se souvislou výplní">
            <a:extLst>
              <a:ext uri="{FF2B5EF4-FFF2-40B4-BE49-F238E27FC236}">
                <a16:creationId xmlns:a16="http://schemas.microsoft.com/office/drawing/2014/main" id="{2452E2E2-7251-44C8-1BBB-7029DD6C2C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6163" y="4745038"/>
            <a:ext cx="5905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Grafický objekt 19" descr="Beetle se souvislou výplní">
            <a:extLst>
              <a:ext uri="{FF2B5EF4-FFF2-40B4-BE49-F238E27FC236}">
                <a16:creationId xmlns:a16="http://schemas.microsoft.com/office/drawing/2014/main" id="{546A79AD-23E9-2B2D-D5C2-1668FEF86CF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2988" y="4235450"/>
            <a:ext cx="625475"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Grafický objekt 21" descr="Banana se souvislou výplní">
            <a:extLst>
              <a:ext uri="{FF2B5EF4-FFF2-40B4-BE49-F238E27FC236}">
                <a16:creationId xmlns:a16="http://schemas.microsoft.com/office/drawing/2014/main" id="{F6818149-C54D-D336-C243-F37BD054C4B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2988" y="3686175"/>
            <a:ext cx="5556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par>
                                <p:cTn id="25" presetID="10"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animBg="1"/>
      <p:bldP spid="9" grpId="0" animBg="1"/>
      <p:bldP spid="13" grpId="0" animBg="1"/>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6">
            <a:extLst>
              <a:ext uri="{FF2B5EF4-FFF2-40B4-BE49-F238E27FC236}">
                <a16:creationId xmlns:a16="http://schemas.microsoft.com/office/drawing/2014/main" id="{276B2D30-4643-00FB-65CF-CB2F302805ED}"/>
              </a:ext>
            </a:extLst>
          </p:cNvPr>
          <p:cNvSpPr txBox="1">
            <a:spLocks noChangeArrowheads="1"/>
          </p:cNvSpPr>
          <p:nvPr/>
        </p:nvSpPr>
        <p:spPr bwMode="auto">
          <a:xfrm>
            <a:off x="0" y="228600"/>
            <a:ext cx="9144000" cy="461963"/>
          </a:xfrm>
          <a:prstGeom prst="rect">
            <a:avLst/>
          </a:prstGeom>
          <a:gradFill flip="none" rotWithShape="1">
            <a:gsLst>
              <a:gs pos="0">
                <a:srgbClr val="BE7C8F">
                  <a:tint val="66000"/>
                  <a:satMod val="160000"/>
                </a:srgbClr>
              </a:gs>
              <a:gs pos="50000">
                <a:srgbClr val="BE7C8F">
                  <a:tint val="44500"/>
                  <a:satMod val="160000"/>
                </a:srgbClr>
              </a:gs>
              <a:gs pos="100000">
                <a:srgbClr val="BE7C8F">
                  <a:tint val="23500"/>
                  <a:satMod val="160000"/>
                </a:srgbClr>
              </a:gs>
            </a:gsLst>
            <a:lin ang="0" scaled="1"/>
            <a:tileRect/>
          </a:gradFill>
          <a:ln w="9525">
            <a:noFill/>
            <a:miter lim="800000"/>
            <a:headEnd/>
            <a:tailEnd/>
          </a:ln>
        </p:spPr>
        <p:txBody>
          <a:bodyPr>
            <a:spAutoFit/>
          </a:bodyPr>
          <a:lstStyle/>
          <a:p>
            <a:pPr algn="ctr" eaLnBrk="1" hangingPunct="1">
              <a:defRPr/>
            </a:pPr>
            <a:r>
              <a:rPr lang="en-GB" b="1" cap="all" dirty="0">
                <a:latin typeface="Arial" pitchFamily="34" charset="0"/>
                <a:cs typeface="Arial" pitchFamily="34" charset="0"/>
              </a:rPr>
              <a:t>CHARACTER</a:t>
            </a:r>
            <a:r>
              <a:rPr lang="cs-CZ" b="1" cap="all" dirty="0">
                <a:latin typeface="Arial" pitchFamily="34" charset="0"/>
                <a:cs typeface="Arial" pitchFamily="34" charset="0"/>
              </a:rPr>
              <a:t> </a:t>
            </a:r>
            <a:r>
              <a:rPr lang="cs-CZ" b="1" cap="all" dirty="0" err="1">
                <a:latin typeface="Arial" pitchFamily="34" charset="0"/>
                <a:cs typeface="Arial" pitchFamily="34" charset="0"/>
              </a:rPr>
              <a:t>states</a:t>
            </a:r>
            <a:r>
              <a:rPr lang="en-GB" b="1" cap="all" dirty="0">
                <a:latin typeface="Arial" pitchFamily="34" charset="0"/>
                <a:cs typeface="Arial" pitchFamily="34" charset="0"/>
              </a:rPr>
              <a:t> IN THE PHYLOGENETIC CONTEXT</a:t>
            </a:r>
            <a:endParaRPr lang="cs-CZ" b="1" cap="all" dirty="0">
              <a:latin typeface="Arial" pitchFamily="34" charset="0"/>
              <a:cs typeface="Arial" pitchFamily="34" charset="0"/>
            </a:endParaRPr>
          </a:p>
        </p:txBody>
      </p:sp>
      <p:pic>
        <p:nvPicPr>
          <p:cNvPr id="20483" name="Obrázek 3">
            <a:extLst>
              <a:ext uri="{FF2B5EF4-FFF2-40B4-BE49-F238E27FC236}">
                <a16:creationId xmlns:a16="http://schemas.microsoft.com/office/drawing/2014/main" id="{02C5E506-7471-5439-0482-BF39720B646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75" y="1827213"/>
            <a:ext cx="8931275" cy="503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ovéPole 4">
            <a:extLst>
              <a:ext uri="{FF2B5EF4-FFF2-40B4-BE49-F238E27FC236}">
                <a16:creationId xmlns:a16="http://schemas.microsoft.com/office/drawing/2014/main" id="{C35C1A09-0E0C-2747-F98B-3076FC641BCA}"/>
              </a:ext>
            </a:extLst>
          </p:cNvPr>
          <p:cNvSpPr txBox="1">
            <a:spLocks noChangeArrowheads="1"/>
          </p:cNvSpPr>
          <p:nvPr/>
        </p:nvSpPr>
        <p:spPr bwMode="auto">
          <a:xfrm>
            <a:off x="133350" y="914400"/>
            <a:ext cx="775176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cs-CZ" sz="2400">
                <a:latin typeface="Calibri" panose="020F0502020204030204" pitchFamily="34" charset="0"/>
              </a:rPr>
              <a:t>There are various opinions on which character states can be used in taxonomy</a:t>
            </a:r>
            <a:r>
              <a:rPr lang="cs-CZ" altLang="cs-CZ" sz="2400">
                <a:latin typeface="Calibri" panose="020F0502020204030204" pitchFamily="34" charset="0"/>
              </a:rPr>
              <a:t>:</a:t>
            </a:r>
          </a:p>
          <a:p>
            <a:pPr eaLnBrk="1" hangingPunct="1">
              <a:spcBef>
                <a:spcPct val="0"/>
              </a:spcBef>
              <a:buFontTx/>
              <a:buNone/>
            </a:pPr>
            <a:r>
              <a:rPr lang="cs-CZ" altLang="cs-CZ" sz="2400">
                <a:latin typeface="Calibri" panose="020F0502020204030204" pitchFamily="34" charset="0"/>
              </a:rPr>
              <a:t>   </a:t>
            </a:r>
            <a:r>
              <a:rPr lang="cs-CZ" altLang="cs-CZ" sz="2400" b="1">
                <a:latin typeface="Calibri" panose="020F0502020204030204" pitchFamily="34" charset="0"/>
              </a:rPr>
              <a:t>Fenet</a:t>
            </a:r>
            <a:r>
              <a:rPr lang="en-GB" altLang="cs-CZ" sz="2400" b="1">
                <a:latin typeface="Calibri" panose="020F0502020204030204" pitchFamily="34" charset="0"/>
              </a:rPr>
              <a:t>ics</a:t>
            </a:r>
            <a:r>
              <a:rPr lang="cs-CZ" altLang="cs-CZ" sz="2400" b="1">
                <a:latin typeface="Calibri" panose="020F0502020204030204" pitchFamily="34" charset="0"/>
              </a:rPr>
              <a:t> </a:t>
            </a:r>
            <a:r>
              <a:rPr lang="en-US" altLang="cs-CZ" sz="2400">
                <a:latin typeface="Calibri" panose="020F0502020204030204" pitchFamily="34" charset="0"/>
              </a:rPr>
              <a:t>(similarity)</a:t>
            </a:r>
            <a:r>
              <a:rPr lang="cs-CZ" altLang="cs-CZ" sz="2400">
                <a:latin typeface="Calibri" panose="020F0502020204030204" pitchFamily="34" charset="0"/>
              </a:rPr>
              <a:t> </a:t>
            </a:r>
            <a:br>
              <a:rPr lang="cs-CZ" altLang="cs-CZ" sz="2400">
                <a:latin typeface="Calibri" panose="020F0502020204030204" pitchFamily="34" charset="0"/>
              </a:rPr>
            </a:br>
            <a:r>
              <a:rPr lang="cs-CZ" altLang="cs-CZ" sz="2400">
                <a:latin typeface="Calibri" panose="020F0502020204030204" pitchFamily="34" charset="0"/>
              </a:rPr>
              <a:t>      </a:t>
            </a:r>
            <a:r>
              <a:rPr lang="en-GB" altLang="cs-CZ" sz="2400">
                <a:latin typeface="Calibri" panose="020F0502020204030204" pitchFamily="34" charset="0"/>
              </a:rPr>
              <a:t>uses all characters</a:t>
            </a:r>
            <a:endParaRPr lang="cs-CZ" altLang="cs-CZ" sz="2400">
              <a:latin typeface="Calibri" panose="020F0502020204030204" pitchFamily="34" charset="0"/>
            </a:endParaRPr>
          </a:p>
          <a:p>
            <a:pPr eaLnBrk="1" hangingPunct="1">
              <a:spcBef>
                <a:spcPct val="0"/>
              </a:spcBef>
              <a:buFontTx/>
              <a:buNone/>
            </a:pPr>
            <a:r>
              <a:rPr lang="cs-CZ" altLang="cs-CZ" sz="2400">
                <a:latin typeface="Calibri" panose="020F0502020204030204" pitchFamily="34" charset="0"/>
              </a:rPr>
              <a:t>   </a:t>
            </a:r>
            <a:r>
              <a:rPr lang="en-GB" altLang="cs-CZ" sz="2400" b="1">
                <a:latin typeface="Calibri" panose="020F0502020204030204" pitchFamily="34" charset="0"/>
              </a:rPr>
              <a:t>C</a:t>
            </a:r>
            <a:r>
              <a:rPr lang="cs-CZ" altLang="cs-CZ" sz="2400" b="1">
                <a:latin typeface="Calibri" panose="020F0502020204030204" pitchFamily="34" charset="0"/>
              </a:rPr>
              <a:t>ladisti</a:t>
            </a:r>
            <a:r>
              <a:rPr lang="en-GB" altLang="cs-CZ" sz="2400" b="1">
                <a:latin typeface="Calibri" panose="020F0502020204030204" pitchFamily="34" charset="0"/>
              </a:rPr>
              <a:t>cs</a:t>
            </a:r>
            <a:r>
              <a:rPr lang="en-US" altLang="cs-CZ" sz="2400" b="1">
                <a:latin typeface="Calibri" panose="020F0502020204030204" pitchFamily="34" charset="0"/>
              </a:rPr>
              <a:t> </a:t>
            </a:r>
            <a:r>
              <a:rPr lang="en-US" altLang="cs-CZ" sz="2400">
                <a:latin typeface="Calibri" panose="020F0502020204030204" pitchFamily="34" charset="0"/>
              </a:rPr>
              <a:t>(accent on the relationships)</a:t>
            </a:r>
            <a:br>
              <a:rPr lang="en-US" altLang="cs-CZ" sz="2400">
                <a:latin typeface="Calibri" panose="020F0502020204030204" pitchFamily="34" charset="0"/>
              </a:rPr>
            </a:br>
            <a:r>
              <a:rPr lang="en-GB" altLang="cs-CZ" sz="2400">
                <a:latin typeface="Calibri" panose="020F0502020204030204" pitchFamily="34" charset="0"/>
              </a:rPr>
              <a:t>      uses strictly only synapomorphies</a:t>
            </a:r>
            <a:endParaRPr lang="cs-CZ" altLang="cs-CZ" sz="2400">
              <a:latin typeface="Calibri" panose="020F0502020204030204" pitchFamily="34" charset="0"/>
            </a:endParaRPr>
          </a:p>
        </p:txBody>
      </p:sp>
      <p:sp>
        <p:nvSpPr>
          <p:cNvPr id="20485" name="TextovéPole 5">
            <a:extLst>
              <a:ext uri="{FF2B5EF4-FFF2-40B4-BE49-F238E27FC236}">
                <a16:creationId xmlns:a16="http://schemas.microsoft.com/office/drawing/2014/main" id="{9069FA6B-5FA4-326B-6882-6D6D6BE306FC}"/>
              </a:ext>
            </a:extLst>
          </p:cNvPr>
          <p:cNvSpPr txBox="1">
            <a:spLocks noChangeArrowheads="1"/>
          </p:cNvSpPr>
          <p:nvPr/>
        </p:nvSpPr>
        <p:spPr bwMode="auto">
          <a:xfrm>
            <a:off x="71438" y="5643563"/>
            <a:ext cx="37719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1800">
                <a:latin typeface="Calibri" panose="020F0502020204030204" pitchFamily="34" charset="0"/>
              </a:rPr>
              <a:t>x</a:t>
            </a:r>
            <a:r>
              <a:rPr lang="cs-CZ" altLang="cs-CZ" sz="1800" baseline="-25000">
                <a:latin typeface="Calibri" panose="020F0502020204030204" pitchFamily="34" charset="0"/>
              </a:rPr>
              <a:t>1</a:t>
            </a:r>
            <a:r>
              <a:rPr lang="cs-CZ" altLang="cs-CZ" sz="1800">
                <a:latin typeface="Calibri" panose="020F0502020204030204" pitchFamily="34" charset="0"/>
              </a:rPr>
              <a:t>, y</a:t>
            </a:r>
            <a:r>
              <a:rPr lang="cs-CZ" altLang="cs-CZ" sz="1800" baseline="-25000">
                <a:latin typeface="Calibri" panose="020F0502020204030204" pitchFamily="34" charset="0"/>
              </a:rPr>
              <a:t>1</a:t>
            </a:r>
            <a:r>
              <a:rPr lang="cs-CZ" altLang="cs-CZ" sz="1800">
                <a:latin typeface="Calibri" panose="020F0502020204030204" pitchFamily="34" charset="0"/>
              </a:rPr>
              <a:t>, z</a:t>
            </a:r>
            <a:r>
              <a:rPr lang="cs-CZ" altLang="cs-CZ" sz="1800" baseline="-25000">
                <a:latin typeface="Calibri" panose="020F0502020204030204" pitchFamily="34" charset="0"/>
              </a:rPr>
              <a:t>1</a:t>
            </a:r>
            <a:r>
              <a:rPr lang="cs-CZ" altLang="cs-CZ" sz="1800">
                <a:latin typeface="Calibri" panose="020F0502020204030204" pitchFamily="34" charset="0"/>
              </a:rPr>
              <a:t> = plesiomofie</a:t>
            </a:r>
          </a:p>
          <a:p>
            <a:pPr eaLnBrk="1" hangingPunct="1">
              <a:spcBef>
                <a:spcPct val="0"/>
              </a:spcBef>
              <a:buFontTx/>
              <a:buNone/>
            </a:pPr>
            <a:r>
              <a:rPr lang="cs-CZ" altLang="cs-CZ" sz="1800">
                <a:latin typeface="Calibri" panose="020F0502020204030204" pitchFamily="34" charset="0"/>
              </a:rPr>
              <a:t>x</a:t>
            </a:r>
            <a:r>
              <a:rPr lang="cs-CZ" altLang="cs-CZ" sz="1800" baseline="-25000">
                <a:latin typeface="Calibri" panose="020F0502020204030204" pitchFamily="34" charset="0"/>
              </a:rPr>
              <a:t>2</a:t>
            </a:r>
            <a:r>
              <a:rPr lang="cs-CZ" altLang="cs-CZ" sz="1800">
                <a:latin typeface="Calibri" panose="020F0502020204030204" pitchFamily="34" charset="0"/>
              </a:rPr>
              <a:t> = synapomorfie pro BCD</a:t>
            </a:r>
          </a:p>
          <a:p>
            <a:pPr eaLnBrk="1" hangingPunct="1">
              <a:spcBef>
                <a:spcPct val="0"/>
              </a:spcBef>
              <a:buFontTx/>
              <a:buNone/>
            </a:pPr>
            <a:r>
              <a:rPr lang="cs-CZ" altLang="cs-CZ" sz="1800">
                <a:latin typeface="Calibri" panose="020F0502020204030204" pitchFamily="34" charset="0"/>
              </a:rPr>
              <a:t>y</a:t>
            </a:r>
            <a:r>
              <a:rPr lang="cs-CZ" altLang="cs-CZ" sz="1800" baseline="-25000">
                <a:latin typeface="Calibri" panose="020F0502020204030204" pitchFamily="34" charset="0"/>
              </a:rPr>
              <a:t>2</a:t>
            </a:r>
            <a:r>
              <a:rPr lang="cs-CZ" altLang="cs-CZ" sz="1800">
                <a:latin typeface="Calibri" panose="020F0502020204030204" pitchFamily="34" charset="0"/>
              </a:rPr>
              <a:t> = autapomorfie pro B</a:t>
            </a:r>
          </a:p>
          <a:p>
            <a:pPr eaLnBrk="1" hangingPunct="1">
              <a:spcBef>
                <a:spcPct val="0"/>
              </a:spcBef>
              <a:buFontTx/>
              <a:buNone/>
            </a:pPr>
            <a:r>
              <a:rPr lang="cs-CZ" altLang="cs-CZ" sz="1800">
                <a:latin typeface="Calibri" panose="020F0502020204030204" pitchFamily="34" charset="0"/>
              </a:rPr>
              <a:t>z</a:t>
            </a:r>
            <a:r>
              <a:rPr lang="cs-CZ" altLang="cs-CZ" sz="1800" baseline="-25000">
                <a:latin typeface="Calibri" panose="020F0502020204030204" pitchFamily="34" charset="0"/>
              </a:rPr>
              <a:t>2</a:t>
            </a:r>
            <a:r>
              <a:rPr lang="cs-CZ" altLang="cs-CZ" sz="1800">
                <a:latin typeface="Calibri" panose="020F0502020204030204" pitchFamily="34" charset="0"/>
              </a:rPr>
              <a:t> = homoplázie (konvergence) pro ED</a:t>
            </a:r>
          </a:p>
        </p:txBody>
      </p:sp>
      <p:cxnSp>
        <p:nvCxnSpPr>
          <p:cNvPr id="7" name="Přímá spojovací čára 6">
            <a:extLst>
              <a:ext uri="{FF2B5EF4-FFF2-40B4-BE49-F238E27FC236}">
                <a16:creationId xmlns:a16="http://schemas.microsoft.com/office/drawing/2014/main" id="{FAF8E107-745E-9426-39A3-7552ECAC388E}"/>
              </a:ext>
            </a:extLst>
          </p:cNvPr>
          <p:cNvCxnSpPr/>
          <p:nvPr/>
        </p:nvCxnSpPr>
        <p:spPr>
          <a:xfrm>
            <a:off x="539750" y="4221163"/>
            <a:ext cx="0" cy="431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Přímá spojovací čára 7">
            <a:extLst>
              <a:ext uri="{FF2B5EF4-FFF2-40B4-BE49-F238E27FC236}">
                <a16:creationId xmlns:a16="http://schemas.microsoft.com/office/drawing/2014/main" id="{0C064697-6C38-D75E-FEA1-79C8C6EE0B93}"/>
              </a:ext>
            </a:extLst>
          </p:cNvPr>
          <p:cNvCxnSpPr/>
          <p:nvPr/>
        </p:nvCxnSpPr>
        <p:spPr>
          <a:xfrm>
            <a:off x="827088" y="4221163"/>
            <a:ext cx="0" cy="431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Přímá spojovací čára 8">
            <a:extLst>
              <a:ext uri="{FF2B5EF4-FFF2-40B4-BE49-F238E27FC236}">
                <a16:creationId xmlns:a16="http://schemas.microsoft.com/office/drawing/2014/main" id="{5041B4C2-0CD4-96FF-E05A-D4FE0B148A79}"/>
              </a:ext>
            </a:extLst>
          </p:cNvPr>
          <p:cNvCxnSpPr/>
          <p:nvPr/>
        </p:nvCxnSpPr>
        <p:spPr>
          <a:xfrm>
            <a:off x="1116013" y="4221163"/>
            <a:ext cx="0" cy="431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489" name="TextovéPole 9">
            <a:extLst>
              <a:ext uri="{FF2B5EF4-FFF2-40B4-BE49-F238E27FC236}">
                <a16:creationId xmlns:a16="http://schemas.microsoft.com/office/drawing/2014/main" id="{17D7F25B-A614-257C-2AEB-8D45D47B6F26}"/>
              </a:ext>
            </a:extLst>
          </p:cNvPr>
          <p:cNvSpPr txBox="1">
            <a:spLocks noChangeArrowheads="1"/>
          </p:cNvSpPr>
          <p:nvPr/>
        </p:nvSpPr>
        <p:spPr bwMode="auto">
          <a:xfrm>
            <a:off x="419100" y="3838575"/>
            <a:ext cx="1008063"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a:latin typeface="Calibri" panose="020F0502020204030204" pitchFamily="34" charset="0"/>
              </a:rPr>
              <a:t>x</a:t>
            </a:r>
            <a:r>
              <a:rPr lang="cs-CZ" altLang="cs-CZ" sz="2000" baseline="-25000">
                <a:latin typeface="Calibri" panose="020F0502020204030204" pitchFamily="34" charset="0"/>
              </a:rPr>
              <a:t>1  </a:t>
            </a:r>
            <a:r>
              <a:rPr lang="cs-CZ" altLang="cs-CZ" sz="2000">
                <a:latin typeface="Calibri" panose="020F0502020204030204" pitchFamily="34" charset="0"/>
              </a:rPr>
              <a:t>y</a:t>
            </a:r>
            <a:r>
              <a:rPr lang="cs-CZ" altLang="cs-CZ" sz="2000" baseline="-25000">
                <a:latin typeface="Calibri" panose="020F0502020204030204" pitchFamily="34" charset="0"/>
              </a:rPr>
              <a:t>1  </a:t>
            </a:r>
            <a:r>
              <a:rPr lang="cs-CZ" altLang="cs-CZ" sz="2000">
                <a:latin typeface="Calibri" panose="020F0502020204030204" pitchFamily="34" charset="0"/>
              </a:rPr>
              <a:t>z</a:t>
            </a:r>
            <a:r>
              <a:rPr lang="cs-CZ" altLang="cs-CZ" sz="2000" baseline="-25000">
                <a:latin typeface="Calibri" panose="020F0502020204030204" pitchFamily="34" charset="0"/>
              </a:rPr>
              <a:t>1</a:t>
            </a:r>
          </a:p>
          <a:p>
            <a:pPr eaLnBrk="1" hangingPunct="1">
              <a:spcBef>
                <a:spcPct val="0"/>
              </a:spcBef>
              <a:buFontTx/>
              <a:buNone/>
            </a:pPr>
            <a:endParaRPr lang="cs-CZ" altLang="cs-CZ" sz="2000" baseline="-25000">
              <a:latin typeface="Calibri" panose="020F050202020403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a:extLst>
              <a:ext uri="{FF2B5EF4-FFF2-40B4-BE49-F238E27FC236}">
                <a16:creationId xmlns:a16="http://schemas.microsoft.com/office/drawing/2014/main" id="{AFFE6EBA-A74B-CC04-4644-FACAD7A47C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404813"/>
            <a:ext cx="4679950"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ovéPole 1">
            <a:extLst>
              <a:ext uri="{FF2B5EF4-FFF2-40B4-BE49-F238E27FC236}">
                <a16:creationId xmlns:a16="http://schemas.microsoft.com/office/drawing/2014/main" id="{4E99C107-D312-4E7D-2823-AACA5606D145}"/>
              </a:ext>
            </a:extLst>
          </p:cNvPr>
          <p:cNvSpPr txBox="1">
            <a:spLocks noChangeArrowheads="1"/>
          </p:cNvSpPr>
          <p:nvPr/>
        </p:nvSpPr>
        <p:spPr bwMode="auto">
          <a:xfrm>
            <a:off x="6372225" y="512763"/>
            <a:ext cx="369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2000"/>
              <a:t>A</a:t>
            </a:r>
          </a:p>
        </p:txBody>
      </p:sp>
      <p:sp>
        <p:nvSpPr>
          <p:cNvPr id="21508" name="TextovéPole 3">
            <a:extLst>
              <a:ext uri="{FF2B5EF4-FFF2-40B4-BE49-F238E27FC236}">
                <a16:creationId xmlns:a16="http://schemas.microsoft.com/office/drawing/2014/main" id="{7475972E-CF86-B4A7-960F-CE69D642C61B}"/>
              </a:ext>
            </a:extLst>
          </p:cNvPr>
          <p:cNvSpPr txBox="1">
            <a:spLocks noChangeArrowheads="1"/>
          </p:cNvSpPr>
          <p:nvPr/>
        </p:nvSpPr>
        <p:spPr bwMode="auto">
          <a:xfrm>
            <a:off x="6372225" y="820738"/>
            <a:ext cx="355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2000"/>
              <a:t>B</a:t>
            </a:r>
          </a:p>
        </p:txBody>
      </p:sp>
      <p:sp>
        <p:nvSpPr>
          <p:cNvPr id="21509" name="TextovéPole 4">
            <a:extLst>
              <a:ext uri="{FF2B5EF4-FFF2-40B4-BE49-F238E27FC236}">
                <a16:creationId xmlns:a16="http://schemas.microsoft.com/office/drawing/2014/main" id="{70FE3EDF-FCB3-34FB-3D35-3CAA098FA8D1}"/>
              </a:ext>
            </a:extLst>
          </p:cNvPr>
          <p:cNvSpPr txBox="1">
            <a:spLocks noChangeArrowheads="1"/>
          </p:cNvSpPr>
          <p:nvPr/>
        </p:nvSpPr>
        <p:spPr bwMode="auto">
          <a:xfrm>
            <a:off x="5981700" y="1190625"/>
            <a:ext cx="355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2000"/>
              <a:t>C</a:t>
            </a:r>
          </a:p>
        </p:txBody>
      </p:sp>
      <p:sp>
        <p:nvSpPr>
          <p:cNvPr id="21510" name="TextovéPole 8">
            <a:extLst>
              <a:ext uri="{FF2B5EF4-FFF2-40B4-BE49-F238E27FC236}">
                <a16:creationId xmlns:a16="http://schemas.microsoft.com/office/drawing/2014/main" id="{90B3AA6C-F732-5865-6A07-2C93E1DA06DF}"/>
              </a:ext>
            </a:extLst>
          </p:cNvPr>
          <p:cNvSpPr txBox="1">
            <a:spLocks noChangeArrowheads="1"/>
          </p:cNvSpPr>
          <p:nvPr/>
        </p:nvSpPr>
        <p:spPr bwMode="auto">
          <a:xfrm>
            <a:off x="5435600" y="1520825"/>
            <a:ext cx="371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2000"/>
              <a:t>D</a:t>
            </a:r>
          </a:p>
        </p:txBody>
      </p:sp>
      <p:sp>
        <p:nvSpPr>
          <p:cNvPr id="21511" name="TextovéPole 10">
            <a:extLst>
              <a:ext uri="{FF2B5EF4-FFF2-40B4-BE49-F238E27FC236}">
                <a16:creationId xmlns:a16="http://schemas.microsoft.com/office/drawing/2014/main" id="{E7BACA09-F8EF-2D79-AD3A-1C8FB3B97EF5}"/>
              </a:ext>
            </a:extLst>
          </p:cNvPr>
          <p:cNvSpPr txBox="1">
            <a:spLocks noChangeArrowheads="1"/>
          </p:cNvSpPr>
          <p:nvPr/>
        </p:nvSpPr>
        <p:spPr bwMode="auto">
          <a:xfrm>
            <a:off x="6330950" y="1817688"/>
            <a:ext cx="3413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2000"/>
              <a:t>E</a:t>
            </a:r>
          </a:p>
        </p:txBody>
      </p:sp>
      <p:sp>
        <p:nvSpPr>
          <p:cNvPr id="21512" name="TextovéPole 12">
            <a:extLst>
              <a:ext uri="{FF2B5EF4-FFF2-40B4-BE49-F238E27FC236}">
                <a16:creationId xmlns:a16="http://schemas.microsoft.com/office/drawing/2014/main" id="{6EE25B08-58DE-2735-E2BC-94834E566ED4}"/>
              </a:ext>
            </a:extLst>
          </p:cNvPr>
          <p:cNvSpPr txBox="1">
            <a:spLocks noChangeArrowheads="1"/>
          </p:cNvSpPr>
          <p:nvPr/>
        </p:nvSpPr>
        <p:spPr bwMode="auto">
          <a:xfrm>
            <a:off x="6865938" y="2168525"/>
            <a:ext cx="327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2000"/>
              <a:t>F</a:t>
            </a:r>
          </a:p>
        </p:txBody>
      </p:sp>
      <p:sp>
        <p:nvSpPr>
          <p:cNvPr id="21513" name="TextovéPole 14">
            <a:extLst>
              <a:ext uri="{FF2B5EF4-FFF2-40B4-BE49-F238E27FC236}">
                <a16:creationId xmlns:a16="http://schemas.microsoft.com/office/drawing/2014/main" id="{DFB7D92E-137E-0918-6FBB-4F7981E57BC8}"/>
              </a:ext>
            </a:extLst>
          </p:cNvPr>
          <p:cNvSpPr txBox="1">
            <a:spLocks noChangeArrowheads="1"/>
          </p:cNvSpPr>
          <p:nvPr/>
        </p:nvSpPr>
        <p:spPr bwMode="auto">
          <a:xfrm>
            <a:off x="6302375" y="2513013"/>
            <a:ext cx="369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2000"/>
              <a:t>G</a:t>
            </a:r>
          </a:p>
        </p:txBody>
      </p:sp>
      <p:sp>
        <p:nvSpPr>
          <p:cNvPr id="21514" name="TextovéPole 16">
            <a:extLst>
              <a:ext uri="{FF2B5EF4-FFF2-40B4-BE49-F238E27FC236}">
                <a16:creationId xmlns:a16="http://schemas.microsoft.com/office/drawing/2014/main" id="{F0B6396F-4B65-DDFB-F561-70FB3C5D54AE}"/>
              </a:ext>
            </a:extLst>
          </p:cNvPr>
          <p:cNvSpPr txBox="1">
            <a:spLocks noChangeArrowheads="1"/>
          </p:cNvSpPr>
          <p:nvPr/>
        </p:nvSpPr>
        <p:spPr bwMode="auto">
          <a:xfrm>
            <a:off x="5605463" y="2836863"/>
            <a:ext cx="3698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2000"/>
              <a:t>H</a:t>
            </a:r>
          </a:p>
        </p:txBody>
      </p:sp>
      <p:sp>
        <p:nvSpPr>
          <p:cNvPr id="21515" name="TextovéPole 18">
            <a:extLst>
              <a:ext uri="{FF2B5EF4-FFF2-40B4-BE49-F238E27FC236}">
                <a16:creationId xmlns:a16="http://schemas.microsoft.com/office/drawing/2014/main" id="{26DB3B65-DEC8-6AC7-F00E-49765CB38C7D}"/>
              </a:ext>
            </a:extLst>
          </p:cNvPr>
          <p:cNvSpPr txBox="1">
            <a:spLocks noChangeArrowheads="1"/>
          </p:cNvSpPr>
          <p:nvPr/>
        </p:nvSpPr>
        <p:spPr bwMode="auto">
          <a:xfrm>
            <a:off x="5300663" y="3168650"/>
            <a:ext cx="269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2000"/>
              <a:t>I</a:t>
            </a:r>
          </a:p>
        </p:txBody>
      </p:sp>
      <p:sp>
        <p:nvSpPr>
          <p:cNvPr id="21516" name="TextovéPole 20">
            <a:extLst>
              <a:ext uri="{FF2B5EF4-FFF2-40B4-BE49-F238E27FC236}">
                <a16:creationId xmlns:a16="http://schemas.microsoft.com/office/drawing/2014/main" id="{B2AA4E65-81C2-7D08-632F-E935883D1300}"/>
              </a:ext>
            </a:extLst>
          </p:cNvPr>
          <p:cNvSpPr txBox="1">
            <a:spLocks noChangeArrowheads="1"/>
          </p:cNvSpPr>
          <p:nvPr/>
        </p:nvSpPr>
        <p:spPr bwMode="auto">
          <a:xfrm>
            <a:off x="5300663" y="3529013"/>
            <a:ext cx="2841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2000"/>
              <a:t>J</a:t>
            </a:r>
          </a:p>
        </p:txBody>
      </p:sp>
      <p:sp>
        <p:nvSpPr>
          <p:cNvPr id="21517" name="TextovéPole 22">
            <a:extLst>
              <a:ext uri="{FF2B5EF4-FFF2-40B4-BE49-F238E27FC236}">
                <a16:creationId xmlns:a16="http://schemas.microsoft.com/office/drawing/2014/main" id="{19F9F722-82C7-F621-A4F1-05F384CF4EC6}"/>
              </a:ext>
            </a:extLst>
          </p:cNvPr>
          <p:cNvSpPr txBox="1">
            <a:spLocks noChangeArrowheads="1"/>
          </p:cNvSpPr>
          <p:nvPr/>
        </p:nvSpPr>
        <p:spPr bwMode="auto">
          <a:xfrm>
            <a:off x="6715125" y="3824288"/>
            <a:ext cx="369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2000"/>
              <a:t>K</a:t>
            </a:r>
          </a:p>
        </p:txBody>
      </p:sp>
      <p:sp>
        <p:nvSpPr>
          <p:cNvPr id="21518" name="TextovéPole 24">
            <a:extLst>
              <a:ext uri="{FF2B5EF4-FFF2-40B4-BE49-F238E27FC236}">
                <a16:creationId xmlns:a16="http://schemas.microsoft.com/office/drawing/2014/main" id="{8BA7D935-198C-0EAD-7175-B9DDDF2039FA}"/>
              </a:ext>
            </a:extLst>
          </p:cNvPr>
          <p:cNvSpPr txBox="1">
            <a:spLocks noChangeArrowheads="1"/>
          </p:cNvSpPr>
          <p:nvPr/>
        </p:nvSpPr>
        <p:spPr bwMode="auto">
          <a:xfrm>
            <a:off x="6899275" y="4132263"/>
            <a:ext cx="342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2000"/>
              <a:t>L</a:t>
            </a:r>
          </a:p>
        </p:txBody>
      </p:sp>
      <p:sp>
        <p:nvSpPr>
          <p:cNvPr id="21519" name="TextovéPole 26">
            <a:extLst>
              <a:ext uri="{FF2B5EF4-FFF2-40B4-BE49-F238E27FC236}">
                <a16:creationId xmlns:a16="http://schemas.microsoft.com/office/drawing/2014/main" id="{D3526179-1E36-55C4-C27D-AB850DA5400C}"/>
              </a:ext>
            </a:extLst>
          </p:cNvPr>
          <p:cNvSpPr txBox="1">
            <a:spLocks noChangeArrowheads="1"/>
          </p:cNvSpPr>
          <p:nvPr/>
        </p:nvSpPr>
        <p:spPr bwMode="auto">
          <a:xfrm>
            <a:off x="6899275" y="4532313"/>
            <a:ext cx="41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2000"/>
              <a:t>M</a:t>
            </a:r>
          </a:p>
        </p:txBody>
      </p:sp>
      <p:cxnSp>
        <p:nvCxnSpPr>
          <p:cNvPr id="30" name="Přímá spojnice 29">
            <a:extLst>
              <a:ext uri="{FF2B5EF4-FFF2-40B4-BE49-F238E27FC236}">
                <a16:creationId xmlns:a16="http://schemas.microsoft.com/office/drawing/2014/main" id="{12E57282-F3E7-00A6-0B33-FCFD958D18E3}"/>
              </a:ext>
            </a:extLst>
          </p:cNvPr>
          <p:cNvCxnSpPr>
            <a:cxnSpLocks/>
          </p:cNvCxnSpPr>
          <p:nvPr/>
        </p:nvCxnSpPr>
        <p:spPr bwMode="auto">
          <a:xfrm>
            <a:off x="1547813" y="3824288"/>
            <a:ext cx="1368425"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33" name="Přímá spojnice 32">
            <a:extLst>
              <a:ext uri="{FF2B5EF4-FFF2-40B4-BE49-F238E27FC236}">
                <a16:creationId xmlns:a16="http://schemas.microsoft.com/office/drawing/2014/main" id="{A2A2A843-389A-A926-E4F8-C4B6C56A2834}"/>
              </a:ext>
            </a:extLst>
          </p:cNvPr>
          <p:cNvCxnSpPr>
            <a:cxnSpLocks/>
          </p:cNvCxnSpPr>
          <p:nvPr/>
        </p:nvCxnSpPr>
        <p:spPr bwMode="auto">
          <a:xfrm>
            <a:off x="1908175" y="3605213"/>
            <a:ext cx="0" cy="43973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Přímá spojnice 37">
            <a:extLst>
              <a:ext uri="{FF2B5EF4-FFF2-40B4-BE49-F238E27FC236}">
                <a16:creationId xmlns:a16="http://schemas.microsoft.com/office/drawing/2014/main" id="{2EB3DCE0-490E-8CF2-B310-FD7B845CFB30}"/>
              </a:ext>
            </a:extLst>
          </p:cNvPr>
          <p:cNvCxnSpPr>
            <a:cxnSpLocks/>
          </p:cNvCxnSpPr>
          <p:nvPr/>
        </p:nvCxnSpPr>
        <p:spPr bwMode="auto">
          <a:xfrm>
            <a:off x="2268538" y="3605213"/>
            <a:ext cx="0" cy="439737"/>
          </a:xfrm>
          <a:prstGeom prst="line">
            <a:avLst/>
          </a:prstGeom>
          <a:ln w="38100">
            <a:solidFill>
              <a:srgbClr val="008DF6"/>
            </a:solidFill>
          </a:ln>
        </p:spPr>
        <p:style>
          <a:lnRef idx="1">
            <a:schemeClr val="accent1"/>
          </a:lnRef>
          <a:fillRef idx="0">
            <a:schemeClr val="accent1"/>
          </a:fillRef>
          <a:effectRef idx="0">
            <a:schemeClr val="accent1"/>
          </a:effectRef>
          <a:fontRef idx="minor">
            <a:schemeClr val="tx1"/>
          </a:fontRef>
        </p:style>
      </p:cxnSp>
      <p:cxnSp>
        <p:nvCxnSpPr>
          <p:cNvPr id="41" name="Přímá spojnice 40">
            <a:extLst>
              <a:ext uri="{FF2B5EF4-FFF2-40B4-BE49-F238E27FC236}">
                <a16:creationId xmlns:a16="http://schemas.microsoft.com/office/drawing/2014/main" id="{C16FE8CF-670A-9D12-1EDC-9B229EF6E42C}"/>
              </a:ext>
            </a:extLst>
          </p:cNvPr>
          <p:cNvCxnSpPr>
            <a:cxnSpLocks/>
          </p:cNvCxnSpPr>
          <p:nvPr/>
        </p:nvCxnSpPr>
        <p:spPr bwMode="auto">
          <a:xfrm>
            <a:off x="2627313" y="3605213"/>
            <a:ext cx="0" cy="43973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21524" name="TextovéPole 39">
            <a:extLst>
              <a:ext uri="{FF2B5EF4-FFF2-40B4-BE49-F238E27FC236}">
                <a16:creationId xmlns:a16="http://schemas.microsoft.com/office/drawing/2014/main" id="{287A9B79-C3AA-2CAA-C910-D8F901454ED7}"/>
              </a:ext>
            </a:extLst>
          </p:cNvPr>
          <p:cNvSpPr txBox="1">
            <a:spLocks noChangeArrowheads="1"/>
          </p:cNvSpPr>
          <p:nvPr/>
        </p:nvSpPr>
        <p:spPr bwMode="auto">
          <a:xfrm>
            <a:off x="1724025" y="3983038"/>
            <a:ext cx="4397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2400">
                <a:solidFill>
                  <a:srgbClr val="FF0000"/>
                </a:solidFill>
              </a:rPr>
              <a:t>x</a:t>
            </a:r>
            <a:r>
              <a:rPr lang="cs-CZ" altLang="cs-CZ" sz="2400" baseline="-25000">
                <a:solidFill>
                  <a:srgbClr val="FF0000"/>
                </a:solidFill>
              </a:rPr>
              <a:t>1</a:t>
            </a:r>
          </a:p>
        </p:txBody>
      </p:sp>
      <p:sp>
        <p:nvSpPr>
          <p:cNvPr id="21525" name="TextovéPole 41">
            <a:extLst>
              <a:ext uri="{FF2B5EF4-FFF2-40B4-BE49-F238E27FC236}">
                <a16:creationId xmlns:a16="http://schemas.microsoft.com/office/drawing/2014/main" id="{3F8D801D-8542-593F-79AE-EF575469ADA9}"/>
              </a:ext>
            </a:extLst>
          </p:cNvPr>
          <p:cNvSpPr txBox="1">
            <a:spLocks noChangeArrowheads="1"/>
          </p:cNvSpPr>
          <p:nvPr/>
        </p:nvSpPr>
        <p:spPr bwMode="auto">
          <a:xfrm>
            <a:off x="2112963" y="3992563"/>
            <a:ext cx="441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2400">
                <a:solidFill>
                  <a:srgbClr val="008DF6"/>
                </a:solidFill>
              </a:rPr>
              <a:t>y</a:t>
            </a:r>
            <a:r>
              <a:rPr lang="cs-CZ" altLang="cs-CZ" sz="2400" baseline="-25000">
                <a:solidFill>
                  <a:srgbClr val="008DF6"/>
                </a:solidFill>
              </a:rPr>
              <a:t>1</a:t>
            </a:r>
          </a:p>
        </p:txBody>
      </p:sp>
      <p:sp>
        <p:nvSpPr>
          <p:cNvPr id="21526" name="TextovéPole 43">
            <a:extLst>
              <a:ext uri="{FF2B5EF4-FFF2-40B4-BE49-F238E27FC236}">
                <a16:creationId xmlns:a16="http://schemas.microsoft.com/office/drawing/2014/main" id="{AAA26EC4-D010-7B7D-E605-8323F4A5556D}"/>
              </a:ext>
            </a:extLst>
          </p:cNvPr>
          <p:cNvSpPr txBox="1">
            <a:spLocks noChangeArrowheads="1"/>
          </p:cNvSpPr>
          <p:nvPr/>
        </p:nvSpPr>
        <p:spPr bwMode="auto">
          <a:xfrm>
            <a:off x="2465388" y="4003675"/>
            <a:ext cx="423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2400">
                <a:solidFill>
                  <a:srgbClr val="00B050"/>
                </a:solidFill>
              </a:rPr>
              <a:t>z</a:t>
            </a:r>
            <a:r>
              <a:rPr lang="cs-CZ" altLang="cs-CZ" sz="2400" baseline="-25000">
                <a:solidFill>
                  <a:srgbClr val="00B050"/>
                </a:solidFill>
              </a:rPr>
              <a:t>1</a:t>
            </a:r>
          </a:p>
        </p:txBody>
      </p:sp>
      <p:sp>
        <p:nvSpPr>
          <p:cNvPr id="47" name="TextovéPole 46">
            <a:extLst>
              <a:ext uri="{FF2B5EF4-FFF2-40B4-BE49-F238E27FC236}">
                <a16:creationId xmlns:a16="http://schemas.microsoft.com/office/drawing/2014/main" id="{9C4DDD27-72F1-F8C2-E053-1E8699FF9855}"/>
              </a:ext>
            </a:extLst>
          </p:cNvPr>
          <p:cNvSpPr txBox="1">
            <a:spLocks noChangeArrowheads="1"/>
          </p:cNvSpPr>
          <p:nvPr/>
        </p:nvSpPr>
        <p:spPr bwMode="auto">
          <a:xfrm>
            <a:off x="539750" y="5229225"/>
            <a:ext cx="81915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cs-CZ" altLang="cs-CZ" sz="2400"/>
              <a:t>Draw x</a:t>
            </a:r>
            <a:r>
              <a:rPr lang="cs-CZ" altLang="cs-CZ" sz="2400" baseline="-25000"/>
              <a:t>2 </a:t>
            </a:r>
            <a:r>
              <a:rPr lang="cs-CZ" altLang="cs-CZ" sz="2400"/>
              <a:t>which would be synapomorphy to FGH</a:t>
            </a:r>
          </a:p>
          <a:p>
            <a:pPr>
              <a:spcBef>
                <a:spcPct val="0"/>
              </a:spcBef>
            </a:pPr>
            <a:r>
              <a:rPr lang="cs-CZ" altLang="cs-CZ" sz="2400"/>
              <a:t>Draw y</a:t>
            </a:r>
            <a:r>
              <a:rPr lang="cs-CZ" altLang="cs-CZ" sz="2400" baseline="-25000"/>
              <a:t>2</a:t>
            </a:r>
            <a:r>
              <a:rPr lang="cs-CZ" altLang="cs-CZ" sz="2400"/>
              <a:t> so that y</a:t>
            </a:r>
            <a:r>
              <a:rPr lang="cs-CZ" altLang="cs-CZ" sz="2400" baseline="-25000"/>
              <a:t>1 </a:t>
            </a:r>
            <a:r>
              <a:rPr lang="cs-CZ" altLang="cs-CZ" sz="2400"/>
              <a:t>would be synplesiomorphy for FGHIJKLM</a:t>
            </a:r>
          </a:p>
          <a:p>
            <a:pPr>
              <a:spcBef>
                <a:spcPct val="0"/>
              </a:spcBef>
            </a:pPr>
            <a:r>
              <a:rPr lang="cs-CZ" altLang="cs-CZ" sz="2400"/>
              <a:t>Draw z</a:t>
            </a:r>
            <a:r>
              <a:rPr lang="cs-CZ" altLang="cs-CZ" sz="2400" baseline="-25000"/>
              <a:t>2 </a:t>
            </a:r>
            <a:r>
              <a:rPr lang="cs-CZ" altLang="cs-CZ" sz="2400"/>
              <a:t>so that it is homoplasy (convergence) of KLHFG</a:t>
            </a:r>
            <a:endParaRPr lang="cs-CZ" altLang="cs-CZ" sz="2400" baseline="-25000"/>
          </a:p>
        </p:txBody>
      </p:sp>
      <p:sp>
        <p:nvSpPr>
          <p:cNvPr id="2" name="Obdélník: se zakulacenými rohy 1">
            <a:extLst>
              <a:ext uri="{FF2B5EF4-FFF2-40B4-BE49-F238E27FC236}">
                <a16:creationId xmlns:a16="http://schemas.microsoft.com/office/drawing/2014/main" id="{9DB1DEED-D8AF-FD4D-C5AE-CEC1D6F72981}"/>
              </a:ext>
            </a:extLst>
          </p:cNvPr>
          <p:cNvSpPr/>
          <p:nvPr/>
        </p:nvSpPr>
        <p:spPr>
          <a:xfrm>
            <a:off x="4859338" y="2217738"/>
            <a:ext cx="2663825" cy="1003300"/>
          </a:xfrm>
          <a:prstGeom prst="roundRect">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cxnSp>
        <p:nvCxnSpPr>
          <p:cNvPr id="26" name="Přímá spojnice 25">
            <a:extLst>
              <a:ext uri="{FF2B5EF4-FFF2-40B4-BE49-F238E27FC236}">
                <a16:creationId xmlns:a16="http://schemas.microsoft.com/office/drawing/2014/main" id="{7E9A631A-6CE6-5BFF-CEAC-43967317402A}"/>
              </a:ext>
            </a:extLst>
          </p:cNvPr>
          <p:cNvCxnSpPr>
            <a:cxnSpLocks/>
          </p:cNvCxnSpPr>
          <p:nvPr/>
        </p:nvCxnSpPr>
        <p:spPr bwMode="auto">
          <a:xfrm>
            <a:off x="4500563" y="2538413"/>
            <a:ext cx="0" cy="43973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TextovéPole 39">
            <a:extLst>
              <a:ext uri="{FF2B5EF4-FFF2-40B4-BE49-F238E27FC236}">
                <a16:creationId xmlns:a16="http://schemas.microsoft.com/office/drawing/2014/main" id="{03E05352-EE1C-919F-1341-2F2A69E6A93D}"/>
              </a:ext>
            </a:extLst>
          </p:cNvPr>
          <p:cNvSpPr txBox="1">
            <a:spLocks noChangeArrowheads="1"/>
          </p:cNvSpPr>
          <p:nvPr/>
        </p:nvSpPr>
        <p:spPr bwMode="auto">
          <a:xfrm>
            <a:off x="4316413" y="2916238"/>
            <a:ext cx="4397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2400">
                <a:solidFill>
                  <a:srgbClr val="FF0000"/>
                </a:solidFill>
              </a:rPr>
              <a:t>x</a:t>
            </a:r>
            <a:r>
              <a:rPr lang="cs-CZ" altLang="cs-CZ" sz="2400" baseline="-25000">
                <a:solidFill>
                  <a:srgbClr val="FF0000"/>
                </a:solidFill>
              </a:rPr>
              <a:t>2</a:t>
            </a:r>
          </a:p>
        </p:txBody>
      </p:sp>
      <p:sp>
        <p:nvSpPr>
          <p:cNvPr id="3" name="Obdélník: se zakulacenými rohy 2">
            <a:extLst>
              <a:ext uri="{FF2B5EF4-FFF2-40B4-BE49-F238E27FC236}">
                <a16:creationId xmlns:a16="http://schemas.microsoft.com/office/drawing/2014/main" id="{77FCCDE0-AC55-D02C-5899-CDF9587F7CC2}"/>
              </a:ext>
            </a:extLst>
          </p:cNvPr>
          <p:cNvSpPr/>
          <p:nvPr/>
        </p:nvSpPr>
        <p:spPr>
          <a:xfrm>
            <a:off x="4316413" y="2168525"/>
            <a:ext cx="3711575" cy="2916238"/>
          </a:xfrm>
          <a:prstGeom prst="roundRect">
            <a:avLst/>
          </a:prstGeom>
          <a:solidFill>
            <a:srgbClr val="008DF6">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cxnSp>
        <p:nvCxnSpPr>
          <p:cNvPr id="29" name="Přímá spojnice 28">
            <a:extLst>
              <a:ext uri="{FF2B5EF4-FFF2-40B4-BE49-F238E27FC236}">
                <a16:creationId xmlns:a16="http://schemas.microsoft.com/office/drawing/2014/main" id="{08264363-0487-CC60-3634-49A6CAC1FC58}"/>
              </a:ext>
            </a:extLst>
          </p:cNvPr>
          <p:cNvCxnSpPr>
            <a:cxnSpLocks/>
          </p:cNvCxnSpPr>
          <p:nvPr/>
        </p:nvCxnSpPr>
        <p:spPr bwMode="auto">
          <a:xfrm>
            <a:off x="4479925" y="1484313"/>
            <a:ext cx="0" cy="439737"/>
          </a:xfrm>
          <a:prstGeom prst="line">
            <a:avLst/>
          </a:prstGeom>
          <a:ln w="38100">
            <a:solidFill>
              <a:srgbClr val="008DF6"/>
            </a:solidFill>
          </a:ln>
        </p:spPr>
        <p:style>
          <a:lnRef idx="1">
            <a:schemeClr val="accent1"/>
          </a:lnRef>
          <a:fillRef idx="0">
            <a:schemeClr val="accent1"/>
          </a:fillRef>
          <a:effectRef idx="0">
            <a:schemeClr val="accent1"/>
          </a:effectRef>
          <a:fontRef idx="minor">
            <a:schemeClr val="tx1"/>
          </a:fontRef>
        </p:style>
      </p:cxnSp>
      <p:sp>
        <p:nvSpPr>
          <p:cNvPr id="31" name="TextovéPole 41">
            <a:extLst>
              <a:ext uri="{FF2B5EF4-FFF2-40B4-BE49-F238E27FC236}">
                <a16:creationId xmlns:a16="http://schemas.microsoft.com/office/drawing/2014/main" id="{FA8762FE-BB12-5CAD-7751-E32D09C6886E}"/>
              </a:ext>
            </a:extLst>
          </p:cNvPr>
          <p:cNvSpPr txBox="1">
            <a:spLocks noChangeArrowheads="1"/>
          </p:cNvSpPr>
          <p:nvPr/>
        </p:nvSpPr>
        <p:spPr bwMode="auto">
          <a:xfrm>
            <a:off x="4259263" y="960438"/>
            <a:ext cx="441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2400">
                <a:solidFill>
                  <a:srgbClr val="008DF6"/>
                </a:solidFill>
              </a:rPr>
              <a:t>y</a:t>
            </a:r>
            <a:r>
              <a:rPr lang="cs-CZ" altLang="cs-CZ" sz="2400" baseline="-25000">
                <a:solidFill>
                  <a:srgbClr val="008DF6"/>
                </a:solidFill>
              </a:rPr>
              <a:t>2</a:t>
            </a:r>
          </a:p>
        </p:txBody>
      </p:sp>
      <p:sp>
        <p:nvSpPr>
          <p:cNvPr id="4" name="Obdélník: se zakulacenými rohy 3">
            <a:extLst>
              <a:ext uri="{FF2B5EF4-FFF2-40B4-BE49-F238E27FC236}">
                <a16:creationId xmlns:a16="http://schemas.microsoft.com/office/drawing/2014/main" id="{FC57BFE5-CC05-321E-AFB0-DE0A9A7DF247}"/>
              </a:ext>
            </a:extLst>
          </p:cNvPr>
          <p:cNvSpPr/>
          <p:nvPr/>
        </p:nvSpPr>
        <p:spPr>
          <a:xfrm>
            <a:off x="6245225" y="3754438"/>
            <a:ext cx="1533525" cy="828675"/>
          </a:xfrm>
          <a:prstGeom prst="roundRect">
            <a:avLst/>
          </a:prstGeom>
          <a:solidFill>
            <a:schemeClr val="accent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32" name="Obdélník: se zakulacenými rohy 31">
            <a:extLst>
              <a:ext uri="{FF2B5EF4-FFF2-40B4-BE49-F238E27FC236}">
                <a16:creationId xmlns:a16="http://schemas.microsoft.com/office/drawing/2014/main" id="{D7D1C695-6CB6-3C99-3E3C-E10848DF08B5}"/>
              </a:ext>
            </a:extLst>
          </p:cNvPr>
          <p:cNvSpPr/>
          <p:nvPr/>
        </p:nvSpPr>
        <p:spPr>
          <a:xfrm>
            <a:off x="4827588" y="2201863"/>
            <a:ext cx="2695575" cy="1035050"/>
          </a:xfrm>
          <a:prstGeom prst="roundRect">
            <a:avLst/>
          </a:prstGeom>
          <a:solidFill>
            <a:schemeClr val="accent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cxnSp>
        <p:nvCxnSpPr>
          <p:cNvPr id="35" name="Přímá spojnice 34">
            <a:extLst>
              <a:ext uri="{FF2B5EF4-FFF2-40B4-BE49-F238E27FC236}">
                <a16:creationId xmlns:a16="http://schemas.microsoft.com/office/drawing/2014/main" id="{73CBB51D-B355-F1F4-0E61-DE861D63FAFE}"/>
              </a:ext>
            </a:extLst>
          </p:cNvPr>
          <p:cNvCxnSpPr>
            <a:cxnSpLocks/>
          </p:cNvCxnSpPr>
          <p:nvPr/>
        </p:nvCxnSpPr>
        <p:spPr bwMode="auto">
          <a:xfrm>
            <a:off x="4632325" y="2528888"/>
            <a:ext cx="0" cy="43973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36" name="TextovéPole 43">
            <a:extLst>
              <a:ext uri="{FF2B5EF4-FFF2-40B4-BE49-F238E27FC236}">
                <a16:creationId xmlns:a16="http://schemas.microsoft.com/office/drawing/2014/main" id="{6F85A967-CBA6-3DB5-2CBF-78B8AB238B82}"/>
              </a:ext>
            </a:extLst>
          </p:cNvPr>
          <p:cNvSpPr txBox="1">
            <a:spLocks noChangeArrowheads="1"/>
          </p:cNvSpPr>
          <p:nvPr/>
        </p:nvSpPr>
        <p:spPr bwMode="auto">
          <a:xfrm>
            <a:off x="4471988" y="2098675"/>
            <a:ext cx="423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2400">
                <a:solidFill>
                  <a:srgbClr val="00B050"/>
                </a:solidFill>
              </a:rPr>
              <a:t>z</a:t>
            </a:r>
            <a:r>
              <a:rPr lang="cs-CZ" altLang="cs-CZ" sz="2400" baseline="-25000">
                <a:solidFill>
                  <a:srgbClr val="00B050"/>
                </a:solidFill>
              </a:rPr>
              <a:t>2</a:t>
            </a:r>
          </a:p>
        </p:txBody>
      </p:sp>
      <p:cxnSp>
        <p:nvCxnSpPr>
          <p:cNvPr id="37" name="Přímá spojnice 36">
            <a:extLst>
              <a:ext uri="{FF2B5EF4-FFF2-40B4-BE49-F238E27FC236}">
                <a16:creationId xmlns:a16="http://schemas.microsoft.com/office/drawing/2014/main" id="{8F29CCA8-CE36-199F-EC2F-61F49DE15ECE}"/>
              </a:ext>
            </a:extLst>
          </p:cNvPr>
          <p:cNvCxnSpPr>
            <a:cxnSpLocks/>
          </p:cNvCxnSpPr>
          <p:nvPr/>
        </p:nvCxnSpPr>
        <p:spPr bwMode="auto">
          <a:xfrm>
            <a:off x="5940425" y="3949700"/>
            <a:ext cx="0" cy="43973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39" name="TextovéPole 43">
            <a:extLst>
              <a:ext uri="{FF2B5EF4-FFF2-40B4-BE49-F238E27FC236}">
                <a16:creationId xmlns:a16="http://schemas.microsoft.com/office/drawing/2014/main" id="{C613DEA7-8FEA-6562-FB1B-AF378547C1DA}"/>
              </a:ext>
            </a:extLst>
          </p:cNvPr>
          <p:cNvSpPr txBox="1">
            <a:spLocks noChangeArrowheads="1"/>
          </p:cNvSpPr>
          <p:nvPr/>
        </p:nvSpPr>
        <p:spPr bwMode="auto">
          <a:xfrm>
            <a:off x="5783263" y="3543300"/>
            <a:ext cx="423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2400">
                <a:solidFill>
                  <a:srgbClr val="00B050"/>
                </a:solidFill>
              </a:rPr>
              <a:t>z</a:t>
            </a:r>
            <a:r>
              <a:rPr lang="cs-CZ" altLang="cs-CZ" sz="2400" baseline="-25000">
                <a:solidFill>
                  <a:srgbClr val="00B050"/>
                </a:solidFill>
              </a:rPr>
              <a:t>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7">
                                            <p:txEl>
                                              <p:pRg st="0" end="0"/>
                                            </p:txEl>
                                          </p:spTgt>
                                        </p:tgtEl>
                                        <p:attrNameLst>
                                          <p:attrName>style.visibility</p:attrName>
                                        </p:attrNameLst>
                                      </p:cBhvr>
                                      <p:to>
                                        <p:strVal val="visible"/>
                                      </p:to>
                                    </p:set>
                                    <p:animEffect transition="in" filter="fade">
                                      <p:cBhvr>
                                        <p:cTn id="7" dur="500"/>
                                        <p:tgtEl>
                                          <p:spTgt spid="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par>
                                <p:cTn id="18" presetID="10" presetClass="entr" presetSubtype="0"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47">
                                            <p:txEl>
                                              <p:pRg st="1" end="1"/>
                                            </p:txEl>
                                          </p:spTgt>
                                        </p:tgtEl>
                                        <p:attrNameLst>
                                          <p:attrName>style.visibility</p:attrName>
                                        </p:attrNameLst>
                                      </p:cBhvr>
                                      <p:to>
                                        <p:strVal val="visible"/>
                                      </p:to>
                                    </p:set>
                                    <p:animEffect transition="in" filter="fade">
                                      <p:cBhvr>
                                        <p:cTn id="25" dur="500"/>
                                        <p:tgtEl>
                                          <p:spTgt spid="47">
                                            <p:txEl>
                                              <p:pRg st="1" end="1"/>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par>
                                <p:cTn id="36" presetID="10" presetClass="entr" presetSubtype="0" fill="hold" nodeType="with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500"/>
                                        <p:tgtEl>
                                          <p:spTgt spid="31"/>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47">
                                            <p:txEl>
                                              <p:pRg st="2" end="2"/>
                                            </p:txEl>
                                          </p:spTgt>
                                        </p:tgtEl>
                                        <p:attrNameLst>
                                          <p:attrName>style.visibility</p:attrName>
                                        </p:attrNameLst>
                                      </p:cBhvr>
                                      <p:to>
                                        <p:strVal val="visible"/>
                                      </p:to>
                                    </p:set>
                                    <p:animEffect transition="in" filter="fade">
                                      <p:cBhvr>
                                        <p:cTn id="43" dur="500"/>
                                        <p:tgtEl>
                                          <p:spTgt spid="47">
                                            <p:txEl>
                                              <p:pRg st="2" end="2"/>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nodeType="click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fade">
                                      <p:cBhvr>
                                        <p:cTn id="48" dur="500"/>
                                        <p:tgtEl>
                                          <p:spTgt spid="32"/>
                                        </p:tgtEl>
                                      </p:cBhvr>
                                    </p:animEffect>
                                  </p:childTnLst>
                                </p:cTn>
                              </p:par>
                              <p:par>
                                <p:cTn id="49" presetID="10" presetClass="entr" presetSubtype="0" fill="hold" nodeType="with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500"/>
                                        <p:tgtEl>
                                          <p:spTgt spid="4"/>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ntr" presetSubtype="0" fill="hold" nodeType="click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500"/>
                                        <p:tgtEl>
                                          <p:spTgt spid="35"/>
                                        </p:tgtEl>
                                      </p:cBhvr>
                                    </p:animEffect>
                                  </p:childTnLst>
                                </p:cTn>
                              </p:par>
                              <p:par>
                                <p:cTn id="57" presetID="10" presetClass="entr" presetSubtype="0" fill="hold" nodeType="with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500"/>
                                        <p:tgtEl>
                                          <p:spTgt spid="36"/>
                                        </p:tgtEl>
                                      </p:cBhvr>
                                    </p:animEffect>
                                  </p:childTnLst>
                                </p:cTn>
                              </p:par>
                              <p:par>
                                <p:cTn id="60" presetID="10" presetClass="entr" presetSubtype="0" fill="hold" nodeType="with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fade">
                                      <p:cBhvr>
                                        <p:cTn id="62" dur="500"/>
                                        <p:tgtEl>
                                          <p:spTgt spid="37"/>
                                        </p:tgtEl>
                                      </p:cBhvr>
                                    </p:animEffect>
                                  </p:childTnLst>
                                </p:cTn>
                              </p:par>
                              <p:par>
                                <p:cTn id="63" presetID="10" presetClass="entr" presetSubtype="0" fill="hold" nodeType="with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2" grpId="0" animBg="1"/>
      <p:bldP spid="27" grpId="0"/>
      <p:bldP spid="3" grpId="0" animBg="1"/>
      <p:bldP spid="31" grpId="0"/>
      <p:bldP spid="4" grpId="0" animBg="1"/>
      <p:bldP spid="32" grpId="0" animBg="1"/>
      <p:bldP spid="36" grpId="0"/>
      <p:bldP spid="3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Volný tvar 47">
            <a:extLst>
              <a:ext uri="{FF2B5EF4-FFF2-40B4-BE49-F238E27FC236}">
                <a16:creationId xmlns:a16="http://schemas.microsoft.com/office/drawing/2014/main" id="{77E18452-9D10-A7B2-74C3-AAA9299EEEE0}"/>
              </a:ext>
            </a:extLst>
          </p:cNvPr>
          <p:cNvSpPr/>
          <p:nvPr/>
        </p:nvSpPr>
        <p:spPr>
          <a:xfrm>
            <a:off x="6273800" y="4579938"/>
            <a:ext cx="2279650" cy="968375"/>
          </a:xfrm>
          <a:custGeom>
            <a:avLst/>
            <a:gdLst>
              <a:gd name="connsiteX0" fmla="*/ 90348 w 2278139"/>
              <a:gd name="connsiteY0" fmla="*/ 242048 h 968189"/>
              <a:gd name="connsiteX1" fmla="*/ 90348 w 2278139"/>
              <a:gd name="connsiteY1" fmla="*/ 242048 h 968189"/>
              <a:gd name="connsiteX2" fmla="*/ 188960 w 2278139"/>
              <a:gd name="connsiteY2" fmla="*/ 125506 h 968189"/>
              <a:gd name="connsiteX3" fmla="*/ 242748 w 2278139"/>
              <a:gd name="connsiteY3" fmla="*/ 89648 h 968189"/>
              <a:gd name="connsiteX4" fmla="*/ 278607 w 2278139"/>
              <a:gd name="connsiteY4" fmla="*/ 80683 h 968189"/>
              <a:gd name="connsiteX5" fmla="*/ 377219 w 2278139"/>
              <a:gd name="connsiteY5" fmla="*/ 44824 h 968189"/>
              <a:gd name="connsiteX6" fmla="*/ 404113 w 2278139"/>
              <a:gd name="connsiteY6" fmla="*/ 26895 h 968189"/>
              <a:gd name="connsiteX7" fmla="*/ 466866 w 2278139"/>
              <a:gd name="connsiteY7" fmla="*/ 17930 h 968189"/>
              <a:gd name="connsiteX8" fmla="*/ 502725 w 2278139"/>
              <a:gd name="connsiteY8" fmla="*/ 8965 h 968189"/>
              <a:gd name="connsiteX9" fmla="*/ 565478 w 2278139"/>
              <a:gd name="connsiteY9" fmla="*/ 0 h 968189"/>
              <a:gd name="connsiteX10" fmla="*/ 2214983 w 2278139"/>
              <a:gd name="connsiteY10" fmla="*/ 8965 h 968189"/>
              <a:gd name="connsiteX11" fmla="*/ 2232913 w 2278139"/>
              <a:gd name="connsiteY11" fmla="*/ 35859 h 968189"/>
              <a:gd name="connsiteX12" fmla="*/ 2250842 w 2278139"/>
              <a:gd name="connsiteY12" fmla="*/ 53789 h 968189"/>
              <a:gd name="connsiteX13" fmla="*/ 2259807 w 2278139"/>
              <a:gd name="connsiteY13" fmla="*/ 215153 h 968189"/>
              <a:gd name="connsiteX14" fmla="*/ 2250842 w 2278139"/>
              <a:gd name="connsiteY14" fmla="*/ 251012 h 968189"/>
              <a:gd name="connsiteX15" fmla="*/ 2232913 w 2278139"/>
              <a:gd name="connsiteY15" fmla="*/ 268942 h 968189"/>
              <a:gd name="connsiteX16" fmla="*/ 2214983 w 2278139"/>
              <a:gd name="connsiteY16" fmla="*/ 295836 h 968189"/>
              <a:gd name="connsiteX17" fmla="*/ 2206019 w 2278139"/>
              <a:gd name="connsiteY17" fmla="*/ 322730 h 968189"/>
              <a:gd name="connsiteX18" fmla="*/ 2161195 w 2278139"/>
              <a:gd name="connsiteY18" fmla="*/ 367553 h 968189"/>
              <a:gd name="connsiteX19" fmla="*/ 2143266 w 2278139"/>
              <a:gd name="connsiteY19" fmla="*/ 385483 h 968189"/>
              <a:gd name="connsiteX20" fmla="*/ 2125336 w 2278139"/>
              <a:gd name="connsiteY20" fmla="*/ 403412 h 968189"/>
              <a:gd name="connsiteX21" fmla="*/ 2107407 w 2278139"/>
              <a:gd name="connsiteY21" fmla="*/ 430306 h 968189"/>
              <a:gd name="connsiteX22" fmla="*/ 2071548 w 2278139"/>
              <a:gd name="connsiteY22" fmla="*/ 466165 h 968189"/>
              <a:gd name="connsiteX23" fmla="*/ 2053619 w 2278139"/>
              <a:gd name="connsiteY23" fmla="*/ 484095 h 968189"/>
              <a:gd name="connsiteX24" fmla="*/ 1955007 w 2278139"/>
              <a:gd name="connsiteY24" fmla="*/ 457200 h 968189"/>
              <a:gd name="connsiteX25" fmla="*/ 1937078 w 2278139"/>
              <a:gd name="connsiteY25" fmla="*/ 421342 h 968189"/>
              <a:gd name="connsiteX26" fmla="*/ 1919148 w 2278139"/>
              <a:gd name="connsiteY26" fmla="*/ 367553 h 968189"/>
              <a:gd name="connsiteX27" fmla="*/ 1901219 w 2278139"/>
              <a:gd name="connsiteY27" fmla="*/ 268942 h 968189"/>
              <a:gd name="connsiteX28" fmla="*/ 1865360 w 2278139"/>
              <a:gd name="connsiteY28" fmla="*/ 215153 h 968189"/>
              <a:gd name="connsiteX29" fmla="*/ 1847431 w 2278139"/>
              <a:gd name="connsiteY29" fmla="*/ 188259 h 968189"/>
              <a:gd name="connsiteX30" fmla="*/ 1784678 w 2278139"/>
              <a:gd name="connsiteY30" fmla="*/ 152400 h 968189"/>
              <a:gd name="connsiteX31" fmla="*/ 1748819 w 2278139"/>
              <a:gd name="connsiteY31" fmla="*/ 143436 h 968189"/>
              <a:gd name="connsiteX32" fmla="*/ 1721925 w 2278139"/>
              <a:gd name="connsiteY32" fmla="*/ 134471 h 968189"/>
              <a:gd name="connsiteX33" fmla="*/ 1668136 w 2278139"/>
              <a:gd name="connsiteY33" fmla="*/ 125506 h 968189"/>
              <a:gd name="connsiteX34" fmla="*/ 1641242 w 2278139"/>
              <a:gd name="connsiteY34" fmla="*/ 116542 h 968189"/>
              <a:gd name="connsiteX35" fmla="*/ 1596419 w 2278139"/>
              <a:gd name="connsiteY35" fmla="*/ 107577 h 968189"/>
              <a:gd name="connsiteX36" fmla="*/ 1148183 w 2278139"/>
              <a:gd name="connsiteY36" fmla="*/ 134471 h 968189"/>
              <a:gd name="connsiteX37" fmla="*/ 1103360 w 2278139"/>
              <a:gd name="connsiteY37" fmla="*/ 170330 h 968189"/>
              <a:gd name="connsiteX38" fmla="*/ 1058536 w 2278139"/>
              <a:gd name="connsiteY38" fmla="*/ 206189 h 968189"/>
              <a:gd name="connsiteX39" fmla="*/ 1040607 w 2278139"/>
              <a:gd name="connsiteY39" fmla="*/ 412377 h 968189"/>
              <a:gd name="connsiteX40" fmla="*/ 1013713 w 2278139"/>
              <a:gd name="connsiteY40" fmla="*/ 484095 h 968189"/>
              <a:gd name="connsiteX41" fmla="*/ 995783 w 2278139"/>
              <a:gd name="connsiteY41" fmla="*/ 510989 h 968189"/>
              <a:gd name="connsiteX42" fmla="*/ 968889 w 2278139"/>
              <a:gd name="connsiteY42" fmla="*/ 564777 h 968189"/>
              <a:gd name="connsiteX43" fmla="*/ 959925 w 2278139"/>
              <a:gd name="connsiteY43" fmla="*/ 600636 h 968189"/>
              <a:gd name="connsiteX44" fmla="*/ 941995 w 2278139"/>
              <a:gd name="connsiteY44" fmla="*/ 618565 h 968189"/>
              <a:gd name="connsiteX45" fmla="*/ 915101 w 2278139"/>
              <a:gd name="connsiteY45" fmla="*/ 654424 h 968189"/>
              <a:gd name="connsiteX46" fmla="*/ 897172 w 2278139"/>
              <a:gd name="connsiteY46" fmla="*/ 699248 h 968189"/>
              <a:gd name="connsiteX47" fmla="*/ 852348 w 2278139"/>
              <a:gd name="connsiteY47" fmla="*/ 762000 h 968189"/>
              <a:gd name="connsiteX48" fmla="*/ 843383 w 2278139"/>
              <a:gd name="connsiteY48" fmla="*/ 788895 h 968189"/>
              <a:gd name="connsiteX49" fmla="*/ 816489 w 2278139"/>
              <a:gd name="connsiteY49" fmla="*/ 806824 h 968189"/>
              <a:gd name="connsiteX50" fmla="*/ 789595 w 2278139"/>
              <a:gd name="connsiteY50" fmla="*/ 833718 h 968189"/>
              <a:gd name="connsiteX51" fmla="*/ 780631 w 2278139"/>
              <a:gd name="connsiteY51" fmla="*/ 869577 h 968189"/>
              <a:gd name="connsiteX52" fmla="*/ 708913 w 2278139"/>
              <a:gd name="connsiteY52" fmla="*/ 914400 h 968189"/>
              <a:gd name="connsiteX53" fmla="*/ 628231 w 2278139"/>
              <a:gd name="connsiteY53" fmla="*/ 950259 h 968189"/>
              <a:gd name="connsiteX54" fmla="*/ 556513 w 2278139"/>
              <a:gd name="connsiteY54" fmla="*/ 968189 h 968189"/>
              <a:gd name="connsiteX55" fmla="*/ 242748 w 2278139"/>
              <a:gd name="connsiteY55" fmla="*/ 950259 h 968189"/>
              <a:gd name="connsiteX56" fmla="*/ 197925 w 2278139"/>
              <a:gd name="connsiteY56" fmla="*/ 941295 h 968189"/>
              <a:gd name="connsiteX57" fmla="*/ 126207 w 2278139"/>
              <a:gd name="connsiteY57" fmla="*/ 887506 h 968189"/>
              <a:gd name="connsiteX58" fmla="*/ 90348 w 2278139"/>
              <a:gd name="connsiteY58" fmla="*/ 842683 h 968189"/>
              <a:gd name="connsiteX59" fmla="*/ 54489 w 2278139"/>
              <a:gd name="connsiteY59" fmla="*/ 762000 h 968189"/>
              <a:gd name="connsiteX60" fmla="*/ 45525 w 2278139"/>
              <a:gd name="connsiteY60" fmla="*/ 699248 h 968189"/>
              <a:gd name="connsiteX61" fmla="*/ 18631 w 2278139"/>
              <a:gd name="connsiteY61" fmla="*/ 627530 h 968189"/>
              <a:gd name="connsiteX62" fmla="*/ 701 w 2278139"/>
              <a:gd name="connsiteY62" fmla="*/ 564777 h 968189"/>
              <a:gd name="connsiteX63" fmla="*/ 18631 w 2278139"/>
              <a:gd name="connsiteY63" fmla="*/ 304800 h 968189"/>
              <a:gd name="connsiteX64" fmla="*/ 54489 w 2278139"/>
              <a:gd name="connsiteY64" fmla="*/ 259977 h 968189"/>
              <a:gd name="connsiteX65" fmla="*/ 72419 w 2278139"/>
              <a:gd name="connsiteY65" fmla="*/ 242048 h 968189"/>
              <a:gd name="connsiteX66" fmla="*/ 90348 w 2278139"/>
              <a:gd name="connsiteY66" fmla="*/ 242048 h 968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278139" h="968189">
                <a:moveTo>
                  <a:pt x="90348" y="242048"/>
                </a:moveTo>
                <a:lnTo>
                  <a:pt x="90348" y="242048"/>
                </a:lnTo>
                <a:cubicBezTo>
                  <a:pt x="98414" y="231678"/>
                  <a:pt x="161290" y="143952"/>
                  <a:pt x="188960" y="125506"/>
                </a:cubicBezTo>
                <a:cubicBezTo>
                  <a:pt x="206889" y="113553"/>
                  <a:pt x="221843" y="94874"/>
                  <a:pt x="242748" y="89648"/>
                </a:cubicBezTo>
                <a:lnTo>
                  <a:pt x="278607" y="80683"/>
                </a:lnTo>
                <a:cubicBezTo>
                  <a:pt x="381541" y="18924"/>
                  <a:pt x="261884" y="83269"/>
                  <a:pt x="377219" y="44824"/>
                </a:cubicBezTo>
                <a:cubicBezTo>
                  <a:pt x="387440" y="41417"/>
                  <a:pt x="393793" y="29991"/>
                  <a:pt x="404113" y="26895"/>
                </a:cubicBezTo>
                <a:cubicBezTo>
                  <a:pt x="424352" y="20823"/>
                  <a:pt x="446077" y="21710"/>
                  <a:pt x="466866" y="17930"/>
                </a:cubicBezTo>
                <a:cubicBezTo>
                  <a:pt x="478988" y="15726"/>
                  <a:pt x="490603" y="11169"/>
                  <a:pt x="502725" y="8965"/>
                </a:cubicBezTo>
                <a:cubicBezTo>
                  <a:pt x="523514" y="5185"/>
                  <a:pt x="544560" y="2988"/>
                  <a:pt x="565478" y="0"/>
                </a:cubicBezTo>
                <a:lnTo>
                  <a:pt x="2214983" y="8965"/>
                </a:lnTo>
                <a:cubicBezTo>
                  <a:pt x="2225755" y="9197"/>
                  <a:pt x="2226182" y="27446"/>
                  <a:pt x="2232913" y="35859"/>
                </a:cubicBezTo>
                <a:cubicBezTo>
                  <a:pt x="2238193" y="42459"/>
                  <a:pt x="2244866" y="47812"/>
                  <a:pt x="2250842" y="53789"/>
                </a:cubicBezTo>
                <a:cubicBezTo>
                  <a:pt x="2278139" y="135678"/>
                  <a:pt x="2274172" y="100235"/>
                  <a:pt x="2259807" y="215153"/>
                </a:cubicBezTo>
                <a:cubicBezTo>
                  <a:pt x="2258279" y="227379"/>
                  <a:pt x="2256352" y="239992"/>
                  <a:pt x="2250842" y="251012"/>
                </a:cubicBezTo>
                <a:cubicBezTo>
                  <a:pt x="2247062" y="258572"/>
                  <a:pt x="2238193" y="262342"/>
                  <a:pt x="2232913" y="268942"/>
                </a:cubicBezTo>
                <a:cubicBezTo>
                  <a:pt x="2226182" y="277355"/>
                  <a:pt x="2220960" y="286871"/>
                  <a:pt x="2214983" y="295836"/>
                </a:cubicBezTo>
                <a:cubicBezTo>
                  <a:pt x="2211995" y="304801"/>
                  <a:pt x="2211689" y="315170"/>
                  <a:pt x="2206019" y="322730"/>
                </a:cubicBezTo>
                <a:cubicBezTo>
                  <a:pt x="2193341" y="339634"/>
                  <a:pt x="2176136" y="352612"/>
                  <a:pt x="2161195" y="367553"/>
                </a:cubicBezTo>
                <a:lnTo>
                  <a:pt x="2143266" y="385483"/>
                </a:lnTo>
                <a:cubicBezTo>
                  <a:pt x="2137289" y="391460"/>
                  <a:pt x="2130024" y="396379"/>
                  <a:pt x="2125336" y="403412"/>
                </a:cubicBezTo>
                <a:cubicBezTo>
                  <a:pt x="2119360" y="412377"/>
                  <a:pt x="2114419" y="422126"/>
                  <a:pt x="2107407" y="430306"/>
                </a:cubicBezTo>
                <a:cubicBezTo>
                  <a:pt x="2096406" y="443141"/>
                  <a:pt x="2083501" y="454212"/>
                  <a:pt x="2071548" y="466165"/>
                </a:cubicBezTo>
                <a:lnTo>
                  <a:pt x="2053619" y="484095"/>
                </a:lnTo>
                <a:cubicBezTo>
                  <a:pt x="2007250" y="478943"/>
                  <a:pt x="1978728" y="492782"/>
                  <a:pt x="1955007" y="457200"/>
                </a:cubicBezTo>
                <a:cubicBezTo>
                  <a:pt x="1947594" y="446081"/>
                  <a:pt x="1942041" y="433750"/>
                  <a:pt x="1937078" y="421342"/>
                </a:cubicBezTo>
                <a:cubicBezTo>
                  <a:pt x="1930059" y="403794"/>
                  <a:pt x="1919148" y="367553"/>
                  <a:pt x="1919148" y="367553"/>
                </a:cubicBezTo>
                <a:cubicBezTo>
                  <a:pt x="1917195" y="351930"/>
                  <a:pt x="1914591" y="293012"/>
                  <a:pt x="1901219" y="268942"/>
                </a:cubicBezTo>
                <a:cubicBezTo>
                  <a:pt x="1890754" y="250105"/>
                  <a:pt x="1877313" y="233083"/>
                  <a:pt x="1865360" y="215153"/>
                </a:cubicBezTo>
                <a:cubicBezTo>
                  <a:pt x="1859384" y="206188"/>
                  <a:pt x="1856396" y="194235"/>
                  <a:pt x="1847431" y="188259"/>
                </a:cubicBezTo>
                <a:cubicBezTo>
                  <a:pt x="1825142" y="173401"/>
                  <a:pt x="1810668" y="162146"/>
                  <a:pt x="1784678" y="152400"/>
                </a:cubicBezTo>
                <a:cubicBezTo>
                  <a:pt x="1773142" y="148074"/>
                  <a:pt x="1760666" y="146821"/>
                  <a:pt x="1748819" y="143436"/>
                </a:cubicBezTo>
                <a:cubicBezTo>
                  <a:pt x="1739733" y="140840"/>
                  <a:pt x="1731150" y="136521"/>
                  <a:pt x="1721925" y="134471"/>
                </a:cubicBezTo>
                <a:cubicBezTo>
                  <a:pt x="1704181" y="130528"/>
                  <a:pt x="1685880" y="129449"/>
                  <a:pt x="1668136" y="125506"/>
                </a:cubicBezTo>
                <a:cubicBezTo>
                  <a:pt x="1658911" y="123456"/>
                  <a:pt x="1650409" y="118834"/>
                  <a:pt x="1641242" y="116542"/>
                </a:cubicBezTo>
                <a:cubicBezTo>
                  <a:pt x="1626460" y="112847"/>
                  <a:pt x="1611360" y="110565"/>
                  <a:pt x="1596419" y="107577"/>
                </a:cubicBezTo>
                <a:cubicBezTo>
                  <a:pt x="1171733" y="126041"/>
                  <a:pt x="1317523" y="92135"/>
                  <a:pt x="1148183" y="134471"/>
                </a:cubicBezTo>
                <a:cubicBezTo>
                  <a:pt x="1065407" y="189654"/>
                  <a:pt x="1167229" y="119234"/>
                  <a:pt x="1103360" y="170330"/>
                </a:cubicBezTo>
                <a:cubicBezTo>
                  <a:pt x="1046810" y="215571"/>
                  <a:pt x="1101833" y="162892"/>
                  <a:pt x="1058536" y="206189"/>
                </a:cubicBezTo>
                <a:cubicBezTo>
                  <a:pt x="1033701" y="305539"/>
                  <a:pt x="1059833" y="191288"/>
                  <a:pt x="1040607" y="412377"/>
                </a:cubicBezTo>
                <a:cubicBezTo>
                  <a:pt x="1038344" y="438396"/>
                  <a:pt x="1026367" y="461951"/>
                  <a:pt x="1013713" y="484095"/>
                </a:cubicBezTo>
                <a:cubicBezTo>
                  <a:pt x="1008367" y="493450"/>
                  <a:pt x="1001016" y="501571"/>
                  <a:pt x="995783" y="510989"/>
                </a:cubicBezTo>
                <a:cubicBezTo>
                  <a:pt x="986048" y="528512"/>
                  <a:pt x="977854" y="546848"/>
                  <a:pt x="968889" y="564777"/>
                </a:cubicBezTo>
                <a:cubicBezTo>
                  <a:pt x="965901" y="576730"/>
                  <a:pt x="965435" y="589616"/>
                  <a:pt x="959925" y="600636"/>
                </a:cubicBezTo>
                <a:cubicBezTo>
                  <a:pt x="956145" y="608196"/>
                  <a:pt x="947406" y="612072"/>
                  <a:pt x="941995" y="618565"/>
                </a:cubicBezTo>
                <a:cubicBezTo>
                  <a:pt x="932430" y="630043"/>
                  <a:pt x="922357" y="641363"/>
                  <a:pt x="915101" y="654424"/>
                </a:cubicBezTo>
                <a:cubicBezTo>
                  <a:pt x="907286" y="668491"/>
                  <a:pt x="904369" y="684855"/>
                  <a:pt x="897172" y="699248"/>
                </a:cubicBezTo>
                <a:cubicBezTo>
                  <a:pt x="890619" y="712354"/>
                  <a:pt x="858437" y="753882"/>
                  <a:pt x="852348" y="762000"/>
                </a:cubicBezTo>
                <a:cubicBezTo>
                  <a:pt x="849360" y="770965"/>
                  <a:pt x="849286" y="781516"/>
                  <a:pt x="843383" y="788895"/>
                </a:cubicBezTo>
                <a:cubicBezTo>
                  <a:pt x="836652" y="797308"/>
                  <a:pt x="824766" y="799927"/>
                  <a:pt x="816489" y="806824"/>
                </a:cubicBezTo>
                <a:cubicBezTo>
                  <a:pt x="806749" y="814940"/>
                  <a:pt x="798560" y="824753"/>
                  <a:pt x="789595" y="833718"/>
                </a:cubicBezTo>
                <a:cubicBezTo>
                  <a:pt x="786607" y="845671"/>
                  <a:pt x="787161" y="859129"/>
                  <a:pt x="780631" y="869577"/>
                </a:cubicBezTo>
                <a:cubicBezTo>
                  <a:pt x="755869" y="909196"/>
                  <a:pt x="746733" y="904946"/>
                  <a:pt x="708913" y="914400"/>
                </a:cubicBezTo>
                <a:cubicBezTo>
                  <a:pt x="681472" y="928121"/>
                  <a:pt x="657995" y="941101"/>
                  <a:pt x="628231" y="950259"/>
                </a:cubicBezTo>
                <a:cubicBezTo>
                  <a:pt x="604679" y="957506"/>
                  <a:pt x="580419" y="962212"/>
                  <a:pt x="556513" y="968189"/>
                </a:cubicBezTo>
                <a:lnTo>
                  <a:pt x="242748" y="950259"/>
                </a:lnTo>
                <a:cubicBezTo>
                  <a:pt x="227554" y="949119"/>
                  <a:pt x="211796" y="947600"/>
                  <a:pt x="197925" y="941295"/>
                </a:cubicBezTo>
                <a:cubicBezTo>
                  <a:pt x="175004" y="930876"/>
                  <a:pt x="144507" y="908856"/>
                  <a:pt x="126207" y="887506"/>
                </a:cubicBezTo>
                <a:cubicBezTo>
                  <a:pt x="113755" y="872978"/>
                  <a:pt x="100962" y="858603"/>
                  <a:pt x="90348" y="842683"/>
                </a:cubicBezTo>
                <a:cubicBezTo>
                  <a:pt x="77787" y="823842"/>
                  <a:pt x="62252" y="781407"/>
                  <a:pt x="54489" y="762000"/>
                </a:cubicBezTo>
                <a:cubicBezTo>
                  <a:pt x="51501" y="741083"/>
                  <a:pt x="49669" y="719967"/>
                  <a:pt x="45525" y="699248"/>
                </a:cubicBezTo>
                <a:cubicBezTo>
                  <a:pt x="42618" y="684714"/>
                  <a:pt x="21088" y="634081"/>
                  <a:pt x="18631" y="627530"/>
                </a:cubicBezTo>
                <a:cubicBezTo>
                  <a:pt x="8984" y="601806"/>
                  <a:pt x="7767" y="593038"/>
                  <a:pt x="701" y="564777"/>
                </a:cubicBezTo>
                <a:cubicBezTo>
                  <a:pt x="4235" y="483506"/>
                  <a:pt x="0" y="388643"/>
                  <a:pt x="18631" y="304800"/>
                </a:cubicBezTo>
                <a:cubicBezTo>
                  <a:pt x="27085" y="266754"/>
                  <a:pt x="24198" y="284209"/>
                  <a:pt x="54489" y="259977"/>
                </a:cubicBezTo>
                <a:cubicBezTo>
                  <a:pt x="61089" y="254697"/>
                  <a:pt x="65819" y="247328"/>
                  <a:pt x="72419" y="242048"/>
                </a:cubicBezTo>
                <a:cubicBezTo>
                  <a:pt x="80832" y="235317"/>
                  <a:pt x="87360" y="242048"/>
                  <a:pt x="90348" y="242048"/>
                </a:cubicBezTo>
                <a:close/>
              </a:path>
            </a:pathLst>
          </a:custGeom>
          <a:solidFill>
            <a:srgbClr val="2DA5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46" name="Volný tvar 45">
            <a:extLst>
              <a:ext uri="{FF2B5EF4-FFF2-40B4-BE49-F238E27FC236}">
                <a16:creationId xmlns:a16="http://schemas.microsoft.com/office/drawing/2014/main" id="{C254B90D-BD47-208A-EABC-BE84C16E9C1D}"/>
              </a:ext>
            </a:extLst>
          </p:cNvPr>
          <p:cNvSpPr/>
          <p:nvPr/>
        </p:nvSpPr>
        <p:spPr>
          <a:xfrm>
            <a:off x="3765550" y="4572000"/>
            <a:ext cx="1592263" cy="1952625"/>
          </a:xfrm>
          <a:custGeom>
            <a:avLst/>
            <a:gdLst>
              <a:gd name="connsiteX0" fmla="*/ 439271 w 1524000"/>
              <a:gd name="connsiteY0" fmla="*/ 44823 h 2071325"/>
              <a:gd name="connsiteX1" fmla="*/ 439271 w 1524000"/>
              <a:gd name="connsiteY1" fmla="*/ 44823 h 2071325"/>
              <a:gd name="connsiteX2" fmla="*/ 430306 w 1524000"/>
              <a:gd name="connsiteY2" fmla="*/ 152400 h 2071325"/>
              <a:gd name="connsiteX3" fmla="*/ 412377 w 1524000"/>
              <a:gd name="connsiteY3" fmla="*/ 206188 h 2071325"/>
              <a:gd name="connsiteX4" fmla="*/ 403412 w 1524000"/>
              <a:gd name="connsiteY4" fmla="*/ 251011 h 2071325"/>
              <a:gd name="connsiteX5" fmla="*/ 394448 w 1524000"/>
              <a:gd name="connsiteY5" fmla="*/ 493058 h 2071325"/>
              <a:gd name="connsiteX6" fmla="*/ 376518 w 1524000"/>
              <a:gd name="connsiteY6" fmla="*/ 528917 h 2071325"/>
              <a:gd name="connsiteX7" fmla="*/ 349624 w 1524000"/>
              <a:gd name="connsiteY7" fmla="*/ 609600 h 2071325"/>
              <a:gd name="connsiteX8" fmla="*/ 313765 w 1524000"/>
              <a:gd name="connsiteY8" fmla="*/ 672353 h 2071325"/>
              <a:gd name="connsiteX9" fmla="*/ 304800 w 1524000"/>
              <a:gd name="connsiteY9" fmla="*/ 699247 h 2071325"/>
              <a:gd name="connsiteX10" fmla="*/ 286871 w 1524000"/>
              <a:gd name="connsiteY10" fmla="*/ 726141 h 2071325"/>
              <a:gd name="connsiteX11" fmla="*/ 277906 w 1524000"/>
              <a:gd name="connsiteY11" fmla="*/ 753035 h 2071325"/>
              <a:gd name="connsiteX12" fmla="*/ 259977 w 1524000"/>
              <a:gd name="connsiteY12" fmla="*/ 788894 h 2071325"/>
              <a:gd name="connsiteX13" fmla="*/ 251012 w 1524000"/>
              <a:gd name="connsiteY13" fmla="*/ 815788 h 2071325"/>
              <a:gd name="connsiteX14" fmla="*/ 215153 w 1524000"/>
              <a:gd name="connsiteY14" fmla="*/ 878541 h 2071325"/>
              <a:gd name="connsiteX15" fmla="*/ 206189 w 1524000"/>
              <a:gd name="connsiteY15" fmla="*/ 905435 h 2071325"/>
              <a:gd name="connsiteX16" fmla="*/ 188259 w 1524000"/>
              <a:gd name="connsiteY16" fmla="*/ 923364 h 2071325"/>
              <a:gd name="connsiteX17" fmla="*/ 170330 w 1524000"/>
              <a:gd name="connsiteY17" fmla="*/ 950258 h 2071325"/>
              <a:gd name="connsiteX18" fmla="*/ 125506 w 1524000"/>
              <a:gd name="connsiteY18" fmla="*/ 1039905 h 2071325"/>
              <a:gd name="connsiteX19" fmla="*/ 107577 w 1524000"/>
              <a:gd name="connsiteY19" fmla="*/ 1066800 h 2071325"/>
              <a:gd name="connsiteX20" fmla="*/ 98612 w 1524000"/>
              <a:gd name="connsiteY20" fmla="*/ 1093694 h 2071325"/>
              <a:gd name="connsiteX21" fmla="*/ 53789 w 1524000"/>
              <a:gd name="connsiteY21" fmla="*/ 1183341 h 2071325"/>
              <a:gd name="connsiteX22" fmla="*/ 26895 w 1524000"/>
              <a:gd name="connsiteY22" fmla="*/ 1246094 h 2071325"/>
              <a:gd name="connsiteX23" fmla="*/ 17930 w 1524000"/>
              <a:gd name="connsiteY23" fmla="*/ 1281953 h 2071325"/>
              <a:gd name="connsiteX24" fmla="*/ 8965 w 1524000"/>
              <a:gd name="connsiteY24" fmla="*/ 1308847 h 2071325"/>
              <a:gd name="connsiteX25" fmla="*/ 0 w 1524000"/>
              <a:gd name="connsiteY25" fmla="*/ 1371600 h 2071325"/>
              <a:gd name="connsiteX26" fmla="*/ 8965 w 1524000"/>
              <a:gd name="connsiteY26" fmla="*/ 1676400 h 2071325"/>
              <a:gd name="connsiteX27" fmla="*/ 17930 w 1524000"/>
              <a:gd name="connsiteY27" fmla="*/ 1783976 h 2071325"/>
              <a:gd name="connsiteX28" fmla="*/ 35859 w 1524000"/>
              <a:gd name="connsiteY28" fmla="*/ 1810870 h 2071325"/>
              <a:gd name="connsiteX29" fmla="*/ 80683 w 1524000"/>
              <a:gd name="connsiteY29" fmla="*/ 1873623 h 2071325"/>
              <a:gd name="connsiteX30" fmla="*/ 80683 w 1524000"/>
              <a:gd name="connsiteY30" fmla="*/ 1873623 h 2071325"/>
              <a:gd name="connsiteX31" fmla="*/ 125506 w 1524000"/>
              <a:gd name="connsiteY31" fmla="*/ 1945341 h 2071325"/>
              <a:gd name="connsiteX32" fmla="*/ 170330 w 1524000"/>
              <a:gd name="connsiteY32" fmla="*/ 1972235 h 2071325"/>
              <a:gd name="connsiteX33" fmla="*/ 197224 w 1524000"/>
              <a:gd name="connsiteY33" fmla="*/ 1990164 h 2071325"/>
              <a:gd name="connsiteX34" fmla="*/ 259977 w 1524000"/>
              <a:gd name="connsiteY34" fmla="*/ 2017058 h 2071325"/>
              <a:gd name="connsiteX35" fmla="*/ 322730 w 1524000"/>
              <a:gd name="connsiteY35" fmla="*/ 2043953 h 2071325"/>
              <a:gd name="connsiteX36" fmla="*/ 448236 w 1524000"/>
              <a:gd name="connsiteY36" fmla="*/ 2070847 h 2071325"/>
              <a:gd name="connsiteX37" fmla="*/ 591671 w 1524000"/>
              <a:gd name="connsiteY37" fmla="*/ 2061882 h 2071325"/>
              <a:gd name="connsiteX38" fmla="*/ 636495 w 1524000"/>
              <a:gd name="connsiteY38" fmla="*/ 2034988 h 2071325"/>
              <a:gd name="connsiteX39" fmla="*/ 690283 w 1524000"/>
              <a:gd name="connsiteY39" fmla="*/ 1999129 h 2071325"/>
              <a:gd name="connsiteX40" fmla="*/ 717177 w 1524000"/>
              <a:gd name="connsiteY40" fmla="*/ 1981200 h 2071325"/>
              <a:gd name="connsiteX41" fmla="*/ 770965 w 1524000"/>
              <a:gd name="connsiteY41" fmla="*/ 1927411 h 2071325"/>
              <a:gd name="connsiteX42" fmla="*/ 788895 w 1524000"/>
              <a:gd name="connsiteY42" fmla="*/ 1909482 h 2071325"/>
              <a:gd name="connsiteX43" fmla="*/ 806824 w 1524000"/>
              <a:gd name="connsiteY43" fmla="*/ 1882588 h 2071325"/>
              <a:gd name="connsiteX44" fmla="*/ 833718 w 1524000"/>
              <a:gd name="connsiteY44" fmla="*/ 1694329 h 2071325"/>
              <a:gd name="connsiteX45" fmla="*/ 851648 w 1524000"/>
              <a:gd name="connsiteY45" fmla="*/ 1658470 h 2071325"/>
              <a:gd name="connsiteX46" fmla="*/ 914400 w 1524000"/>
              <a:gd name="connsiteY46" fmla="*/ 1595717 h 2071325"/>
              <a:gd name="connsiteX47" fmla="*/ 950259 w 1524000"/>
              <a:gd name="connsiteY47" fmla="*/ 1541929 h 2071325"/>
              <a:gd name="connsiteX48" fmla="*/ 968189 w 1524000"/>
              <a:gd name="connsiteY48" fmla="*/ 1515035 h 2071325"/>
              <a:gd name="connsiteX49" fmla="*/ 986118 w 1524000"/>
              <a:gd name="connsiteY49" fmla="*/ 1434353 h 2071325"/>
              <a:gd name="connsiteX50" fmla="*/ 995083 w 1524000"/>
              <a:gd name="connsiteY50" fmla="*/ 1407458 h 2071325"/>
              <a:gd name="connsiteX51" fmla="*/ 1004048 w 1524000"/>
              <a:gd name="connsiteY51" fmla="*/ 1335741 h 2071325"/>
              <a:gd name="connsiteX52" fmla="*/ 1021977 w 1524000"/>
              <a:gd name="connsiteY52" fmla="*/ 1308847 h 2071325"/>
              <a:gd name="connsiteX53" fmla="*/ 1039906 w 1524000"/>
              <a:gd name="connsiteY53" fmla="*/ 1255058 h 2071325"/>
              <a:gd name="connsiteX54" fmla="*/ 1093695 w 1524000"/>
              <a:gd name="connsiteY54" fmla="*/ 1183341 h 2071325"/>
              <a:gd name="connsiteX55" fmla="*/ 1111624 w 1524000"/>
              <a:gd name="connsiteY55" fmla="*/ 1111623 h 2071325"/>
              <a:gd name="connsiteX56" fmla="*/ 1147483 w 1524000"/>
              <a:gd name="connsiteY56" fmla="*/ 1057835 h 2071325"/>
              <a:gd name="connsiteX57" fmla="*/ 1165412 w 1524000"/>
              <a:gd name="connsiteY57" fmla="*/ 1039905 h 2071325"/>
              <a:gd name="connsiteX58" fmla="*/ 1201271 w 1524000"/>
              <a:gd name="connsiteY58" fmla="*/ 986117 h 2071325"/>
              <a:gd name="connsiteX59" fmla="*/ 1219200 w 1524000"/>
              <a:gd name="connsiteY59" fmla="*/ 959223 h 2071325"/>
              <a:gd name="connsiteX60" fmla="*/ 1255059 w 1524000"/>
              <a:gd name="connsiteY60" fmla="*/ 923364 h 2071325"/>
              <a:gd name="connsiteX61" fmla="*/ 1272989 w 1524000"/>
              <a:gd name="connsiteY61" fmla="*/ 878541 h 2071325"/>
              <a:gd name="connsiteX62" fmla="*/ 1317812 w 1524000"/>
              <a:gd name="connsiteY62" fmla="*/ 806823 h 2071325"/>
              <a:gd name="connsiteX63" fmla="*/ 1326777 w 1524000"/>
              <a:gd name="connsiteY63" fmla="*/ 779929 h 2071325"/>
              <a:gd name="connsiteX64" fmla="*/ 1335742 w 1524000"/>
              <a:gd name="connsiteY64" fmla="*/ 744070 h 2071325"/>
              <a:gd name="connsiteX65" fmla="*/ 1353671 w 1524000"/>
              <a:gd name="connsiteY65" fmla="*/ 717176 h 2071325"/>
              <a:gd name="connsiteX66" fmla="*/ 1371600 w 1524000"/>
              <a:gd name="connsiteY66" fmla="*/ 645458 h 2071325"/>
              <a:gd name="connsiteX67" fmla="*/ 1380565 w 1524000"/>
              <a:gd name="connsiteY67" fmla="*/ 609600 h 2071325"/>
              <a:gd name="connsiteX68" fmla="*/ 1389530 w 1524000"/>
              <a:gd name="connsiteY68" fmla="*/ 582705 h 2071325"/>
              <a:gd name="connsiteX69" fmla="*/ 1398495 w 1524000"/>
              <a:gd name="connsiteY69" fmla="*/ 528917 h 2071325"/>
              <a:gd name="connsiteX70" fmla="*/ 1443318 w 1524000"/>
              <a:gd name="connsiteY70" fmla="*/ 448235 h 2071325"/>
              <a:gd name="connsiteX71" fmla="*/ 1497106 w 1524000"/>
              <a:gd name="connsiteY71" fmla="*/ 376517 h 2071325"/>
              <a:gd name="connsiteX72" fmla="*/ 1515036 w 1524000"/>
              <a:gd name="connsiteY72" fmla="*/ 349623 h 2071325"/>
              <a:gd name="connsiteX73" fmla="*/ 1524000 w 1524000"/>
              <a:gd name="connsiteY73" fmla="*/ 304800 h 2071325"/>
              <a:gd name="connsiteX74" fmla="*/ 1515036 w 1524000"/>
              <a:gd name="connsiteY74" fmla="*/ 170329 h 2071325"/>
              <a:gd name="connsiteX75" fmla="*/ 1497106 w 1524000"/>
              <a:gd name="connsiteY75" fmla="*/ 152400 h 2071325"/>
              <a:gd name="connsiteX76" fmla="*/ 1407459 w 1524000"/>
              <a:gd name="connsiteY76" fmla="*/ 107576 h 2071325"/>
              <a:gd name="connsiteX77" fmla="*/ 1380565 w 1524000"/>
              <a:gd name="connsiteY77" fmla="*/ 89647 h 2071325"/>
              <a:gd name="connsiteX78" fmla="*/ 1335742 w 1524000"/>
              <a:gd name="connsiteY78" fmla="*/ 80682 h 2071325"/>
              <a:gd name="connsiteX79" fmla="*/ 1255059 w 1524000"/>
              <a:gd name="connsiteY79" fmla="*/ 53788 h 2071325"/>
              <a:gd name="connsiteX80" fmla="*/ 1210236 w 1524000"/>
              <a:gd name="connsiteY80" fmla="*/ 35858 h 2071325"/>
              <a:gd name="connsiteX81" fmla="*/ 1084730 w 1524000"/>
              <a:gd name="connsiteY81" fmla="*/ 17929 h 2071325"/>
              <a:gd name="connsiteX82" fmla="*/ 582706 w 1524000"/>
              <a:gd name="connsiteY82" fmla="*/ 8964 h 2071325"/>
              <a:gd name="connsiteX83" fmla="*/ 537883 w 1524000"/>
              <a:gd name="connsiteY83" fmla="*/ 0 h 2071325"/>
              <a:gd name="connsiteX84" fmla="*/ 466165 w 1524000"/>
              <a:gd name="connsiteY84" fmla="*/ 44823 h 2071325"/>
              <a:gd name="connsiteX85" fmla="*/ 448236 w 1524000"/>
              <a:gd name="connsiteY85" fmla="*/ 62753 h 2071325"/>
              <a:gd name="connsiteX86" fmla="*/ 421342 w 1524000"/>
              <a:gd name="connsiteY86" fmla="*/ 98611 h 2071325"/>
              <a:gd name="connsiteX87" fmla="*/ 439271 w 1524000"/>
              <a:gd name="connsiteY87" fmla="*/ 44823 h 207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524000" h="2071325">
                <a:moveTo>
                  <a:pt x="439271" y="44823"/>
                </a:moveTo>
                <a:lnTo>
                  <a:pt x="439271" y="44823"/>
                </a:lnTo>
                <a:cubicBezTo>
                  <a:pt x="436283" y="80682"/>
                  <a:pt x="436222" y="116906"/>
                  <a:pt x="430306" y="152400"/>
                </a:cubicBezTo>
                <a:cubicBezTo>
                  <a:pt x="427199" y="171042"/>
                  <a:pt x="416084" y="187656"/>
                  <a:pt x="412377" y="206188"/>
                </a:cubicBezTo>
                <a:lnTo>
                  <a:pt x="403412" y="251011"/>
                </a:lnTo>
                <a:cubicBezTo>
                  <a:pt x="400424" y="331693"/>
                  <a:pt x="402225" y="412696"/>
                  <a:pt x="394448" y="493058"/>
                </a:cubicBezTo>
                <a:cubicBezTo>
                  <a:pt x="393161" y="506360"/>
                  <a:pt x="381211" y="516404"/>
                  <a:pt x="376518" y="528917"/>
                </a:cubicBezTo>
                <a:cubicBezTo>
                  <a:pt x="332805" y="645482"/>
                  <a:pt x="412415" y="468317"/>
                  <a:pt x="349624" y="609600"/>
                </a:cubicBezTo>
                <a:cubicBezTo>
                  <a:pt x="286781" y="750999"/>
                  <a:pt x="371435" y="557014"/>
                  <a:pt x="313765" y="672353"/>
                </a:cubicBezTo>
                <a:cubicBezTo>
                  <a:pt x="309539" y="680805"/>
                  <a:pt x="309026" y="690795"/>
                  <a:pt x="304800" y="699247"/>
                </a:cubicBezTo>
                <a:cubicBezTo>
                  <a:pt x="299982" y="708884"/>
                  <a:pt x="291689" y="716504"/>
                  <a:pt x="286871" y="726141"/>
                </a:cubicBezTo>
                <a:cubicBezTo>
                  <a:pt x="282645" y="734593"/>
                  <a:pt x="281628" y="744349"/>
                  <a:pt x="277906" y="753035"/>
                </a:cubicBezTo>
                <a:cubicBezTo>
                  <a:pt x="272642" y="765318"/>
                  <a:pt x="265241" y="776611"/>
                  <a:pt x="259977" y="788894"/>
                </a:cubicBezTo>
                <a:cubicBezTo>
                  <a:pt x="256255" y="797580"/>
                  <a:pt x="255238" y="807336"/>
                  <a:pt x="251012" y="815788"/>
                </a:cubicBezTo>
                <a:cubicBezTo>
                  <a:pt x="206004" y="905804"/>
                  <a:pt x="262295" y="768543"/>
                  <a:pt x="215153" y="878541"/>
                </a:cubicBezTo>
                <a:cubicBezTo>
                  <a:pt x="211431" y="887226"/>
                  <a:pt x="211051" y="897332"/>
                  <a:pt x="206189" y="905435"/>
                </a:cubicBezTo>
                <a:cubicBezTo>
                  <a:pt x="201840" y="912683"/>
                  <a:pt x="193539" y="916764"/>
                  <a:pt x="188259" y="923364"/>
                </a:cubicBezTo>
                <a:cubicBezTo>
                  <a:pt x="181528" y="931777"/>
                  <a:pt x="175438" y="940772"/>
                  <a:pt x="170330" y="950258"/>
                </a:cubicBezTo>
                <a:cubicBezTo>
                  <a:pt x="154491" y="979674"/>
                  <a:pt x="144038" y="1012106"/>
                  <a:pt x="125506" y="1039905"/>
                </a:cubicBezTo>
                <a:cubicBezTo>
                  <a:pt x="119530" y="1048870"/>
                  <a:pt x="112395" y="1057163"/>
                  <a:pt x="107577" y="1066800"/>
                </a:cubicBezTo>
                <a:cubicBezTo>
                  <a:pt x="103351" y="1075252"/>
                  <a:pt x="102572" y="1085114"/>
                  <a:pt x="98612" y="1093694"/>
                </a:cubicBezTo>
                <a:cubicBezTo>
                  <a:pt x="84612" y="1124028"/>
                  <a:pt x="61892" y="1150929"/>
                  <a:pt x="53789" y="1183341"/>
                </a:cubicBezTo>
                <a:cubicBezTo>
                  <a:pt x="42211" y="1229652"/>
                  <a:pt x="51658" y="1208948"/>
                  <a:pt x="26895" y="1246094"/>
                </a:cubicBezTo>
                <a:cubicBezTo>
                  <a:pt x="23907" y="1258047"/>
                  <a:pt x="21315" y="1270106"/>
                  <a:pt x="17930" y="1281953"/>
                </a:cubicBezTo>
                <a:cubicBezTo>
                  <a:pt x="15334" y="1291039"/>
                  <a:pt x="10818" y="1299581"/>
                  <a:pt x="8965" y="1308847"/>
                </a:cubicBezTo>
                <a:cubicBezTo>
                  <a:pt x="4821" y="1329567"/>
                  <a:pt x="2988" y="1350682"/>
                  <a:pt x="0" y="1371600"/>
                </a:cubicBezTo>
                <a:cubicBezTo>
                  <a:pt x="2988" y="1473200"/>
                  <a:pt x="4550" y="1574852"/>
                  <a:pt x="8965" y="1676400"/>
                </a:cubicBezTo>
                <a:cubicBezTo>
                  <a:pt x="10528" y="1712349"/>
                  <a:pt x="10873" y="1748692"/>
                  <a:pt x="17930" y="1783976"/>
                </a:cubicBezTo>
                <a:cubicBezTo>
                  <a:pt x="20043" y="1794541"/>
                  <a:pt x="31041" y="1801233"/>
                  <a:pt x="35859" y="1810870"/>
                </a:cubicBezTo>
                <a:cubicBezTo>
                  <a:pt x="64479" y="1868110"/>
                  <a:pt x="12545" y="1805485"/>
                  <a:pt x="80683" y="1873623"/>
                </a:cubicBezTo>
                <a:lnTo>
                  <a:pt x="80683" y="1873623"/>
                </a:lnTo>
                <a:cubicBezTo>
                  <a:pt x="95624" y="1897529"/>
                  <a:pt x="105571" y="1925408"/>
                  <a:pt x="125506" y="1945341"/>
                </a:cubicBezTo>
                <a:cubicBezTo>
                  <a:pt x="160527" y="1980360"/>
                  <a:pt x="123780" y="1948960"/>
                  <a:pt x="170330" y="1972235"/>
                </a:cubicBezTo>
                <a:cubicBezTo>
                  <a:pt x="179967" y="1977053"/>
                  <a:pt x="187869" y="1984819"/>
                  <a:pt x="197224" y="1990164"/>
                </a:cubicBezTo>
                <a:cubicBezTo>
                  <a:pt x="228245" y="2007891"/>
                  <a:pt x="229802" y="2007000"/>
                  <a:pt x="259977" y="2017058"/>
                </a:cubicBezTo>
                <a:cubicBezTo>
                  <a:pt x="302644" y="2045504"/>
                  <a:pt x="270105" y="2028165"/>
                  <a:pt x="322730" y="2043953"/>
                </a:cubicBezTo>
                <a:cubicBezTo>
                  <a:pt x="413971" y="2071325"/>
                  <a:pt x="339157" y="2057212"/>
                  <a:pt x="448236" y="2070847"/>
                </a:cubicBezTo>
                <a:cubicBezTo>
                  <a:pt x="496048" y="2067859"/>
                  <a:pt x="544029" y="2066897"/>
                  <a:pt x="591671" y="2061882"/>
                </a:cubicBezTo>
                <a:cubicBezTo>
                  <a:pt x="624901" y="2058384"/>
                  <a:pt x="613388" y="2052318"/>
                  <a:pt x="636495" y="2034988"/>
                </a:cubicBezTo>
                <a:cubicBezTo>
                  <a:pt x="653734" y="2022059"/>
                  <a:pt x="672354" y="2011082"/>
                  <a:pt x="690283" y="1999129"/>
                </a:cubicBezTo>
                <a:cubicBezTo>
                  <a:pt x="699248" y="1993153"/>
                  <a:pt x="709559" y="1988818"/>
                  <a:pt x="717177" y="1981200"/>
                </a:cubicBezTo>
                <a:lnTo>
                  <a:pt x="770965" y="1927411"/>
                </a:lnTo>
                <a:cubicBezTo>
                  <a:pt x="776942" y="1921434"/>
                  <a:pt x="784207" y="1916515"/>
                  <a:pt x="788895" y="1909482"/>
                </a:cubicBezTo>
                <a:lnTo>
                  <a:pt x="806824" y="1882588"/>
                </a:lnTo>
                <a:cubicBezTo>
                  <a:pt x="820064" y="1644274"/>
                  <a:pt x="785171" y="1779285"/>
                  <a:pt x="833718" y="1694329"/>
                </a:cubicBezTo>
                <a:cubicBezTo>
                  <a:pt x="840348" y="1682726"/>
                  <a:pt x="843185" y="1668813"/>
                  <a:pt x="851648" y="1658470"/>
                </a:cubicBezTo>
                <a:cubicBezTo>
                  <a:pt x="870380" y="1635575"/>
                  <a:pt x="897991" y="1620330"/>
                  <a:pt x="914400" y="1595717"/>
                </a:cubicBezTo>
                <a:lnTo>
                  <a:pt x="950259" y="1541929"/>
                </a:lnTo>
                <a:lnTo>
                  <a:pt x="968189" y="1515035"/>
                </a:lnTo>
                <a:cubicBezTo>
                  <a:pt x="988370" y="1454488"/>
                  <a:pt x="965079" y="1529025"/>
                  <a:pt x="986118" y="1434353"/>
                </a:cubicBezTo>
                <a:cubicBezTo>
                  <a:pt x="988168" y="1425128"/>
                  <a:pt x="992095" y="1416423"/>
                  <a:pt x="995083" y="1407458"/>
                </a:cubicBezTo>
                <a:cubicBezTo>
                  <a:pt x="998071" y="1383552"/>
                  <a:pt x="997709" y="1358984"/>
                  <a:pt x="1004048" y="1335741"/>
                </a:cubicBezTo>
                <a:cubicBezTo>
                  <a:pt x="1006883" y="1325347"/>
                  <a:pt x="1017601" y="1318693"/>
                  <a:pt x="1021977" y="1308847"/>
                </a:cubicBezTo>
                <a:cubicBezTo>
                  <a:pt x="1029653" y="1291576"/>
                  <a:pt x="1029422" y="1270783"/>
                  <a:pt x="1039906" y="1255058"/>
                </a:cubicBezTo>
                <a:cubicBezTo>
                  <a:pt x="1080453" y="1194237"/>
                  <a:pt x="1060528" y="1216507"/>
                  <a:pt x="1093695" y="1183341"/>
                </a:cubicBezTo>
                <a:cubicBezTo>
                  <a:pt x="1096179" y="1170918"/>
                  <a:pt x="1103008" y="1127131"/>
                  <a:pt x="1111624" y="1111623"/>
                </a:cubicBezTo>
                <a:cubicBezTo>
                  <a:pt x="1122089" y="1092786"/>
                  <a:pt x="1132246" y="1073072"/>
                  <a:pt x="1147483" y="1057835"/>
                </a:cubicBezTo>
                <a:cubicBezTo>
                  <a:pt x="1153459" y="1051858"/>
                  <a:pt x="1160341" y="1046667"/>
                  <a:pt x="1165412" y="1039905"/>
                </a:cubicBezTo>
                <a:cubicBezTo>
                  <a:pt x="1178341" y="1022666"/>
                  <a:pt x="1189318" y="1004046"/>
                  <a:pt x="1201271" y="986117"/>
                </a:cubicBezTo>
                <a:cubicBezTo>
                  <a:pt x="1207247" y="977152"/>
                  <a:pt x="1211582" y="966841"/>
                  <a:pt x="1219200" y="959223"/>
                </a:cubicBezTo>
                <a:lnTo>
                  <a:pt x="1255059" y="923364"/>
                </a:lnTo>
                <a:cubicBezTo>
                  <a:pt x="1261036" y="908423"/>
                  <a:pt x="1265174" y="892608"/>
                  <a:pt x="1272989" y="878541"/>
                </a:cubicBezTo>
                <a:cubicBezTo>
                  <a:pt x="1321251" y="791671"/>
                  <a:pt x="1281261" y="892109"/>
                  <a:pt x="1317812" y="806823"/>
                </a:cubicBezTo>
                <a:cubicBezTo>
                  <a:pt x="1321534" y="798137"/>
                  <a:pt x="1324181" y="789015"/>
                  <a:pt x="1326777" y="779929"/>
                </a:cubicBezTo>
                <a:cubicBezTo>
                  <a:pt x="1330162" y="768082"/>
                  <a:pt x="1330889" y="755395"/>
                  <a:pt x="1335742" y="744070"/>
                </a:cubicBezTo>
                <a:cubicBezTo>
                  <a:pt x="1339986" y="734167"/>
                  <a:pt x="1347695" y="726141"/>
                  <a:pt x="1353671" y="717176"/>
                </a:cubicBezTo>
                <a:lnTo>
                  <a:pt x="1371600" y="645458"/>
                </a:lnTo>
                <a:cubicBezTo>
                  <a:pt x="1374588" y="633505"/>
                  <a:pt x="1376669" y="621288"/>
                  <a:pt x="1380565" y="609600"/>
                </a:cubicBezTo>
                <a:cubicBezTo>
                  <a:pt x="1383553" y="600635"/>
                  <a:pt x="1387480" y="591930"/>
                  <a:pt x="1389530" y="582705"/>
                </a:cubicBezTo>
                <a:cubicBezTo>
                  <a:pt x="1393473" y="564961"/>
                  <a:pt x="1394552" y="546661"/>
                  <a:pt x="1398495" y="528917"/>
                </a:cubicBezTo>
                <a:cubicBezTo>
                  <a:pt x="1404937" y="499928"/>
                  <a:pt x="1423506" y="468047"/>
                  <a:pt x="1443318" y="448235"/>
                </a:cubicBezTo>
                <a:cubicBezTo>
                  <a:pt x="1476486" y="415067"/>
                  <a:pt x="1456557" y="437340"/>
                  <a:pt x="1497106" y="376517"/>
                </a:cubicBezTo>
                <a:lnTo>
                  <a:pt x="1515036" y="349623"/>
                </a:lnTo>
                <a:cubicBezTo>
                  <a:pt x="1518024" y="334682"/>
                  <a:pt x="1524000" y="320037"/>
                  <a:pt x="1524000" y="304800"/>
                </a:cubicBezTo>
                <a:cubicBezTo>
                  <a:pt x="1524000" y="259877"/>
                  <a:pt x="1522843" y="214569"/>
                  <a:pt x="1515036" y="170329"/>
                </a:cubicBezTo>
                <a:cubicBezTo>
                  <a:pt x="1513567" y="162006"/>
                  <a:pt x="1503868" y="157471"/>
                  <a:pt x="1497106" y="152400"/>
                </a:cubicBezTo>
                <a:cubicBezTo>
                  <a:pt x="1443738" y="112375"/>
                  <a:pt x="1458121" y="120242"/>
                  <a:pt x="1407459" y="107576"/>
                </a:cubicBezTo>
                <a:cubicBezTo>
                  <a:pt x="1398494" y="101600"/>
                  <a:pt x="1390653" y="93430"/>
                  <a:pt x="1380565" y="89647"/>
                </a:cubicBezTo>
                <a:cubicBezTo>
                  <a:pt x="1366298" y="84297"/>
                  <a:pt x="1350393" y="84868"/>
                  <a:pt x="1335742" y="80682"/>
                </a:cubicBezTo>
                <a:cubicBezTo>
                  <a:pt x="1308484" y="72894"/>
                  <a:pt x="1281380" y="64317"/>
                  <a:pt x="1255059" y="53788"/>
                </a:cubicBezTo>
                <a:cubicBezTo>
                  <a:pt x="1240118" y="47811"/>
                  <a:pt x="1225761" y="40092"/>
                  <a:pt x="1210236" y="35858"/>
                </a:cubicBezTo>
                <a:cubicBezTo>
                  <a:pt x="1193041" y="31168"/>
                  <a:pt x="1094484" y="18234"/>
                  <a:pt x="1084730" y="17929"/>
                </a:cubicBezTo>
                <a:cubicBezTo>
                  <a:pt x="917444" y="12701"/>
                  <a:pt x="750047" y="11952"/>
                  <a:pt x="582706" y="8964"/>
                </a:cubicBezTo>
                <a:cubicBezTo>
                  <a:pt x="567765" y="5976"/>
                  <a:pt x="553120" y="0"/>
                  <a:pt x="537883" y="0"/>
                </a:cubicBezTo>
                <a:cubicBezTo>
                  <a:pt x="498688" y="0"/>
                  <a:pt x="492813" y="18175"/>
                  <a:pt x="466165" y="44823"/>
                </a:cubicBezTo>
                <a:lnTo>
                  <a:pt x="448236" y="62753"/>
                </a:lnTo>
                <a:cubicBezTo>
                  <a:pt x="419229" y="91760"/>
                  <a:pt x="421342" y="76969"/>
                  <a:pt x="421342" y="98611"/>
                </a:cubicBezTo>
                <a:lnTo>
                  <a:pt x="439271" y="44823"/>
                </a:lnTo>
                <a:close/>
              </a:path>
            </a:pathLst>
          </a:custGeom>
          <a:solidFill>
            <a:srgbClr val="2DA5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44" name="Volný tvar 43">
            <a:extLst>
              <a:ext uri="{FF2B5EF4-FFF2-40B4-BE49-F238E27FC236}">
                <a16:creationId xmlns:a16="http://schemas.microsoft.com/office/drawing/2014/main" id="{9CA330B9-7A4A-C556-C99A-1A090C6EE413}"/>
              </a:ext>
            </a:extLst>
          </p:cNvPr>
          <p:cNvSpPr/>
          <p:nvPr/>
        </p:nvSpPr>
        <p:spPr>
          <a:xfrm>
            <a:off x="214313" y="4286250"/>
            <a:ext cx="1765300" cy="1852613"/>
          </a:xfrm>
          <a:custGeom>
            <a:avLst/>
            <a:gdLst>
              <a:gd name="connsiteX0" fmla="*/ 107576 w 1766047"/>
              <a:gd name="connsiteY0" fmla="*/ 230539 h 1853150"/>
              <a:gd name="connsiteX1" fmla="*/ 107576 w 1766047"/>
              <a:gd name="connsiteY1" fmla="*/ 230539 h 1853150"/>
              <a:gd name="connsiteX2" fmla="*/ 53788 w 1766047"/>
              <a:gd name="connsiteY2" fmla="*/ 320186 h 1853150"/>
              <a:gd name="connsiteX3" fmla="*/ 35859 w 1766047"/>
              <a:gd name="connsiteY3" fmla="*/ 382939 h 1853150"/>
              <a:gd name="connsiteX4" fmla="*/ 26894 w 1766047"/>
              <a:gd name="connsiteY4" fmla="*/ 427762 h 1853150"/>
              <a:gd name="connsiteX5" fmla="*/ 8965 w 1766047"/>
              <a:gd name="connsiteY5" fmla="*/ 526374 h 1853150"/>
              <a:gd name="connsiteX6" fmla="*/ 0 w 1766047"/>
              <a:gd name="connsiteY6" fmla="*/ 553268 h 1853150"/>
              <a:gd name="connsiteX7" fmla="*/ 8965 w 1766047"/>
              <a:gd name="connsiteY7" fmla="*/ 714633 h 1853150"/>
              <a:gd name="connsiteX8" fmla="*/ 35859 w 1766047"/>
              <a:gd name="connsiteY8" fmla="*/ 795315 h 1853150"/>
              <a:gd name="connsiteX9" fmla="*/ 44824 w 1766047"/>
              <a:gd name="connsiteY9" fmla="*/ 831174 h 1853150"/>
              <a:gd name="connsiteX10" fmla="*/ 53788 w 1766047"/>
              <a:gd name="connsiteY10" fmla="*/ 875997 h 1853150"/>
              <a:gd name="connsiteX11" fmla="*/ 80682 w 1766047"/>
              <a:gd name="connsiteY11" fmla="*/ 929786 h 1853150"/>
              <a:gd name="connsiteX12" fmla="*/ 107576 w 1766047"/>
              <a:gd name="connsiteY12" fmla="*/ 1010468 h 1853150"/>
              <a:gd name="connsiteX13" fmla="*/ 116541 w 1766047"/>
              <a:gd name="connsiteY13" fmla="*/ 1046327 h 1853150"/>
              <a:gd name="connsiteX14" fmla="*/ 134471 w 1766047"/>
              <a:gd name="connsiteY14" fmla="*/ 1091150 h 1853150"/>
              <a:gd name="connsiteX15" fmla="*/ 143435 w 1766047"/>
              <a:gd name="connsiteY15" fmla="*/ 1144939 h 1853150"/>
              <a:gd name="connsiteX16" fmla="*/ 161365 w 1766047"/>
              <a:gd name="connsiteY16" fmla="*/ 1171833 h 1853150"/>
              <a:gd name="connsiteX17" fmla="*/ 179294 w 1766047"/>
              <a:gd name="connsiteY17" fmla="*/ 1216656 h 1853150"/>
              <a:gd name="connsiteX18" fmla="*/ 197224 w 1766047"/>
              <a:gd name="connsiteY18" fmla="*/ 1270444 h 1853150"/>
              <a:gd name="connsiteX19" fmla="*/ 259976 w 1766047"/>
              <a:gd name="connsiteY19" fmla="*/ 1386986 h 1853150"/>
              <a:gd name="connsiteX20" fmla="*/ 277906 w 1766047"/>
              <a:gd name="connsiteY20" fmla="*/ 1404915 h 1853150"/>
              <a:gd name="connsiteX21" fmla="*/ 304800 w 1766047"/>
              <a:gd name="connsiteY21" fmla="*/ 1440774 h 1853150"/>
              <a:gd name="connsiteX22" fmla="*/ 322729 w 1766047"/>
              <a:gd name="connsiteY22" fmla="*/ 1476633 h 1853150"/>
              <a:gd name="connsiteX23" fmla="*/ 349624 w 1766047"/>
              <a:gd name="connsiteY23" fmla="*/ 1539386 h 1853150"/>
              <a:gd name="connsiteX24" fmla="*/ 430306 w 1766047"/>
              <a:gd name="connsiteY24" fmla="*/ 1646962 h 1853150"/>
              <a:gd name="connsiteX25" fmla="*/ 484094 w 1766047"/>
              <a:gd name="connsiteY25" fmla="*/ 1745574 h 1853150"/>
              <a:gd name="connsiteX26" fmla="*/ 528918 w 1766047"/>
              <a:gd name="connsiteY26" fmla="*/ 1790397 h 1853150"/>
              <a:gd name="connsiteX27" fmla="*/ 555812 w 1766047"/>
              <a:gd name="connsiteY27" fmla="*/ 1817292 h 1853150"/>
              <a:gd name="connsiteX28" fmla="*/ 591671 w 1766047"/>
              <a:gd name="connsiteY28" fmla="*/ 1826256 h 1853150"/>
              <a:gd name="connsiteX29" fmla="*/ 618565 w 1766047"/>
              <a:gd name="connsiteY29" fmla="*/ 1835221 h 1853150"/>
              <a:gd name="connsiteX30" fmla="*/ 681318 w 1766047"/>
              <a:gd name="connsiteY30" fmla="*/ 1844186 h 1853150"/>
              <a:gd name="connsiteX31" fmla="*/ 726141 w 1766047"/>
              <a:gd name="connsiteY31" fmla="*/ 1853150 h 1853150"/>
              <a:gd name="connsiteX32" fmla="*/ 941294 w 1766047"/>
              <a:gd name="connsiteY32" fmla="*/ 1844186 h 1853150"/>
              <a:gd name="connsiteX33" fmla="*/ 968188 w 1766047"/>
              <a:gd name="connsiteY33" fmla="*/ 1835221 h 1853150"/>
              <a:gd name="connsiteX34" fmla="*/ 1048871 w 1766047"/>
              <a:gd name="connsiteY34" fmla="*/ 1826256 h 1853150"/>
              <a:gd name="connsiteX35" fmla="*/ 1075765 w 1766047"/>
              <a:gd name="connsiteY35" fmla="*/ 1817292 h 1853150"/>
              <a:gd name="connsiteX36" fmla="*/ 1102659 w 1766047"/>
              <a:gd name="connsiteY36" fmla="*/ 1799362 h 1853150"/>
              <a:gd name="connsiteX37" fmla="*/ 1138518 w 1766047"/>
              <a:gd name="connsiteY37" fmla="*/ 1781433 h 1853150"/>
              <a:gd name="connsiteX38" fmla="*/ 1183341 w 1766047"/>
              <a:gd name="connsiteY38" fmla="*/ 1736609 h 1853150"/>
              <a:gd name="connsiteX39" fmla="*/ 1210235 w 1766047"/>
              <a:gd name="connsiteY39" fmla="*/ 1700750 h 1853150"/>
              <a:gd name="connsiteX40" fmla="*/ 1264024 w 1766047"/>
              <a:gd name="connsiteY40" fmla="*/ 1646962 h 1853150"/>
              <a:gd name="connsiteX41" fmla="*/ 1299882 w 1766047"/>
              <a:gd name="connsiteY41" fmla="*/ 1593174 h 1853150"/>
              <a:gd name="connsiteX42" fmla="*/ 1344706 w 1766047"/>
              <a:gd name="connsiteY42" fmla="*/ 1548350 h 1853150"/>
              <a:gd name="connsiteX43" fmla="*/ 1398494 w 1766047"/>
              <a:gd name="connsiteY43" fmla="*/ 1503527 h 1853150"/>
              <a:gd name="connsiteX44" fmla="*/ 1416424 w 1766047"/>
              <a:gd name="connsiteY44" fmla="*/ 1476633 h 1853150"/>
              <a:gd name="connsiteX45" fmla="*/ 1434353 w 1766047"/>
              <a:gd name="connsiteY45" fmla="*/ 1458703 h 1853150"/>
              <a:gd name="connsiteX46" fmla="*/ 1479176 w 1766047"/>
              <a:gd name="connsiteY46" fmla="*/ 1395950 h 1853150"/>
              <a:gd name="connsiteX47" fmla="*/ 1488141 w 1766047"/>
              <a:gd name="connsiteY47" fmla="*/ 1351127 h 1853150"/>
              <a:gd name="connsiteX48" fmla="*/ 1515035 w 1766047"/>
              <a:gd name="connsiteY48" fmla="*/ 1306303 h 1853150"/>
              <a:gd name="connsiteX49" fmla="*/ 1532965 w 1766047"/>
              <a:gd name="connsiteY49" fmla="*/ 1225621 h 1853150"/>
              <a:gd name="connsiteX50" fmla="*/ 1541929 w 1766047"/>
              <a:gd name="connsiteY50" fmla="*/ 1198727 h 1853150"/>
              <a:gd name="connsiteX51" fmla="*/ 1568824 w 1766047"/>
              <a:gd name="connsiteY51" fmla="*/ 1144939 h 1853150"/>
              <a:gd name="connsiteX52" fmla="*/ 1586753 w 1766047"/>
              <a:gd name="connsiteY52" fmla="*/ 1082186 h 1853150"/>
              <a:gd name="connsiteX53" fmla="*/ 1604682 w 1766047"/>
              <a:gd name="connsiteY53" fmla="*/ 1028397 h 1853150"/>
              <a:gd name="connsiteX54" fmla="*/ 1613647 w 1766047"/>
              <a:gd name="connsiteY54" fmla="*/ 1001503 h 1853150"/>
              <a:gd name="connsiteX55" fmla="*/ 1631576 w 1766047"/>
              <a:gd name="connsiteY55" fmla="*/ 965644 h 1853150"/>
              <a:gd name="connsiteX56" fmla="*/ 1658471 w 1766047"/>
              <a:gd name="connsiteY56" fmla="*/ 911856 h 1853150"/>
              <a:gd name="connsiteX57" fmla="*/ 1667435 w 1766047"/>
              <a:gd name="connsiteY57" fmla="*/ 849103 h 1853150"/>
              <a:gd name="connsiteX58" fmla="*/ 1685365 w 1766047"/>
              <a:gd name="connsiteY58" fmla="*/ 831174 h 1853150"/>
              <a:gd name="connsiteX59" fmla="*/ 1694329 w 1766047"/>
              <a:gd name="connsiteY59" fmla="*/ 804280 h 1853150"/>
              <a:gd name="connsiteX60" fmla="*/ 1712259 w 1766047"/>
              <a:gd name="connsiteY60" fmla="*/ 714633 h 1853150"/>
              <a:gd name="connsiteX61" fmla="*/ 1721224 w 1766047"/>
              <a:gd name="connsiteY61" fmla="*/ 669809 h 1853150"/>
              <a:gd name="connsiteX62" fmla="*/ 1739153 w 1766047"/>
              <a:gd name="connsiteY62" fmla="*/ 642915 h 1853150"/>
              <a:gd name="connsiteX63" fmla="*/ 1757082 w 1766047"/>
              <a:gd name="connsiteY63" fmla="*/ 562233 h 1853150"/>
              <a:gd name="connsiteX64" fmla="*/ 1766047 w 1766047"/>
              <a:gd name="connsiteY64" fmla="*/ 526374 h 1853150"/>
              <a:gd name="connsiteX65" fmla="*/ 1757082 w 1766047"/>
              <a:gd name="connsiteY65" fmla="*/ 391903 h 1853150"/>
              <a:gd name="connsiteX66" fmla="*/ 1748118 w 1766047"/>
              <a:gd name="connsiteY66" fmla="*/ 365009 h 1853150"/>
              <a:gd name="connsiteX67" fmla="*/ 1730188 w 1766047"/>
              <a:gd name="connsiteY67" fmla="*/ 347080 h 1853150"/>
              <a:gd name="connsiteX68" fmla="*/ 1712259 w 1766047"/>
              <a:gd name="connsiteY68" fmla="*/ 320186 h 1853150"/>
              <a:gd name="connsiteX69" fmla="*/ 1685365 w 1766047"/>
              <a:gd name="connsiteY69" fmla="*/ 293292 h 1853150"/>
              <a:gd name="connsiteX70" fmla="*/ 1667435 w 1766047"/>
              <a:gd name="connsiteY70" fmla="*/ 266397 h 1853150"/>
              <a:gd name="connsiteX71" fmla="*/ 1568824 w 1766047"/>
              <a:gd name="connsiteY71" fmla="*/ 212609 h 1853150"/>
              <a:gd name="connsiteX72" fmla="*/ 1443318 w 1766047"/>
              <a:gd name="connsiteY72" fmla="*/ 149856 h 1853150"/>
              <a:gd name="connsiteX73" fmla="*/ 1407459 w 1766047"/>
              <a:gd name="connsiteY73" fmla="*/ 131927 h 1853150"/>
              <a:gd name="connsiteX74" fmla="*/ 1353671 w 1766047"/>
              <a:gd name="connsiteY74" fmla="*/ 122962 h 1853150"/>
              <a:gd name="connsiteX75" fmla="*/ 1326776 w 1766047"/>
              <a:gd name="connsiteY75" fmla="*/ 113997 h 1853150"/>
              <a:gd name="connsiteX76" fmla="*/ 1264024 w 1766047"/>
              <a:gd name="connsiteY76" fmla="*/ 105033 h 1853150"/>
              <a:gd name="connsiteX77" fmla="*/ 1228165 w 1766047"/>
              <a:gd name="connsiteY77" fmla="*/ 96068 h 1853150"/>
              <a:gd name="connsiteX78" fmla="*/ 1129553 w 1766047"/>
              <a:gd name="connsiteY78" fmla="*/ 87103 h 1853150"/>
              <a:gd name="connsiteX79" fmla="*/ 358588 w 1766047"/>
              <a:gd name="connsiteY79" fmla="*/ 87103 h 1853150"/>
              <a:gd name="connsiteX80" fmla="*/ 322729 w 1766047"/>
              <a:gd name="connsiteY80" fmla="*/ 96068 h 1853150"/>
              <a:gd name="connsiteX81" fmla="*/ 268941 w 1766047"/>
              <a:gd name="connsiteY81" fmla="*/ 113997 h 1853150"/>
              <a:gd name="connsiteX82" fmla="*/ 251012 w 1766047"/>
              <a:gd name="connsiteY82" fmla="*/ 131927 h 1853150"/>
              <a:gd name="connsiteX83" fmla="*/ 134471 w 1766047"/>
              <a:gd name="connsiteY83" fmla="*/ 176750 h 1853150"/>
              <a:gd name="connsiteX84" fmla="*/ 116541 w 1766047"/>
              <a:gd name="connsiteY84" fmla="*/ 194680 h 1853150"/>
              <a:gd name="connsiteX85" fmla="*/ 107576 w 1766047"/>
              <a:gd name="connsiteY85" fmla="*/ 230539 h 185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766047" h="1853150">
                <a:moveTo>
                  <a:pt x="107576" y="230539"/>
                </a:moveTo>
                <a:lnTo>
                  <a:pt x="107576" y="230539"/>
                </a:lnTo>
                <a:cubicBezTo>
                  <a:pt x="89647" y="260421"/>
                  <a:pt x="70309" y="289503"/>
                  <a:pt x="53788" y="320186"/>
                </a:cubicBezTo>
                <a:cubicBezTo>
                  <a:pt x="48124" y="330705"/>
                  <a:pt x="37734" y="374503"/>
                  <a:pt x="35859" y="382939"/>
                </a:cubicBezTo>
                <a:cubicBezTo>
                  <a:pt x="32554" y="397813"/>
                  <a:pt x="29620" y="412771"/>
                  <a:pt x="26894" y="427762"/>
                </a:cubicBezTo>
                <a:cubicBezTo>
                  <a:pt x="21569" y="457049"/>
                  <a:pt x="16342" y="496864"/>
                  <a:pt x="8965" y="526374"/>
                </a:cubicBezTo>
                <a:cubicBezTo>
                  <a:pt x="6673" y="535541"/>
                  <a:pt x="2988" y="544303"/>
                  <a:pt x="0" y="553268"/>
                </a:cubicBezTo>
                <a:cubicBezTo>
                  <a:pt x="2988" y="607056"/>
                  <a:pt x="4088" y="660983"/>
                  <a:pt x="8965" y="714633"/>
                </a:cubicBezTo>
                <a:cubicBezTo>
                  <a:pt x="11651" y="744179"/>
                  <a:pt x="26650" y="767689"/>
                  <a:pt x="35859" y="795315"/>
                </a:cubicBezTo>
                <a:cubicBezTo>
                  <a:pt x="39755" y="807004"/>
                  <a:pt x="42151" y="819146"/>
                  <a:pt x="44824" y="831174"/>
                </a:cubicBezTo>
                <a:cubicBezTo>
                  <a:pt x="48129" y="846048"/>
                  <a:pt x="48581" y="861677"/>
                  <a:pt x="53788" y="875997"/>
                </a:cubicBezTo>
                <a:cubicBezTo>
                  <a:pt x="60638" y="894836"/>
                  <a:pt x="71717" y="911856"/>
                  <a:pt x="80682" y="929786"/>
                </a:cubicBezTo>
                <a:cubicBezTo>
                  <a:pt x="102159" y="1058644"/>
                  <a:pt x="73198" y="930252"/>
                  <a:pt x="107576" y="1010468"/>
                </a:cubicBezTo>
                <a:cubicBezTo>
                  <a:pt x="112429" y="1021793"/>
                  <a:pt x="112645" y="1034638"/>
                  <a:pt x="116541" y="1046327"/>
                </a:cubicBezTo>
                <a:cubicBezTo>
                  <a:pt x="121630" y="1061593"/>
                  <a:pt x="128494" y="1076209"/>
                  <a:pt x="134471" y="1091150"/>
                </a:cubicBezTo>
                <a:cubicBezTo>
                  <a:pt x="137459" y="1109080"/>
                  <a:pt x="137687" y="1127695"/>
                  <a:pt x="143435" y="1144939"/>
                </a:cubicBezTo>
                <a:cubicBezTo>
                  <a:pt x="146842" y="1155160"/>
                  <a:pt x="156547" y="1162196"/>
                  <a:pt x="161365" y="1171833"/>
                </a:cubicBezTo>
                <a:cubicBezTo>
                  <a:pt x="168562" y="1186226"/>
                  <a:pt x="173795" y="1201533"/>
                  <a:pt x="179294" y="1216656"/>
                </a:cubicBezTo>
                <a:cubicBezTo>
                  <a:pt x="185753" y="1234417"/>
                  <a:pt x="188772" y="1253540"/>
                  <a:pt x="197224" y="1270444"/>
                </a:cubicBezTo>
                <a:cubicBezTo>
                  <a:pt x="213164" y="1302325"/>
                  <a:pt x="237396" y="1355374"/>
                  <a:pt x="259976" y="1386986"/>
                </a:cubicBezTo>
                <a:cubicBezTo>
                  <a:pt x="264889" y="1393864"/>
                  <a:pt x="272495" y="1398422"/>
                  <a:pt x="277906" y="1404915"/>
                </a:cubicBezTo>
                <a:cubicBezTo>
                  <a:pt x="287471" y="1416393"/>
                  <a:pt x="296881" y="1428104"/>
                  <a:pt x="304800" y="1440774"/>
                </a:cubicBezTo>
                <a:cubicBezTo>
                  <a:pt x="311883" y="1452107"/>
                  <a:pt x="317465" y="1464350"/>
                  <a:pt x="322729" y="1476633"/>
                </a:cubicBezTo>
                <a:cubicBezTo>
                  <a:pt x="334879" y="1504982"/>
                  <a:pt x="328941" y="1510947"/>
                  <a:pt x="349624" y="1539386"/>
                </a:cubicBezTo>
                <a:cubicBezTo>
                  <a:pt x="417237" y="1632354"/>
                  <a:pt x="387666" y="1567773"/>
                  <a:pt x="430306" y="1646962"/>
                </a:cubicBezTo>
                <a:cubicBezTo>
                  <a:pt x="438487" y="1662155"/>
                  <a:pt x="464439" y="1723111"/>
                  <a:pt x="484094" y="1745574"/>
                </a:cubicBezTo>
                <a:cubicBezTo>
                  <a:pt x="498008" y="1761476"/>
                  <a:pt x="513977" y="1775456"/>
                  <a:pt x="528918" y="1790397"/>
                </a:cubicBezTo>
                <a:cubicBezTo>
                  <a:pt x="537883" y="1799362"/>
                  <a:pt x="543512" y="1814217"/>
                  <a:pt x="555812" y="1817292"/>
                </a:cubicBezTo>
                <a:cubicBezTo>
                  <a:pt x="567765" y="1820280"/>
                  <a:pt x="579824" y="1822871"/>
                  <a:pt x="591671" y="1826256"/>
                </a:cubicBezTo>
                <a:cubicBezTo>
                  <a:pt x="600757" y="1828852"/>
                  <a:pt x="609299" y="1833368"/>
                  <a:pt x="618565" y="1835221"/>
                </a:cubicBezTo>
                <a:cubicBezTo>
                  <a:pt x="639285" y="1839365"/>
                  <a:pt x="660475" y="1840712"/>
                  <a:pt x="681318" y="1844186"/>
                </a:cubicBezTo>
                <a:cubicBezTo>
                  <a:pt x="696348" y="1846691"/>
                  <a:pt x="711200" y="1850162"/>
                  <a:pt x="726141" y="1853150"/>
                </a:cubicBezTo>
                <a:cubicBezTo>
                  <a:pt x="797859" y="1850162"/>
                  <a:pt x="869710" y="1849488"/>
                  <a:pt x="941294" y="1844186"/>
                </a:cubicBezTo>
                <a:cubicBezTo>
                  <a:pt x="950718" y="1843488"/>
                  <a:pt x="958867" y="1836775"/>
                  <a:pt x="968188" y="1835221"/>
                </a:cubicBezTo>
                <a:cubicBezTo>
                  <a:pt x="994880" y="1830772"/>
                  <a:pt x="1021977" y="1829244"/>
                  <a:pt x="1048871" y="1826256"/>
                </a:cubicBezTo>
                <a:cubicBezTo>
                  <a:pt x="1057836" y="1823268"/>
                  <a:pt x="1067313" y="1821518"/>
                  <a:pt x="1075765" y="1817292"/>
                </a:cubicBezTo>
                <a:cubicBezTo>
                  <a:pt x="1085402" y="1812474"/>
                  <a:pt x="1093304" y="1804708"/>
                  <a:pt x="1102659" y="1799362"/>
                </a:cubicBezTo>
                <a:cubicBezTo>
                  <a:pt x="1114262" y="1792732"/>
                  <a:pt x="1126565" y="1787409"/>
                  <a:pt x="1138518" y="1781433"/>
                </a:cubicBezTo>
                <a:cubicBezTo>
                  <a:pt x="1153459" y="1766492"/>
                  <a:pt x="1170663" y="1753513"/>
                  <a:pt x="1183341" y="1736609"/>
                </a:cubicBezTo>
                <a:cubicBezTo>
                  <a:pt x="1192306" y="1724656"/>
                  <a:pt x="1200240" y="1711856"/>
                  <a:pt x="1210235" y="1700750"/>
                </a:cubicBezTo>
                <a:cubicBezTo>
                  <a:pt x="1227197" y="1681903"/>
                  <a:pt x="1249959" y="1668060"/>
                  <a:pt x="1264024" y="1646962"/>
                </a:cubicBezTo>
                <a:cubicBezTo>
                  <a:pt x="1275977" y="1629033"/>
                  <a:pt x="1284645" y="1608411"/>
                  <a:pt x="1299882" y="1593174"/>
                </a:cubicBezTo>
                <a:cubicBezTo>
                  <a:pt x="1314823" y="1578233"/>
                  <a:pt x="1327124" y="1560071"/>
                  <a:pt x="1344706" y="1548350"/>
                </a:cubicBezTo>
                <a:cubicBezTo>
                  <a:pt x="1371151" y="1530720"/>
                  <a:pt x="1376923" y="1529412"/>
                  <a:pt x="1398494" y="1503527"/>
                </a:cubicBezTo>
                <a:cubicBezTo>
                  <a:pt x="1405392" y="1495250"/>
                  <a:pt x="1409693" y="1485046"/>
                  <a:pt x="1416424" y="1476633"/>
                </a:cubicBezTo>
                <a:cubicBezTo>
                  <a:pt x="1421704" y="1470033"/>
                  <a:pt x="1428942" y="1465196"/>
                  <a:pt x="1434353" y="1458703"/>
                </a:cubicBezTo>
                <a:cubicBezTo>
                  <a:pt x="1452887" y="1436461"/>
                  <a:pt x="1463649" y="1419241"/>
                  <a:pt x="1479176" y="1395950"/>
                </a:cubicBezTo>
                <a:cubicBezTo>
                  <a:pt x="1482164" y="1381009"/>
                  <a:pt x="1482139" y="1365132"/>
                  <a:pt x="1488141" y="1351127"/>
                </a:cubicBezTo>
                <a:cubicBezTo>
                  <a:pt x="1526196" y="1262335"/>
                  <a:pt x="1488369" y="1412968"/>
                  <a:pt x="1515035" y="1306303"/>
                </a:cubicBezTo>
                <a:cubicBezTo>
                  <a:pt x="1533522" y="1232352"/>
                  <a:pt x="1514558" y="1290046"/>
                  <a:pt x="1532965" y="1225621"/>
                </a:cubicBezTo>
                <a:cubicBezTo>
                  <a:pt x="1535561" y="1216535"/>
                  <a:pt x="1538091" y="1207362"/>
                  <a:pt x="1541929" y="1198727"/>
                </a:cubicBezTo>
                <a:cubicBezTo>
                  <a:pt x="1550070" y="1180409"/>
                  <a:pt x="1560683" y="1163257"/>
                  <a:pt x="1568824" y="1144939"/>
                </a:cubicBezTo>
                <a:cubicBezTo>
                  <a:pt x="1578088" y="1124094"/>
                  <a:pt x="1580183" y="1104084"/>
                  <a:pt x="1586753" y="1082186"/>
                </a:cubicBezTo>
                <a:cubicBezTo>
                  <a:pt x="1592184" y="1064084"/>
                  <a:pt x="1598706" y="1046327"/>
                  <a:pt x="1604682" y="1028397"/>
                </a:cubicBezTo>
                <a:cubicBezTo>
                  <a:pt x="1607670" y="1019432"/>
                  <a:pt x="1609421" y="1009955"/>
                  <a:pt x="1613647" y="1001503"/>
                </a:cubicBezTo>
                <a:cubicBezTo>
                  <a:pt x="1619623" y="989550"/>
                  <a:pt x="1626312" y="977927"/>
                  <a:pt x="1631576" y="965644"/>
                </a:cubicBezTo>
                <a:cubicBezTo>
                  <a:pt x="1653843" y="913686"/>
                  <a:pt x="1624017" y="963535"/>
                  <a:pt x="1658471" y="911856"/>
                </a:cubicBezTo>
                <a:cubicBezTo>
                  <a:pt x="1661459" y="890938"/>
                  <a:pt x="1660753" y="869149"/>
                  <a:pt x="1667435" y="849103"/>
                </a:cubicBezTo>
                <a:cubicBezTo>
                  <a:pt x="1670108" y="841085"/>
                  <a:pt x="1681016" y="838422"/>
                  <a:pt x="1685365" y="831174"/>
                </a:cubicBezTo>
                <a:cubicBezTo>
                  <a:pt x="1690227" y="823071"/>
                  <a:pt x="1692204" y="813488"/>
                  <a:pt x="1694329" y="804280"/>
                </a:cubicBezTo>
                <a:cubicBezTo>
                  <a:pt x="1701181" y="774586"/>
                  <a:pt x="1706282" y="744515"/>
                  <a:pt x="1712259" y="714633"/>
                </a:cubicBezTo>
                <a:cubicBezTo>
                  <a:pt x="1715247" y="699692"/>
                  <a:pt x="1712772" y="682487"/>
                  <a:pt x="1721224" y="669809"/>
                </a:cubicBezTo>
                <a:lnTo>
                  <a:pt x="1739153" y="642915"/>
                </a:lnTo>
                <a:cubicBezTo>
                  <a:pt x="1761017" y="555462"/>
                  <a:pt x="1734320" y="664662"/>
                  <a:pt x="1757082" y="562233"/>
                </a:cubicBezTo>
                <a:cubicBezTo>
                  <a:pt x="1759755" y="550205"/>
                  <a:pt x="1763059" y="538327"/>
                  <a:pt x="1766047" y="526374"/>
                </a:cubicBezTo>
                <a:cubicBezTo>
                  <a:pt x="1763059" y="481550"/>
                  <a:pt x="1762043" y="436551"/>
                  <a:pt x="1757082" y="391903"/>
                </a:cubicBezTo>
                <a:cubicBezTo>
                  <a:pt x="1756039" y="382511"/>
                  <a:pt x="1752980" y="373112"/>
                  <a:pt x="1748118" y="365009"/>
                </a:cubicBezTo>
                <a:cubicBezTo>
                  <a:pt x="1743769" y="357761"/>
                  <a:pt x="1735468" y="353680"/>
                  <a:pt x="1730188" y="347080"/>
                </a:cubicBezTo>
                <a:cubicBezTo>
                  <a:pt x="1723457" y="338667"/>
                  <a:pt x="1719156" y="328463"/>
                  <a:pt x="1712259" y="320186"/>
                </a:cubicBezTo>
                <a:cubicBezTo>
                  <a:pt x="1704143" y="310446"/>
                  <a:pt x="1693481" y="303031"/>
                  <a:pt x="1685365" y="293292"/>
                </a:cubicBezTo>
                <a:cubicBezTo>
                  <a:pt x="1678467" y="285015"/>
                  <a:pt x="1675544" y="273492"/>
                  <a:pt x="1667435" y="266397"/>
                </a:cubicBezTo>
                <a:cubicBezTo>
                  <a:pt x="1604414" y="211254"/>
                  <a:pt x="1630550" y="246278"/>
                  <a:pt x="1568824" y="212609"/>
                </a:cubicBezTo>
                <a:cubicBezTo>
                  <a:pt x="1398098" y="119484"/>
                  <a:pt x="1648592" y="235386"/>
                  <a:pt x="1443318" y="149856"/>
                </a:cubicBezTo>
                <a:cubicBezTo>
                  <a:pt x="1430982" y="144716"/>
                  <a:pt x="1420259" y="135767"/>
                  <a:pt x="1407459" y="131927"/>
                </a:cubicBezTo>
                <a:cubicBezTo>
                  <a:pt x="1390049" y="126704"/>
                  <a:pt x="1371415" y="126905"/>
                  <a:pt x="1353671" y="122962"/>
                </a:cubicBezTo>
                <a:cubicBezTo>
                  <a:pt x="1344446" y="120912"/>
                  <a:pt x="1336042" y="115850"/>
                  <a:pt x="1326776" y="113997"/>
                </a:cubicBezTo>
                <a:cubicBezTo>
                  <a:pt x="1306057" y="109853"/>
                  <a:pt x="1284813" y="108813"/>
                  <a:pt x="1264024" y="105033"/>
                </a:cubicBezTo>
                <a:cubicBezTo>
                  <a:pt x="1251902" y="102829"/>
                  <a:pt x="1240378" y="97696"/>
                  <a:pt x="1228165" y="96068"/>
                </a:cubicBezTo>
                <a:cubicBezTo>
                  <a:pt x="1195448" y="91706"/>
                  <a:pt x="1162424" y="90091"/>
                  <a:pt x="1129553" y="87103"/>
                </a:cubicBezTo>
                <a:cubicBezTo>
                  <a:pt x="868226" y="0"/>
                  <a:pt x="1088970" y="70313"/>
                  <a:pt x="358588" y="87103"/>
                </a:cubicBezTo>
                <a:cubicBezTo>
                  <a:pt x="346270" y="87386"/>
                  <a:pt x="334530" y="92528"/>
                  <a:pt x="322729" y="96068"/>
                </a:cubicBezTo>
                <a:cubicBezTo>
                  <a:pt x="304627" y="101499"/>
                  <a:pt x="268941" y="113997"/>
                  <a:pt x="268941" y="113997"/>
                </a:cubicBezTo>
                <a:cubicBezTo>
                  <a:pt x="262965" y="119974"/>
                  <a:pt x="258572" y="128147"/>
                  <a:pt x="251012" y="131927"/>
                </a:cubicBezTo>
                <a:cubicBezTo>
                  <a:pt x="211636" y="151615"/>
                  <a:pt x="174562" y="163387"/>
                  <a:pt x="134471" y="176750"/>
                </a:cubicBezTo>
                <a:cubicBezTo>
                  <a:pt x="128494" y="182727"/>
                  <a:pt x="121821" y="188080"/>
                  <a:pt x="116541" y="194680"/>
                </a:cubicBezTo>
                <a:cubicBezTo>
                  <a:pt x="75993" y="245365"/>
                  <a:pt x="109070" y="224563"/>
                  <a:pt x="107576" y="230539"/>
                </a:cubicBezTo>
                <a:close/>
              </a:path>
            </a:pathLst>
          </a:custGeom>
          <a:solidFill>
            <a:srgbClr val="2DA5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3" name="Text Box 16">
            <a:extLst>
              <a:ext uri="{FF2B5EF4-FFF2-40B4-BE49-F238E27FC236}">
                <a16:creationId xmlns:a16="http://schemas.microsoft.com/office/drawing/2014/main" id="{3C25CE5C-1259-7930-E979-90D5186B07B0}"/>
              </a:ext>
            </a:extLst>
          </p:cNvPr>
          <p:cNvSpPr txBox="1">
            <a:spLocks noChangeArrowheads="1"/>
          </p:cNvSpPr>
          <p:nvPr/>
        </p:nvSpPr>
        <p:spPr bwMode="auto">
          <a:xfrm>
            <a:off x="0" y="228600"/>
            <a:ext cx="9144000" cy="769938"/>
          </a:xfrm>
          <a:prstGeom prst="rect">
            <a:avLst/>
          </a:prstGeom>
          <a:gradFill flip="none" rotWithShape="1">
            <a:gsLst>
              <a:gs pos="0">
                <a:srgbClr val="BE7C8F">
                  <a:tint val="66000"/>
                  <a:satMod val="160000"/>
                </a:srgbClr>
              </a:gs>
              <a:gs pos="50000">
                <a:srgbClr val="BE7C8F">
                  <a:tint val="44500"/>
                  <a:satMod val="160000"/>
                </a:srgbClr>
              </a:gs>
              <a:gs pos="100000">
                <a:srgbClr val="BE7C8F">
                  <a:tint val="23500"/>
                  <a:satMod val="160000"/>
                </a:srgbClr>
              </a:gs>
            </a:gsLst>
            <a:lin ang="0" scaled="1"/>
            <a:tileRect/>
          </a:gradFill>
          <a:ln w="9525">
            <a:noFill/>
            <a:miter lim="800000"/>
            <a:headEnd/>
            <a:tailEnd/>
          </a:ln>
        </p:spPr>
        <p:txBody>
          <a:bodyPr>
            <a:spAutoFit/>
          </a:bodyPr>
          <a:lstStyle/>
          <a:p>
            <a:pPr algn="ctr" eaLnBrk="1" hangingPunct="1">
              <a:defRPr/>
            </a:pPr>
            <a:r>
              <a:rPr lang="cs-CZ" sz="4400" b="1" cap="all" dirty="0" err="1">
                <a:latin typeface="Arial" pitchFamily="34" charset="0"/>
                <a:cs typeface="Arial" pitchFamily="34" charset="0"/>
              </a:rPr>
              <a:t>TaxA</a:t>
            </a:r>
            <a:endParaRPr lang="cs-CZ" sz="4400" b="1" cap="all" dirty="0">
              <a:latin typeface="Arial" pitchFamily="34" charset="0"/>
              <a:cs typeface="Arial" pitchFamily="34" charset="0"/>
            </a:endParaRPr>
          </a:p>
        </p:txBody>
      </p:sp>
      <p:grpSp>
        <p:nvGrpSpPr>
          <p:cNvPr id="22534" name="Skupina 15">
            <a:extLst>
              <a:ext uri="{FF2B5EF4-FFF2-40B4-BE49-F238E27FC236}">
                <a16:creationId xmlns:a16="http://schemas.microsoft.com/office/drawing/2014/main" id="{742EA874-416A-F287-81D6-3E274D40E2CF}"/>
              </a:ext>
            </a:extLst>
          </p:cNvPr>
          <p:cNvGrpSpPr>
            <a:grpSpLocks/>
          </p:cNvGrpSpPr>
          <p:nvPr/>
        </p:nvGrpSpPr>
        <p:grpSpPr bwMode="auto">
          <a:xfrm>
            <a:off x="331788" y="4683125"/>
            <a:ext cx="2097087" cy="1960563"/>
            <a:chOff x="688307" y="2110891"/>
            <a:chExt cx="3455903" cy="3071256"/>
          </a:xfrm>
        </p:grpSpPr>
        <p:cxnSp>
          <p:nvCxnSpPr>
            <p:cNvPr id="5" name="Přímá spojovací čára 4">
              <a:extLst>
                <a:ext uri="{FF2B5EF4-FFF2-40B4-BE49-F238E27FC236}">
                  <a16:creationId xmlns:a16="http://schemas.microsoft.com/office/drawing/2014/main" id="{948635F3-16C7-A8E6-7A2B-C138BC18C6F8}"/>
                </a:ext>
              </a:extLst>
            </p:cNvPr>
            <p:cNvCxnSpPr/>
            <p:nvPr/>
          </p:nvCxnSpPr>
          <p:spPr>
            <a:xfrm rot="16200000" flipH="1">
              <a:off x="45519" y="2790982"/>
              <a:ext cx="2999137" cy="1713562"/>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Přímá spojovací čára 5">
              <a:extLst>
                <a:ext uri="{FF2B5EF4-FFF2-40B4-BE49-F238E27FC236}">
                  <a16:creationId xmlns:a16="http://schemas.microsoft.com/office/drawing/2014/main" id="{E95542F4-B292-62E4-3594-1CDBBD35E63F}"/>
                </a:ext>
              </a:extLst>
            </p:cNvPr>
            <p:cNvCxnSpPr/>
            <p:nvPr/>
          </p:nvCxnSpPr>
          <p:spPr>
            <a:xfrm rot="5400000">
              <a:off x="1737282" y="2775219"/>
              <a:ext cx="3066282" cy="1747573"/>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Přímá spojovací čára 6">
              <a:extLst>
                <a:ext uri="{FF2B5EF4-FFF2-40B4-BE49-F238E27FC236}">
                  <a16:creationId xmlns:a16="http://schemas.microsoft.com/office/drawing/2014/main" id="{B434CA5D-D790-E945-0A08-2A4BBACBFE27}"/>
                </a:ext>
              </a:extLst>
            </p:cNvPr>
            <p:cNvCxnSpPr/>
            <p:nvPr/>
          </p:nvCxnSpPr>
          <p:spPr>
            <a:xfrm rot="5400000">
              <a:off x="1661651" y="2751728"/>
              <a:ext cx="2723098" cy="154089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Přímá spojovací čára 7">
              <a:extLst>
                <a:ext uri="{FF2B5EF4-FFF2-40B4-BE49-F238E27FC236}">
                  <a16:creationId xmlns:a16="http://schemas.microsoft.com/office/drawing/2014/main" id="{9AF3160C-AB94-E224-3768-D399C130BB11}"/>
                </a:ext>
              </a:extLst>
            </p:cNvPr>
            <p:cNvCxnSpPr/>
            <p:nvPr/>
          </p:nvCxnSpPr>
          <p:spPr>
            <a:xfrm rot="5400000">
              <a:off x="1471504" y="2600068"/>
              <a:ext cx="2151121" cy="1237427"/>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Přímá spojovací čára 8">
              <a:extLst>
                <a:ext uri="{FF2B5EF4-FFF2-40B4-BE49-F238E27FC236}">
                  <a16:creationId xmlns:a16="http://schemas.microsoft.com/office/drawing/2014/main" id="{0D3ACF39-9268-26A8-282F-6C0AFC3647AF}"/>
                </a:ext>
              </a:extLst>
            </p:cNvPr>
            <p:cNvCxnSpPr/>
            <p:nvPr/>
          </p:nvCxnSpPr>
          <p:spPr>
            <a:xfrm rot="5400000">
              <a:off x="1066082" y="2390183"/>
              <a:ext cx="1046962" cy="572933"/>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Přímá spojovací čára 9">
              <a:extLst>
                <a:ext uri="{FF2B5EF4-FFF2-40B4-BE49-F238E27FC236}">
                  <a16:creationId xmlns:a16="http://schemas.microsoft.com/office/drawing/2014/main" id="{405789D9-A6F4-2B91-8E00-FC012CD5E9DF}"/>
                </a:ext>
              </a:extLst>
            </p:cNvPr>
            <p:cNvCxnSpPr/>
            <p:nvPr/>
          </p:nvCxnSpPr>
          <p:spPr>
            <a:xfrm rot="16200000" flipH="1">
              <a:off x="923078" y="2283202"/>
              <a:ext cx="728647" cy="423813"/>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Přímá spojovací čára 10">
              <a:extLst>
                <a:ext uri="{FF2B5EF4-FFF2-40B4-BE49-F238E27FC236}">
                  <a16:creationId xmlns:a16="http://schemas.microsoft.com/office/drawing/2014/main" id="{A727AA97-1AE6-5E88-513E-F5B5F642A915}"/>
                </a:ext>
              </a:extLst>
            </p:cNvPr>
            <p:cNvCxnSpPr/>
            <p:nvPr/>
          </p:nvCxnSpPr>
          <p:spPr>
            <a:xfrm rot="16200000" flipH="1">
              <a:off x="1378453" y="2192502"/>
              <a:ext cx="382974" cy="21975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Přímá spojovací čára 11">
              <a:extLst>
                <a:ext uri="{FF2B5EF4-FFF2-40B4-BE49-F238E27FC236}">
                  <a16:creationId xmlns:a16="http://schemas.microsoft.com/office/drawing/2014/main" id="{8A45AEE4-8210-2E0A-C5DC-62CE28CBCC62}"/>
                </a:ext>
              </a:extLst>
            </p:cNvPr>
            <p:cNvCxnSpPr/>
            <p:nvPr/>
          </p:nvCxnSpPr>
          <p:spPr>
            <a:xfrm rot="16200000" flipH="1">
              <a:off x="1939187" y="2350299"/>
              <a:ext cx="920133" cy="47613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Přímá spojovací čára 12">
              <a:extLst>
                <a:ext uri="{FF2B5EF4-FFF2-40B4-BE49-F238E27FC236}">
                  <a16:creationId xmlns:a16="http://schemas.microsoft.com/office/drawing/2014/main" id="{23F8FD8F-5366-C17E-99EF-84551CF4C43D}"/>
                </a:ext>
              </a:extLst>
            </p:cNvPr>
            <p:cNvCxnSpPr/>
            <p:nvPr/>
          </p:nvCxnSpPr>
          <p:spPr>
            <a:xfrm rot="16200000" flipH="1">
              <a:off x="2715828" y="2209764"/>
              <a:ext cx="353132" cy="175281"/>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Přímá spojovací čára 13">
              <a:extLst>
                <a:ext uri="{FF2B5EF4-FFF2-40B4-BE49-F238E27FC236}">
                  <a16:creationId xmlns:a16="http://schemas.microsoft.com/office/drawing/2014/main" id="{21CB2252-47E8-8D54-9BCC-DC6D0267FB23}"/>
                </a:ext>
              </a:extLst>
            </p:cNvPr>
            <p:cNvCxnSpPr/>
            <p:nvPr/>
          </p:nvCxnSpPr>
          <p:spPr>
            <a:xfrm rot="16200000" flipH="1">
              <a:off x="3392500" y="2179792"/>
              <a:ext cx="318316" cy="180512"/>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Přímá spojovací čára 14">
              <a:extLst>
                <a:ext uri="{FF2B5EF4-FFF2-40B4-BE49-F238E27FC236}">
                  <a16:creationId xmlns:a16="http://schemas.microsoft.com/office/drawing/2014/main" id="{34BFD534-F393-E60A-165E-E981309A8155}"/>
                </a:ext>
              </a:extLst>
            </p:cNvPr>
            <p:cNvCxnSpPr/>
            <p:nvPr/>
          </p:nvCxnSpPr>
          <p:spPr>
            <a:xfrm rot="5400000">
              <a:off x="2279192" y="2212122"/>
              <a:ext cx="363080" cy="180514"/>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2535" name="Skupina 18">
            <a:extLst>
              <a:ext uri="{FF2B5EF4-FFF2-40B4-BE49-F238E27FC236}">
                <a16:creationId xmlns:a16="http://schemas.microsoft.com/office/drawing/2014/main" id="{EFFC7065-4A25-F877-1DAC-3B617785720A}"/>
              </a:ext>
            </a:extLst>
          </p:cNvPr>
          <p:cNvGrpSpPr>
            <a:grpSpLocks/>
          </p:cNvGrpSpPr>
          <p:nvPr/>
        </p:nvGrpSpPr>
        <p:grpSpPr bwMode="auto">
          <a:xfrm>
            <a:off x="3357563" y="4714875"/>
            <a:ext cx="2097087" cy="1960563"/>
            <a:chOff x="688307" y="2110891"/>
            <a:chExt cx="3455903" cy="3071256"/>
          </a:xfrm>
        </p:grpSpPr>
        <p:cxnSp>
          <p:nvCxnSpPr>
            <p:cNvPr id="20" name="Přímá spojovací čára 19">
              <a:extLst>
                <a:ext uri="{FF2B5EF4-FFF2-40B4-BE49-F238E27FC236}">
                  <a16:creationId xmlns:a16="http://schemas.microsoft.com/office/drawing/2014/main" id="{D380AF5C-CA72-16CD-5114-35B36CFB2E07}"/>
                </a:ext>
              </a:extLst>
            </p:cNvPr>
            <p:cNvCxnSpPr/>
            <p:nvPr/>
          </p:nvCxnSpPr>
          <p:spPr>
            <a:xfrm rot="16200000" flipH="1">
              <a:off x="45519" y="2790982"/>
              <a:ext cx="2999137" cy="1713562"/>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Přímá spojovací čára 20">
              <a:extLst>
                <a:ext uri="{FF2B5EF4-FFF2-40B4-BE49-F238E27FC236}">
                  <a16:creationId xmlns:a16="http://schemas.microsoft.com/office/drawing/2014/main" id="{A6EEEC11-238C-83B1-D142-DC4FD0E2F5E3}"/>
                </a:ext>
              </a:extLst>
            </p:cNvPr>
            <p:cNvCxnSpPr/>
            <p:nvPr/>
          </p:nvCxnSpPr>
          <p:spPr>
            <a:xfrm rot="5400000">
              <a:off x="1737282" y="2775219"/>
              <a:ext cx="3066282" cy="1747573"/>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Přímá spojovací čára 21">
              <a:extLst>
                <a:ext uri="{FF2B5EF4-FFF2-40B4-BE49-F238E27FC236}">
                  <a16:creationId xmlns:a16="http://schemas.microsoft.com/office/drawing/2014/main" id="{834872D1-A8BF-DE75-146D-4699EF423437}"/>
                </a:ext>
              </a:extLst>
            </p:cNvPr>
            <p:cNvCxnSpPr/>
            <p:nvPr/>
          </p:nvCxnSpPr>
          <p:spPr>
            <a:xfrm rot="5400000">
              <a:off x="1661651" y="2751728"/>
              <a:ext cx="2723098" cy="154089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Přímá spojovací čára 22">
              <a:extLst>
                <a:ext uri="{FF2B5EF4-FFF2-40B4-BE49-F238E27FC236}">
                  <a16:creationId xmlns:a16="http://schemas.microsoft.com/office/drawing/2014/main" id="{B3614330-1BCD-41C0-1101-B7AE9E7F03B7}"/>
                </a:ext>
              </a:extLst>
            </p:cNvPr>
            <p:cNvCxnSpPr/>
            <p:nvPr/>
          </p:nvCxnSpPr>
          <p:spPr>
            <a:xfrm rot="5400000">
              <a:off x="1471504" y="2600068"/>
              <a:ext cx="2151121" cy="1237427"/>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Přímá spojovací čára 23">
              <a:extLst>
                <a:ext uri="{FF2B5EF4-FFF2-40B4-BE49-F238E27FC236}">
                  <a16:creationId xmlns:a16="http://schemas.microsoft.com/office/drawing/2014/main" id="{0ED89663-E3AE-D0A1-3E78-8C771E3F966E}"/>
                </a:ext>
              </a:extLst>
            </p:cNvPr>
            <p:cNvCxnSpPr/>
            <p:nvPr/>
          </p:nvCxnSpPr>
          <p:spPr>
            <a:xfrm rot="5400000">
              <a:off x="1066082" y="2390183"/>
              <a:ext cx="1046962" cy="572933"/>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Přímá spojovací čára 24">
              <a:extLst>
                <a:ext uri="{FF2B5EF4-FFF2-40B4-BE49-F238E27FC236}">
                  <a16:creationId xmlns:a16="http://schemas.microsoft.com/office/drawing/2014/main" id="{7BC72E1F-A268-AA4E-CD75-918FBD940E09}"/>
                </a:ext>
              </a:extLst>
            </p:cNvPr>
            <p:cNvCxnSpPr/>
            <p:nvPr/>
          </p:nvCxnSpPr>
          <p:spPr>
            <a:xfrm rot="16200000" flipH="1">
              <a:off x="923078" y="2283202"/>
              <a:ext cx="728647" cy="423813"/>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Přímá spojovací čára 25">
              <a:extLst>
                <a:ext uri="{FF2B5EF4-FFF2-40B4-BE49-F238E27FC236}">
                  <a16:creationId xmlns:a16="http://schemas.microsoft.com/office/drawing/2014/main" id="{5E5EAF98-B011-B67A-A734-375795452EEE}"/>
                </a:ext>
              </a:extLst>
            </p:cNvPr>
            <p:cNvCxnSpPr/>
            <p:nvPr/>
          </p:nvCxnSpPr>
          <p:spPr>
            <a:xfrm rot="16200000" flipH="1">
              <a:off x="1378453" y="2192502"/>
              <a:ext cx="382974" cy="21975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Přímá spojovací čára 26">
              <a:extLst>
                <a:ext uri="{FF2B5EF4-FFF2-40B4-BE49-F238E27FC236}">
                  <a16:creationId xmlns:a16="http://schemas.microsoft.com/office/drawing/2014/main" id="{797D055E-3369-53D9-1DBB-72070619FC09}"/>
                </a:ext>
              </a:extLst>
            </p:cNvPr>
            <p:cNvCxnSpPr/>
            <p:nvPr/>
          </p:nvCxnSpPr>
          <p:spPr>
            <a:xfrm rot="16200000" flipH="1">
              <a:off x="1939187" y="2350299"/>
              <a:ext cx="920133" cy="47613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Přímá spojovací čára 27">
              <a:extLst>
                <a:ext uri="{FF2B5EF4-FFF2-40B4-BE49-F238E27FC236}">
                  <a16:creationId xmlns:a16="http://schemas.microsoft.com/office/drawing/2014/main" id="{5338A46E-A2CA-FAF1-EBA6-8F29827DB793}"/>
                </a:ext>
              </a:extLst>
            </p:cNvPr>
            <p:cNvCxnSpPr/>
            <p:nvPr/>
          </p:nvCxnSpPr>
          <p:spPr>
            <a:xfrm rot="16200000" flipH="1">
              <a:off x="2715828" y="2209764"/>
              <a:ext cx="353132" cy="175281"/>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Přímá spojovací čára 28">
              <a:extLst>
                <a:ext uri="{FF2B5EF4-FFF2-40B4-BE49-F238E27FC236}">
                  <a16:creationId xmlns:a16="http://schemas.microsoft.com/office/drawing/2014/main" id="{E1B11675-53B7-7721-B8EC-3E37DEDF188B}"/>
                </a:ext>
              </a:extLst>
            </p:cNvPr>
            <p:cNvCxnSpPr/>
            <p:nvPr/>
          </p:nvCxnSpPr>
          <p:spPr>
            <a:xfrm rot="16200000" flipH="1">
              <a:off x="3392500" y="2179792"/>
              <a:ext cx="318316" cy="180512"/>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Přímá spojovací čára 29">
              <a:extLst>
                <a:ext uri="{FF2B5EF4-FFF2-40B4-BE49-F238E27FC236}">
                  <a16:creationId xmlns:a16="http://schemas.microsoft.com/office/drawing/2014/main" id="{2B8C5A7F-4034-5C78-667E-BB7D18A03011}"/>
                </a:ext>
              </a:extLst>
            </p:cNvPr>
            <p:cNvCxnSpPr/>
            <p:nvPr/>
          </p:nvCxnSpPr>
          <p:spPr>
            <a:xfrm rot="5400000">
              <a:off x="2279192" y="2212122"/>
              <a:ext cx="363080" cy="180514"/>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2536" name="Skupina 30">
            <a:extLst>
              <a:ext uri="{FF2B5EF4-FFF2-40B4-BE49-F238E27FC236}">
                <a16:creationId xmlns:a16="http://schemas.microsoft.com/office/drawing/2014/main" id="{1EDBC390-515E-F33F-722E-F87CFB6EFDFD}"/>
              </a:ext>
            </a:extLst>
          </p:cNvPr>
          <p:cNvGrpSpPr>
            <a:grpSpLocks/>
          </p:cNvGrpSpPr>
          <p:nvPr/>
        </p:nvGrpSpPr>
        <p:grpSpPr bwMode="auto">
          <a:xfrm>
            <a:off x="6546850" y="4754563"/>
            <a:ext cx="2097088" cy="1960562"/>
            <a:chOff x="688307" y="2110891"/>
            <a:chExt cx="3455903" cy="3071256"/>
          </a:xfrm>
        </p:grpSpPr>
        <p:cxnSp>
          <p:nvCxnSpPr>
            <p:cNvPr id="32" name="Přímá spojovací čára 31">
              <a:extLst>
                <a:ext uri="{FF2B5EF4-FFF2-40B4-BE49-F238E27FC236}">
                  <a16:creationId xmlns:a16="http://schemas.microsoft.com/office/drawing/2014/main" id="{68900C25-E943-6927-8E45-C4EAF4D3A254}"/>
                </a:ext>
              </a:extLst>
            </p:cNvPr>
            <p:cNvCxnSpPr/>
            <p:nvPr/>
          </p:nvCxnSpPr>
          <p:spPr>
            <a:xfrm rot="16200000" flipH="1">
              <a:off x="45520" y="2790980"/>
              <a:ext cx="2999138" cy="1713563"/>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Přímá spojovací čára 32">
              <a:extLst>
                <a:ext uri="{FF2B5EF4-FFF2-40B4-BE49-F238E27FC236}">
                  <a16:creationId xmlns:a16="http://schemas.microsoft.com/office/drawing/2014/main" id="{4501EB31-0D57-AF2C-43EC-7B24BC40BC62}"/>
                </a:ext>
              </a:extLst>
            </p:cNvPr>
            <p:cNvCxnSpPr/>
            <p:nvPr/>
          </p:nvCxnSpPr>
          <p:spPr>
            <a:xfrm rot="5400000">
              <a:off x="1737282" y="2775221"/>
              <a:ext cx="3066282" cy="1747572"/>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 name="Přímá spojovací čára 33">
              <a:extLst>
                <a:ext uri="{FF2B5EF4-FFF2-40B4-BE49-F238E27FC236}">
                  <a16:creationId xmlns:a16="http://schemas.microsoft.com/office/drawing/2014/main" id="{8EDBF786-FC79-3056-F160-D6314F45BD0C}"/>
                </a:ext>
              </a:extLst>
            </p:cNvPr>
            <p:cNvCxnSpPr/>
            <p:nvPr/>
          </p:nvCxnSpPr>
          <p:spPr>
            <a:xfrm rot="5400000">
              <a:off x="1661651" y="2751727"/>
              <a:ext cx="2723097" cy="1540899"/>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Přímá spojovací čára 34">
              <a:extLst>
                <a:ext uri="{FF2B5EF4-FFF2-40B4-BE49-F238E27FC236}">
                  <a16:creationId xmlns:a16="http://schemas.microsoft.com/office/drawing/2014/main" id="{58CC5B44-37A8-28A9-289B-F3A115BEADE8}"/>
                </a:ext>
              </a:extLst>
            </p:cNvPr>
            <p:cNvCxnSpPr/>
            <p:nvPr/>
          </p:nvCxnSpPr>
          <p:spPr>
            <a:xfrm rot="5400000">
              <a:off x="1471503" y="2600067"/>
              <a:ext cx="2151124" cy="123742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Přímá spojovací čára 35">
              <a:extLst>
                <a:ext uri="{FF2B5EF4-FFF2-40B4-BE49-F238E27FC236}">
                  <a16:creationId xmlns:a16="http://schemas.microsoft.com/office/drawing/2014/main" id="{20925F3F-F9D6-FCD6-68AB-A5044CFFC2DC}"/>
                </a:ext>
              </a:extLst>
            </p:cNvPr>
            <p:cNvCxnSpPr/>
            <p:nvPr/>
          </p:nvCxnSpPr>
          <p:spPr>
            <a:xfrm rot="5400000">
              <a:off x="1066081" y="2390183"/>
              <a:ext cx="1046964" cy="572931"/>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7" name="Přímá spojovací čára 36">
              <a:extLst>
                <a:ext uri="{FF2B5EF4-FFF2-40B4-BE49-F238E27FC236}">
                  <a16:creationId xmlns:a16="http://schemas.microsoft.com/office/drawing/2014/main" id="{FE1F75F2-06DB-0628-ECBD-1CC8D12611E5}"/>
                </a:ext>
              </a:extLst>
            </p:cNvPr>
            <p:cNvCxnSpPr/>
            <p:nvPr/>
          </p:nvCxnSpPr>
          <p:spPr>
            <a:xfrm rot="16200000" flipH="1">
              <a:off x="923077" y="2283202"/>
              <a:ext cx="728646" cy="423812"/>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Přímá spojovací čára 37">
              <a:extLst>
                <a:ext uri="{FF2B5EF4-FFF2-40B4-BE49-F238E27FC236}">
                  <a16:creationId xmlns:a16="http://schemas.microsoft.com/office/drawing/2014/main" id="{1675A738-B43A-5346-DEAF-B17D1B4FD7E0}"/>
                </a:ext>
              </a:extLst>
            </p:cNvPr>
            <p:cNvCxnSpPr/>
            <p:nvPr/>
          </p:nvCxnSpPr>
          <p:spPr>
            <a:xfrm rot="16200000" flipH="1">
              <a:off x="1378454" y="2192502"/>
              <a:ext cx="382975" cy="21975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 name="Přímá spojovací čára 38">
              <a:extLst>
                <a:ext uri="{FF2B5EF4-FFF2-40B4-BE49-F238E27FC236}">
                  <a16:creationId xmlns:a16="http://schemas.microsoft.com/office/drawing/2014/main" id="{39AFDCC3-0ABB-708E-06D0-8C17359D0D73}"/>
                </a:ext>
              </a:extLst>
            </p:cNvPr>
            <p:cNvCxnSpPr/>
            <p:nvPr/>
          </p:nvCxnSpPr>
          <p:spPr>
            <a:xfrm rot="16200000" flipH="1">
              <a:off x="1939187" y="2350298"/>
              <a:ext cx="920134" cy="47613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 name="Přímá spojovací čára 39">
              <a:extLst>
                <a:ext uri="{FF2B5EF4-FFF2-40B4-BE49-F238E27FC236}">
                  <a16:creationId xmlns:a16="http://schemas.microsoft.com/office/drawing/2014/main" id="{BC8F27EE-06A9-D704-F715-8DC411A509F8}"/>
                </a:ext>
              </a:extLst>
            </p:cNvPr>
            <p:cNvCxnSpPr/>
            <p:nvPr/>
          </p:nvCxnSpPr>
          <p:spPr>
            <a:xfrm rot="16200000" flipH="1">
              <a:off x="2715826" y="2209766"/>
              <a:ext cx="353132" cy="17528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 name="Přímá spojovací čára 40">
              <a:extLst>
                <a:ext uri="{FF2B5EF4-FFF2-40B4-BE49-F238E27FC236}">
                  <a16:creationId xmlns:a16="http://schemas.microsoft.com/office/drawing/2014/main" id="{447792C7-DF6F-781D-4F56-975D7B9ABCD5}"/>
                </a:ext>
              </a:extLst>
            </p:cNvPr>
            <p:cNvCxnSpPr/>
            <p:nvPr/>
          </p:nvCxnSpPr>
          <p:spPr>
            <a:xfrm rot="16200000" flipH="1">
              <a:off x="3392499" y="2179792"/>
              <a:ext cx="318316" cy="180514"/>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 name="Přímá spojovací čára 41">
              <a:extLst>
                <a:ext uri="{FF2B5EF4-FFF2-40B4-BE49-F238E27FC236}">
                  <a16:creationId xmlns:a16="http://schemas.microsoft.com/office/drawing/2014/main" id="{58874040-2056-EE59-E0C8-8087FA4936D8}"/>
                </a:ext>
              </a:extLst>
            </p:cNvPr>
            <p:cNvCxnSpPr/>
            <p:nvPr/>
          </p:nvCxnSpPr>
          <p:spPr>
            <a:xfrm rot="5400000">
              <a:off x="2279193" y="2212122"/>
              <a:ext cx="363080" cy="180512"/>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2537" name="TextovéPole 42">
            <a:extLst>
              <a:ext uri="{FF2B5EF4-FFF2-40B4-BE49-F238E27FC236}">
                <a16:creationId xmlns:a16="http://schemas.microsoft.com/office/drawing/2014/main" id="{E75169F9-50B9-86FB-011D-3F357291338F}"/>
              </a:ext>
            </a:extLst>
          </p:cNvPr>
          <p:cNvSpPr txBox="1">
            <a:spLocks noChangeArrowheads="1"/>
          </p:cNvSpPr>
          <p:nvPr/>
        </p:nvSpPr>
        <p:spPr bwMode="auto">
          <a:xfrm>
            <a:off x="0" y="1071563"/>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cs-CZ" sz="2400" dirty="0">
                <a:latin typeface="Calibri" panose="020F0502020204030204" pitchFamily="34" charset="0"/>
              </a:rPr>
              <a:t>The basic requirement for a natural taxon is his </a:t>
            </a:r>
            <a:r>
              <a:rPr lang="cs-CZ" altLang="cs-CZ" sz="2400" b="1" dirty="0" err="1">
                <a:latin typeface="Calibri" panose="020F0502020204030204" pitchFamily="34" charset="0"/>
              </a:rPr>
              <a:t>monophyly</a:t>
            </a:r>
            <a:r>
              <a:rPr lang="cs-CZ" altLang="cs-CZ" sz="2400" dirty="0">
                <a:latin typeface="Calibri" panose="020F0502020204030204" pitchFamily="34" charset="0"/>
              </a:rPr>
              <a:t>.</a:t>
            </a:r>
          </a:p>
          <a:p>
            <a:pPr eaLnBrk="1" hangingPunct="1">
              <a:spcBef>
                <a:spcPct val="0"/>
              </a:spcBef>
              <a:buFontTx/>
              <a:buNone/>
            </a:pPr>
            <a:r>
              <a:rPr lang="cs-CZ" altLang="cs-CZ" sz="2400" dirty="0">
                <a:latin typeface="Calibri" panose="020F0502020204030204" pitchFamily="34" charset="0"/>
              </a:rPr>
              <a:t>					</a:t>
            </a:r>
            <a:r>
              <a:rPr lang="en-US" altLang="cs-CZ" sz="2400" dirty="0">
                <a:latin typeface="Calibri" panose="020F0502020204030204" pitchFamily="34" charset="0"/>
              </a:rPr>
              <a:t> </a:t>
            </a:r>
            <a:endParaRPr lang="cs-CZ" altLang="cs-CZ" sz="2400" dirty="0">
              <a:latin typeface="Calibri" panose="020F0502020204030204" pitchFamily="34" charset="0"/>
            </a:endParaRPr>
          </a:p>
        </p:txBody>
      </p:sp>
      <p:sp>
        <p:nvSpPr>
          <p:cNvPr id="22538" name="TextovéPole 48">
            <a:extLst>
              <a:ext uri="{FF2B5EF4-FFF2-40B4-BE49-F238E27FC236}">
                <a16:creationId xmlns:a16="http://schemas.microsoft.com/office/drawing/2014/main" id="{595E118F-9333-BA64-E869-867B5C544C85}"/>
              </a:ext>
            </a:extLst>
          </p:cNvPr>
          <p:cNvSpPr txBox="1">
            <a:spLocks noChangeArrowheads="1"/>
          </p:cNvSpPr>
          <p:nvPr/>
        </p:nvSpPr>
        <p:spPr bwMode="auto">
          <a:xfrm>
            <a:off x="6516216" y="3286125"/>
            <a:ext cx="255711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b="1" dirty="0" err="1">
                <a:latin typeface="Calibri" panose="020F0502020204030204" pitchFamily="34" charset="0"/>
              </a:rPr>
              <a:t>Polyphyletic</a:t>
            </a:r>
            <a:endParaRPr lang="cs-CZ" altLang="cs-CZ" sz="2400" b="1" dirty="0">
              <a:latin typeface="Calibri" panose="020F0502020204030204" pitchFamily="34" charset="0"/>
            </a:endParaRPr>
          </a:p>
          <a:p>
            <a:pPr eaLnBrk="1" hangingPunct="1">
              <a:spcBef>
                <a:spcPct val="0"/>
              </a:spcBef>
              <a:buFontTx/>
              <a:buNone/>
            </a:pPr>
            <a:r>
              <a:rPr lang="cs-CZ" altLang="cs-CZ" sz="1800" dirty="0">
                <a:latin typeface="Calibri" panose="020F0502020204030204" pitchFamily="34" charset="0"/>
              </a:rPr>
              <a:t>(</a:t>
            </a:r>
            <a:r>
              <a:rPr lang="cs-CZ" altLang="cs-CZ" sz="1800" dirty="0" err="1">
                <a:latin typeface="Calibri" panose="020F0502020204030204" pitchFamily="34" charset="0"/>
              </a:rPr>
              <a:t>defined</a:t>
            </a:r>
            <a:r>
              <a:rPr lang="cs-CZ" altLang="cs-CZ" sz="1800" dirty="0">
                <a:latin typeface="Calibri" panose="020F0502020204030204" pitchFamily="34" charset="0"/>
              </a:rPr>
              <a:t> by </a:t>
            </a:r>
            <a:r>
              <a:rPr lang="cs-CZ" altLang="cs-CZ" sz="1800" dirty="0" err="1">
                <a:latin typeface="Calibri" panose="020F0502020204030204" pitchFamily="34" charset="0"/>
              </a:rPr>
              <a:t>homoplasies</a:t>
            </a:r>
            <a:r>
              <a:rPr lang="cs-CZ" altLang="cs-CZ" sz="1800" dirty="0">
                <a:latin typeface="Calibri" panose="020F0502020204030204" pitchFamily="34" charset="0"/>
              </a:rPr>
              <a:t>)</a:t>
            </a:r>
          </a:p>
        </p:txBody>
      </p:sp>
      <p:sp>
        <p:nvSpPr>
          <p:cNvPr id="22539" name="TextovéPole 49">
            <a:extLst>
              <a:ext uri="{FF2B5EF4-FFF2-40B4-BE49-F238E27FC236}">
                <a16:creationId xmlns:a16="http://schemas.microsoft.com/office/drawing/2014/main" id="{78CE3781-F415-872D-FE70-67993C27C3E7}"/>
              </a:ext>
            </a:extLst>
          </p:cNvPr>
          <p:cNvSpPr txBox="1">
            <a:spLocks noChangeArrowheads="1"/>
          </p:cNvSpPr>
          <p:nvPr/>
        </p:nvSpPr>
        <p:spPr bwMode="auto">
          <a:xfrm>
            <a:off x="3214688" y="3286125"/>
            <a:ext cx="322952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b="1" dirty="0">
                <a:latin typeface="Calibri" panose="020F0502020204030204" pitchFamily="34" charset="0"/>
              </a:rPr>
              <a:t>   </a:t>
            </a:r>
            <a:r>
              <a:rPr lang="cs-CZ" altLang="cs-CZ" sz="2400" b="1" dirty="0" err="1">
                <a:latin typeface="Calibri" panose="020F0502020204030204" pitchFamily="34" charset="0"/>
              </a:rPr>
              <a:t>Paraphyletic</a:t>
            </a:r>
            <a:endParaRPr lang="cs-CZ" altLang="cs-CZ" sz="2400" b="1" dirty="0">
              <a:latin typeface="Calibri" panose="020F0502020204030204" pitchFamily="34" charset="0"/>
            </a:endParaRPr>
          </a:p>
          <a:p>
            <a:pPr eaLnBrk="1" hangingPunct="1">
              <a:spcBef>
                <a:spcPct val="0"/>
              </a:spcBef>
              <a:buFontTx/>
              <a:buNone/>
            </a:pPr>
            <a:r>
              <a:rPr lang="cs-CZ" altLang="cs-CZ" sz="1800" dirty="0">
                <a:latin typeface="Calibri" panose="020F0502020204030204" pitchFamily="34" charset="0"/>
              </a:rPr>
              <a:t>(</a:t>
            </a:r>
            <a:r>
              <a:rPr lang="cs-CZ" altLang="cs-CZ" sz="1800" dirty="0" err="1">
                <a:latin typeface="Calibri" panose="020F0502020204030204" pitchFamily="34" charset="0"/>
              </a:rPr>
              <a:t>defined</a:t>
            </a:r>
            <a:r>
              <a:rPr lang="cs-CZ" altLang="cs-CZ" sz="1800" dirty="0">
                <a:latin typeface="Calibri" panose="020F0502020204030204" pitchFamily="34" charset="0"/>
              </a:rPr>
              <a:t> by </a:t>
            </a:r>
            <a:r>
              <a:rPr lang="cs-CZ" altLang="cs-CZ" sz="1800" dirty="0" err="1">
                <a:latin typeface="Calibri" panose="020F0502020204030204" pitchFamily="34" charset="0"/>
              </a:rPr>
              <a:t>synplesiomorphies</a:t>
            </a:r>
            <a:r>
              <a:rPr lang="cs-CZ" altLang="cs-CZ" sz="1800" dirty="0">
                <a:latin typeface="Calibri" panose="020F0502020204030204" pitchFamily="34" charset="0"/>
              </a:rPr>
              <a:t>)</a:t>
            </a:r>
          </a:p>
        </p:txBody>
      </p:sp>
      <p:sp>
        <p:nvSpPr>
          <p:cNvPr id="22540" name="TextovéPole 50">
            <a:extLst>
              <a:ext uri="{FF2B5EF4-FFF2-40B4-BE49-F238E27FC236}">
                <a16:creationId xmlns:a16="http://schemas.microsoft.com/office/drawing/2014/main" id="{7FE88C07-938E-DB5C-9029-1E5B14DBA3CB}"/>
              </a:ext>
            </a:extLst>
          </p:cNvPr>
          <p:cNvSpPr txBox="1">
            <a:spLocks noChangeArrowheads="1"/>
          </p:cNvSpPr>
          <p:nvPr/>
        </p:nvSpPr>
        <p:spPr bwMode="auto">
          <a:xfrm>
            <a:off x="214313" y="3286125"/>
            <a:ext cx="290353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b="1" dirty="0">
                <a:latin typeface="Calibri" panose="020F0502020204030204" pitchFamily="34" charset="0"/>
              </a:rPr>
              <a:t>   </a:t>
            </a:r>
            <a:r>
              <a:rPr lang="cs-CZ" altLang="cs-CZ" sz="2400" b="1" dirty="0" err="1">
                <a:latin typeface="Calibri" panose="020F0502020204030204" pitchFamily="34" charset="0"/>
              </a:rPr>
              <a:t>Monophyletic</a:t>
            </a:r>
            <a:endParaRPr lang="cs-CZ" altLang="cs-CZ" sz="2400" b="1" dirty="0">
              <a:latin typeface="Calibri" panose="020F0502020204030204" pitchFamily="34" charset="0"/>
            </a:endParaRPr>
          </a:p>
          <a:p>
            <a:pPr eaLnBrk="1" hangingPunct="1">
              <a:spcBef>
                <a:spcPct val="0"/>
              </a:spcBef>
              <a:buFontTx/>
              <a:buNone/>
            </a:pPr>
            <a:r>
              <a:rPr lang="cs-CZ" altLang="cs-CZ" sz="1800" dirty="0">
                <a:latin typeface="Calibri" panose="020F0502020204030204" pitchFamily="34" charset="0"/>
              </a:rPr>
              <a:t>(</a:t>
            </a:r>
            <a:r>
              <a:rPr lang="cs-CZ" altLang="cs-CZ" sz="1800" dirty="0" err="1">
                <a:latin typeface="Calibri" panose="020F0502020204030204" pitchFamily="34" charset="0"/>
              </a:rPr>
              <a:t>defined</a:t>
            </a:r>
            <a:r>
              <a:rPr lang="cs-CZ" altLang="cs-CZ" sz="1800" dirty="0">
                <a:latin typeface="Calibri" panose="020F0502020204030204" pitchFamily="34" charset="0"/>
              </a:rPr>
              <a:t> by </a:t>
            </a:r>
            <a:r>
              <a:rPr lang="cs-CZ" altLang="cs-CZ" sz="1800" dirty="0" err="1">
                <a:latin typeface="Calibri" panose="020F0502020204030204" pitchFamily="34" charset="0"/>
              </a:rPr>
              <a:t>synapomorphies</a:t>
            </a:r>
            <a:r>
              <a:rPr lang="cs-CZ" altLang="cs-CZ" sz="1800" dirty="0">
                <a:latin typeface="Calibri" panose="020F0502020204030204" pitchFamily="34" charset="0"/>
              </a:rPr>
              <a:t>)</a:t>
            </a:r>
          </a:p>
        </p:txBody>
      </p:sp>
      <p:sp>
        <p:nvSpPr>
          <p:cNvPr id="2" name="TextovéPole 1">
            <a:extLst>
              <a:ext uri="{FF2B5EF4-FFF2-40B4-BE49-F238E27FC236}">
                <a16:creationId xmlns:a16="http://schemas.microsoft.com/office/drawing/2014/main" id="{C6B0FF68-F01C-F965-8E94-5C2B134AA102}"/>
              </a:ext>
            </a:extLst>
          </p:cNvPr>
          <p:cNvSpPr txBox="1"/>
          <p:nvPr/>
        </p:nvSpPr>
        <p:spPr>
          <a:xfrm>
            <a:off x="826762" y="2181831"/>
            <a:ext cx="7223452" cy="461665"/>
          </a:xfrm>
          <a:prstGeom prst="rect">
            <a:avLst/>
          </a:prstGeom>
          <a:solidFill>
            <a:srgbClr val="92D050"/>
          </a:solidFill>
          <a:ln>
            <a:solidFill>
              <a:srgbClr val="92D050"/>
            </a:solidFill>
          </a:ln>
        </p:spPr>
        <p:txBody>
          <a:bodyPr wrap="none" rtlCol="0">
            <a:spAutoFit/>
          </a:bodyPr>
          <a:lstStyle/>
          <a:p>
            <a:r>
              <a:rPr lang="cs-CZ" dirty="0" err="1"/>
              <a:t>Exercise</a:t>
            </a:r>
            <a:r>
              <a:rPr lang="cs-CZ" dirty="0"/>
              <a:t>: </a:t>
            </a:r>
            <a:r>
              <a:rPr lang="cs-CZ" dirty="0" err="1"/>
              <a:t>try</a:t>
            </a:r>
            <a:r>
              <a:rPr lang="cs-CZ" dirty="0"/>
              <a:t> to </a:t>
            </a:r>
            <a:r>
              <a:rPr lang="cs-CZ" dirty="0" err="1"/>
              <a:t>invent</a:t>
            </a:r>
            <a:r>
              <a:rPr lang="cs-CZ" dirty="0"/>
              <a:t> </a:t>
            </a:r>
            <a:r>
              <a:rPr lang="cs-CZ" dirty="0" err="1"/>
              <a:t>paraphyletic</a:t>
            </a:r>
            <a:r>
              <a:rPr lang="cs-CZ" dirty="0"/>
              <a:t> and </a:t>
            </a:r>
            <a:r>
              <a:rPr lang="cs-CZ" dirty="0" err="1"/>
              <a:t>polyphyletic</a:t>
            </a:r>
            <a:r>
              <a:rPr lang="cs-CZ" dirty="0"/>
              <a:t> taxa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6">
            <a:extLst>
              <a:ext uri="{FF2B5EF4-FFF2-40B4-BE49-F238E27FC236}">
                <a16:creationId xmlns:a16="http://schemas.microsoft.com/office/drawing/2014/main" id="{ECF55944-CA74-739F-0C17-8EDEF4E39931}"/>
              </a:ext>
            </a:extLst>
          </p:cNvPr>
          <p:cNvSpPr txBox="1">
            <a:spLocks noChangeArrowheads="1"/>
          </p:cNvSpPr>
          <p:nvPr/>
        </p:nvSpPr>
        <p:spPr bwMode="auto">
          <a:xfrm>
            <a:off x="0" y="117475"/>
            <a:ext cx="9144000" cy="1077913"/>
          </a:xfrm>
          <a:prstGeom prst="rect">
            <a:avLst/>
          </a:prstGeom>
          <a:gradFill flip="none" rotWithShape="1">
            <a:gsLst>
              <a:gs pos="0">
                <a:srgbClr val="BE7C8F">
                  <a:tint val="66000"/>
                  <a:satMod val="160000"/>
                </a:srgbClr>
              </a:gs>
              <a:gs pos="50000">
                <a:srgbClr val="BE7C8F">
                  <a:tint val="44500"/>
                  <a:satMod val="160000"/>
                </a:srgbClr>
              </a:gs>
              <a:gs pos="100000">
                <a:srgbClr val="BE7C8F">
                  <a:tint val="23500"/>
                  <a:satMod val="160000"/>
                </a:srgbClr>
              </a:gs>
            </a:gsLst>
            <a:lin ang="0" scaled="1"/>
            <a:tileRect/>
          </a:gradFill>
          <a:ln w="9525">
            <a:noFill/>
            <a:miter lim="800000"/>
            <a:headEnd/>
            <a:tailEnd/>
          </a:ln>
        </p:spPr>
        <p:txBody>
          <a:bodyPr>
            <a:spAutoFit/>
          </a:bodyPr>
          <a:lstStyle/>
          <a:p>
            <a:pPr algn="ctr" eaLnBrk="1" hangingPunct="1">
              <a:defRPr/>
            </a:pPr>
            <a:r>
              <a:rPr lang="cs-CZ" sz="3200" b="1" cap="all" dirty="0">
                <a:latin typeface="Arial" pitchFamily="34" charset="0"/>
                <a:cs typeface="Arial" pitchFamily="34" charset="0"/>
              </a:rPr>
              <a:t>APROACHES FOR CHARATER STATE USAGE in PHYLOGENETICS</a:t>
            </a:r>
          </a:p>
        </p:txBody>
      </p:sp>
      <p:sp>
        <p:nvSpPr>
          <p:cNvPr id="23555" name="TextovéPole 3">
            <a:extLst>
              <a:ext uri="{FF2B5EF4-FFF2-40B4-BE49-F238E27FC236}">
                <a16:creationId xmlns:a16="http://schemas.microsoft.com/office/drawing/2014/main" id="{56B348E8-A838-CC28-3680-580E2A892A6B}"/>
              </a:ext>
            </a:extLst>
          </p:cNvPr>
          <p:cNvSpPr txBox="1">
            <a:spLocks noChangeArrowheads="1"/>
          </p:cNvSpPr>
          <p:nvPr/>
        </p:nvSpPr>
        <p:spPr bwMode="auto">
          <a:xfrm>
            <a:off x="107950" y="1252538"/>
            <a:ext cx="89281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b="1">
                <a:latin typeface="Calibri" panose="020F0502020204030204" pitchFamily="34" charset="0"/>
              </a:rPr>
              <a:t>Numerical taxonomy </a:t>
            </a:r>
            <a:r>
              <a:rPr lang="en-US" altLang="cs-CZ" sz="2400" b="1">
                <a:latin typeface="Calibri" panose="020F0502020204030204" pitchFamily="34" charset="0"/>
              </a:rPr>
              <a:t>(</a:t>
            </a:r>
            <a:r>
              <a:rPr lang="cs-CZ" altLang="cs-CZ" sz="2400" b="1">
                <a:latin typeface="Calibri" panose="020F0502020204030204" pitchFamily="34" charset="0"/>
              </a:rPr>
              <a:t>19</a:t>
            </a:r>
            <a:r>
              <a:rPr lang="en-US" altLang="cs-CZ" sz="2400" b="1">
                <a:latin typeface="Calibri" panose="020F0502020204030204" pitchFamily="34" charset="0"/>
              </a:rPr>
              <a:t>60</a:t>
            </a:r>
            <a:r>
              <a:rPr lang="cs-CZ" altLang="cs-CZ" sz="2400" b="1">
                <a:latin typeface="Calibri" panose="020F0502020204030204" pitchFamily="34" charset="0"/>
              </a:rPr>
              <a:t>tees</a:t>
            </a:r>
            <a:r>
              <a:rPr lang="en-US" altLang="cs-CZ" sz="2400" b="1">
                <a:latin typeface="Calibri" panose="020F0502020204030204" pitchFamily="34" charset="0"/>
              </a:rPr>
              <a:t>)</a:t>
            </a:r>
            <a:r>
              <a:rPr lang="en-US" altLang="cs-CZ" sz="2400">
                <a:latin typeface="Calibri" panose="020F0502020204030204" pitchFamily="34" charset="0"/>
              </a:rPr>
              <a:t> – the first attempt to objectify the taxonomy. They emphasized the use of large amounts of data and developed mathematical procedures for calculating the overall similarity (or, conversely, difference) between taxa. It is a so-called </a:t>
            </a:r>
            <a:r>
              <a:rPr lang="en-US" altLang="cs-CZ" sz="2400" b="1">
                <a:latin typeface="Calibri" panose="020F0502020204030204" pitchFamily="34" charset="0"/>
              </a:rPr>
              <a:t>phenetic approach</a:t>
            </a:r>
            <a:r>
              <a:rPr lang="en-US" altLang="cs-CZ" sz="2400">
                <a:latin typeface="Calibri" panose="020F0502020204030204" pitchFamily="34" charset="0"/>
              </a:rPr>
              <a:t>.</a:t>
            </a:r>
            <a:endParaRPr lang="cs-CZ" altLang="cs-CZ" sz="2400">
              <a:latin typeface="Calibri" panose="020F0502020204030204" pitchFamily="34" charset="0"/>
            </a:endParaRPr>
          </a:p>
          <a:p>
            <a:pPr eaLnBrk="1" hangingPunct="1">
              <a:spcBef>
                <a:spcPct val="0"/>
              </a:spcBef>
              <a:buFontTx/>
              <a:buNone/>
            </a:pPr>
            <a:endParaRPr lang="cs-CZ" altLang="cs-CZ" sz="2400">
              <a:latin typeface="Calibri" panose="020F0502020204030204" pitchFamily="34" charset="0"/>
            </a:endParaRPr>
          </a:p>
          <a:p>
            <a:pPr eaLnBrk="1" hangingPunct="1">
              <a:spcBef>
                <a:spcPct val="0"/>
              </a:spcBef>
              <a:buFontTx/>
              <a:buNone/>
            </a:pPr>
            <a:r>
              <a:rPr lang="cs-CZ" altLang="cs-CZ" sz="2400" b="1">
                <a:latin typeface="Calibri" panose="020F0502020204030204" pitchFamily="34" charset="0"/>
              </a:rPr>
              <a:t>Criticized by cladists </a:t>
            </a:r>
            <a:r>
              <a:rPr lang="cs-CZ" altLang="cs-CZ" sz="2400">
                <a:latin typeface="Calibri" panose="020F0502020204030204" pitchFamily="34" charset="0"/>
              </a:rPr>
              <a:t>for not filtering out homoplasies. </a:t>
            </a:r>
          </a:p>
          <a:p>
            <a:pPr eaLnBrk="1" hangingPunct="1">
              <a:spcBef>
                <a:spcPct val="0"/>
              </a:spcBef>
              <a:buFontTx/>
              <a:buNone/>
            </a:pPr>
            <a:endParaRPr lang="cs-CZ" altLang="cs-CZ" sz="2400">
              <a:latin typeface="Calibri" panose="020F0502020204030204" pitchFamily="34" charset="0"/>
            </a:endParaRPr>
          </a:p>
          <a:p>
            <a:pPr eaLnBrk="1" hangingPunct="1">
              <a:spcBef>
                <a:spcPct val="0"/>
              </a:spcBef>
              <a:buFontTx/>
              <a:buNone/>
            </a:pPr>
            <a:r>
              <a:rPr lang="en-US" altLang="cs-CZ" sz="2400">
                <a:latin typeface="Calibri" panose="020F0502020204030204" pitchFamily="34" charset="0"/>
              </a:rPr>
              <a:t>Methods for construction of trees known as </a:t>
            </a:r>
            <a:r>
              <a:rPr lang="en-US" altLang="cs-CZ" sz="2400" b="1">
                <a:latin typeface="Calibri" panose="020F0502020204030204" pitchFamily="34" charset="0"/>
              </a:rPr>
              <a:t>phenetic (based on distance</a:t>
            </a:r>
            <a:r>
              <a:rPr lang="cs-CZ" altLang="cs-CZ" sz="2400" b="1">
                <a:latin typeface="Calibri" panose="020F0502020204030204" pitchFamily="34" charset="0"/>
              </a:rPr>
              <a:t>s</a:t>
            </a:r>
            <a:r>
              <a:rPr lang="en-US" altLang="cs-CZ" sz="2400" b="1">
                <a:latin typeface="Calibri" panose="020F0502020204030204" pitchFamily="34" charset="0"/>
              </a:rPr>
              <a:t>)</a:t>
            </a:r>
            <a:r>
              <a:rPr lang="en-US" altLang="cs-CZ" sz="2400">
                <a:latin typeface="Calibri" panose="020F0502020204030204" pitchFamily="34" charset="0"/>
              </a:rPr>
              <a:t> have been or are </a:t>
            </a:r>
            <a:r>
              <a:rPr lang="cs-CZ" altLang="cs-CZ" sz="2400">
                <a:latin typeface="Calibri" panose="020F0502020204030204" pitchFamily="34" charset="0"/>
              </a:rPr>
              <a:t>by c</a:t>
            </a:r>
            <a:r>
              <a:rPr lang="en-US" altLang="cs-CZ" sz="2400">
                <a:latin typeface="Calibri" panose="020F0502020204030204" pitchFamily="34" charset="0"/>
              </a:rPr>
              <a:t>ladist</a:t>
            </a:r>
            <a:r>
              <a:rPr lang="cs-CZ" altLang="cs-CZ" sz="2400">
                <a:latin typeface="Calibri" panose="020F0502020204030204" pitchFamily="34" charset="0"/>
              </a:rPr>
              <a:t>s</a:t>
            </a:r>
            <a:r>
              <a:rPr lang="en-US" altLang="cs-CZ" sz="2400">
                <a:latin typeface="Calibri" panose="020F0502020204030204" pitchFamily="34" charset="0"/>
              </a:rPr>
              <a:t> wrongfully dismissed or refuted.</a:t>
            </a:r>
            <a:endParaRPr lang="cs-CZ" altLang="cs-CZ" sz="2400">
              <a:latin typeface="Calibri" panose="020F0502020204030204" pitchFamily="34" charset="0"/>
            </a:endParaRPr>
          </a:p>
          <a:p>
            <a:pPr eaLnBrk="1" hangingPunct="1">
              <a:spcBef>
                <a:spcPct val="0"/>
              </a:spcBef>
              <a:buFontTx/>
              <a:buNone/>
            </a:pPr>
            <a:endParaRPr lang="cs-CZ" altLang="cs-CZ" sz="2400">
              <a:latin typeface="Calibri" panose="020F0502020204030204" pitchFamily="34" charset="0"/>
            </a:endParaRPr>
          </a:p>
          <a:p>
            <a:pPr eaLnBrk="1" hangingPunct="1">
              <a:spcBef>
                <a:spcPct val="0"/>
              </a:spcBef>
              <a:buFontTx/>
              <a:buNone/>
            </a:pPr>
            <a:r>
              <a:rPr lang="en-US" altLang="cs-CZ" sz="2400">
                <a:latin typeface="Calibri" panose="020F0502020204030204" pitchFamily="34" charset="0"/>
              </a:rPr>
              <a:t>In practice, </a:t>
            </a:r>
            <a:r>
              <a:rPr lang="en-US" altLang="cs-CZ" sz="2400" b="1">
                <a:latin typeface="Calibri" panose="020F0502020204030204" pitchFamily="34" charset="0"/>
              </a:rPr>
              <a:t>cladistic methods (maximum parsimony) run into similar difficulties</a:t>
            </a:r>
            <a:r>
              <a:rPr lang="en-US" altLang="cs-CZ" sz="2400">
                <a:latin typeface="Calibri" panose="020F0502020204030204" pitchFamily="34" charset="0"/>
              </a:rPr>
              <a:t>, they have no clue how to recognize homoplasies, and conflicts between traits are resolved similarly to "phenetic" methods.</a:t>
            </a:r>
            <a:endParaRPr lang="cs-CZ" altLang="cs-CZ" sz="2400">
              <a:latin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6">
            <a:extLst>
              <a:ext uri="{FF2B5EF4-FFF2-40B4-BE49-F238E27FC236}">
                <a16:creationId xmlns:a16="http://schemas.microsoft.com/office/drawing/2014/main" id="{AF89425C-C721-6D97-E4F5-842527D42B99}"/>
              </a:ext>
            </a:extLst>
          </p:cNvPr>
          <p:cNvSpPr txBox="1">
            <a:spLocks noChangeArrowheads="1"/>
          </p:cNvSpPr>
          <p:nvPr/>
        </p:nvSpPr>
        <p:spPr bwMode="auto">
          <a:xfrm>
            <a:off x="0" y="115888"/>
            <a:ext cx="9144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4400" b="1">
                <a:solidFill>
                  <a:srgbClr val="C00000"/>
                </a:solidFill>
                <a:latin typeface="Albertus Extra Bold" pitchFamily="34" charset="0"/>
              </a:rPr>
              <a:t>PROGRAM FOR THE SEMESTER</a:t>
            </a:r>
            <a:endParaRPr lang="cs-CZ" altLang="cs-CZ" sz="2000">
              <a:solidFill>
                <a:srgbClr val="C00000"/>
              </a:solidFill>
              <a:latin typeface="Arial" panose="020B0604020202020204" pitchFamily="34" charset="0"/>
              <a:cs typeface="Arial" panose="020B0604020202020204" pitchFamily="34" charset="0"/>
            </a:endParaRPr>
          </a:p>
        </p:txBody>
      </p:sp>
      <p:sp>
        <p:nvSpPr>
          <p:cNvPr id="5123" name="TextovéPole 4">
            <a:extLst>
              <a:ext uri="{FF2B5EF4-FFF2-40B4-BE49-F238E27FC236}">
                <a16:creationId xmlns:a16="http://schemas.microsoft.com/office/drawing/2014/main" id="{FE2C5B28-4A9D-5B17-963E-F05DC111EBEC}"/>
              </a:ext>
            </a:extLst>
          </p:cNvPr>
          <p:cNvSpPr txBox="1">
            <a:spLocks noChangeArrowheads="1"/>
          </p:cNvSpPr>
          <p:nvPr/>
        </p:nvSpPr>
        <p:spPr bwMode="auto">
          <a:xfrm>
            <a:off x="179388" y="811213"/>
            <a:ext cx="8785225" cy="546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FontTx/>
              <a:buNone/>
            </a:pPr>
            <a:r>
              <a:rPr lang="cs-CZ" altLang="cs-CZ" sz="1800" b="1">
                <a:solidFill>
                  <a:srgbClr val="000000"/>
                </a:solidFill>
                <a:latin typeface="Arial Narrow" panose="020B0606020202030204" pitchFamily="34" charset="0"/>
                <a:cs typeface="Times New Roman" panose="02020603050405020304" pitchFamily="18" charset="0"/>
              </a:rPr>
              <a:t> </a:t>
            </a:r>
            <a:r>
              <a:rPr lang="cs-CZ" altLang="cs-CZ" sz="1800">
                <a:solidFill>
                  <a:srgbClr val="000000"/>
                </a:solidFill>
                <a:latin typeface="Arial Narrow" panose="020B0606020202030204" pitchFamily="34" charset="0"/>
                <a:cs typeface="Times New Roman" panose="02020603050405020304" pitchFamily="18" charset="0"/>
              </a:rPr>
              <a:t>- Introduction, taxonomy, molecular characters, sekvencing of DNA (Hampl)</a:t>
            </a:r>
            <a:endParaRPr lang="cs-CZ" altLang="cs-CZ" sz="1800">
              <a:latin typeface="Arial Narrow" panose="020B0606020202030204" pitchFamily="34" charset="0"/>
              <a:cs typeface="Times New Roman" panose="02020603050405020304" pitchFamily="18" charset="0"/>
            </a:endParaRPr>
          </a:p>
          <a:p>
            <a:pPr>
              <a:buFontTx/>
              <a:buNone/>
            </a:pPr>
            <a:r>
              <a:rPr lang="cs-CZ" altLang="cs-CZ" sz="1800" b="1">
                <a:solidFill>
                  <a:srgbClr val="000000"/>
                </a:solidFill>
                <a:latin typeface="Arial Narrow" panose="020B0606020202030204" pitchFamily="34" charset="0"/>
                <a:cs typeface="Times New Roman" panose="02020603050405020304" pitchFamily="18" charset="0"/>
              </a:rPr>
              <a:t> </a:t>
            </a:r>
            <a:r>
              <a:rPr lang="cs-CZ" altLang="cs-CZ" sz="1800">
                <a:solidFill>
                  <a:srgbClr val="000000"/>
                </a:solidFill>
                <a:latin typeface="Arial Narrow" panose="020B0606020202030204" pitchFamily="34" charset="0"/>
                <a:cs typeface="Times New Roman" panose="02020603050405020304" pitchFamily="18" charset="0"/>
              </a:rPr>
              <a:t>- Alignment of sequences (Novotný)</a:t>
            </a:r>
            <a:endParaRPr lang="cs-CZ" altLang="cs-CZ" sz="1800">
              <a:latin typeface="Arial Narrow" panose="020B0606020202030204" pitchFamily="34" charset="0"/>
              <a:cs typeface="Times New Roman" panose="02020603050405020304" pitchFamily="18" charset="0"/>
            </a:endParaRPr>
          </a:p>
          <a:p>
            <a:pPr>
              <a:buFontTx/>
              <a:buNone/>
            </a:pPr>
            <a:r>
              <a:rPr lang="cs-CZ" altLang="cs-CZ" sz="1800">
                <a:solidFill>
                  <a:srgbClr val="000000"/>
                </a:solidFill>
                <a:latin typeface="Arial Narrow" panose="020B0606020202030204" pitchFamily="34" charset="0"/>
                <a:cs typeface="Times New Roman" panose="02020603050405020304" pitchFamily="18" charset="0"/>
              </a:rPr>
              <a:t>– Sequence databases and searches in them (Novotný)</a:t>
            </a:r>
            <a:endParaRPr lang="cs-CZ" altLang="cs-CZ" sz="1800">
              <a:latin typeface="Arial Narrow" panose="020B0606020202030204" pitchFamily="34" charset="0"/>
              <a:cs typeface="Times New Roman" panose="02020603050405020304" pitchFamily="18" charset="0"/>
            </a:endParaRPr>
          </a:p>
          <a:p>
            <a:pPr>
              <a:buFontTx/>
              <a:buNone/>
            </a:pPr>
            <a:r>
              <a:rPr lang="cs-CZ" altLang="cs-CZ" sz="1800">
                <a:solidFill>
                  <a:srgbClr val="000000"/>
                </a:solidFill>
                <a:latin typeface="Arial Narrow" panose="020B0606020202030204" pitchFamily="34" charset="0"/>
                <a:cs typeface="Times New Roman" panose="02020603050405020304" pitchFamily="18" charset="0"/>
              </a:rPr>
              <a:t>– Other methods of obtaining of molecular data – multilocus methods (RAPD, RFPL etc.), microsatelites, minisatelites, SINE elements, protein mass fingerprint (Hampl)</a:t>
            </a:r>
            <a:endParaRPr lang="cs-CZ" altLang="cs-CZ" sz="1800">
              <a:latin typeface="Arial Narrow" panose="020B0606020202030204" pitchFamily="34" charset="0"/>
              <a:cs typeface="Times New Roman" panose="02020603050405020304" pitchFamily="18" charset="0"/>
            </a:endParaRPr>
          </a:p>
          <a:p>
            <a:pPr>
              <a:buFontTx/>
              <a:buNone/>
            </a:pPr>
            <a:r>
              <a:rPr lang="cs-CZ" altLang="cs-CZ" sz="1800">
                <a:solidFill>
                  <a:srgbClr val="000000"/>
                </a:solidFill>
                <a:latin typeface="Arial Narrow" panose="020B0606020202030204" pitchFamily="34" charset="0"/>
                <a:cs typeface="Times New Roman" panose="02020603050405020304" pitchFamily="18" charset="0"/>
              </a:rPr>
              <a:t>- SNP, sequence evolution, calculation of genetic distances (Hampl)</a:t>
            </a:r>
            <a:endParaRPr lang="cs-CZ" altLang="cs-CZ" sz="1800">
              <a:latin typeface="Arial Narrow" panose="020B0606020202030204" pitchFamily="34" charset="0"/>
              <a:cs typeface="Times New Roman" panose="02020603050405020304" pitchFamily="18" charset="0"/>
            </a:endParaRPr>
          </a:p>
          <a:p>
            <a:pPr>
              <a:buFontTx/>
              <a:buNone/>
            </a:pPr>
            <a:r>
              <a:rPr lang="cs-CZ" altLang="cs-CZ" sz="1800">
                <a:solidFill>
                  <a:srgbClr val="000000"/>
                </a:solidFill>
                <a:latin typeface="Arial Narrow" panose="020B0606020202030204" pitchFamily="34" charset="0"/>
                <a:cs typeface="Times New Roman" panose="02020603050405020304" pitchFamily="18" charset="0"/>
              </a:rPr>
              <a:t>– Phylogenetic trees I. - Protein distances, reconstruction of phylogenetic trees from the distance matrix, anatomy of trees (Hampl)</a:t>
            </a:r>
            <a:endParaRPr lang="cs-CZ" altLang="cs-CZ" sz="1800">
              <a:latin typeface="Arial Narrow" panose="020B0606020202030204" pitchFamily="34" charset="0"/>
              <a:cs typeface="Times New Roman" panose="02020603050405020304" pitchFamily="18" charset="0"/>
            </a:endParaRPr>
          </a:p>
          <a:p>
            <a:pPr>
              <a:buFontTx/>
              <a:buNone/>
            </a:pPr>
            <a:r>
              <a:rPr lang="cs-CZ" altLang="cs-CZ" sz="1800">
                <a:solidFill>
                  <a:srgbClr val="000000"/>
                </a:solidFill>
                <a:latin typeface="Arial Narrow" panose="020B0606020202030204" pitchFamily="34" charset="0"/>
                <a:cs typeface="Times New Roman" panose="02020603050405020304" pitchFamily="18" charset="0"/>
              </a:rPr>
              <a:t>- Phylogenetic trees II. Rate heterogeneity, search through the tree space, maximum parsimony (Hampl)</a:t>
            </a:r>
            <a:endParaRPr lang="cs-CZ" altLang="cs-CZ" sz="1800">
              <a:latin typeface="Arial Narrow" panose="020B0606020202030204" pitchFamily="34" charset="0"/>
              <a:cs typeface="Times New Roman" panose="02020603050405020304" pitchFamily="18" charset="0"/>
            </a:endParaRPr>
          </a:p>
          <a:p>
            <a:pPr>
              <a:buFontTx/>
              <a:buNone/>
            </a:pPr>
            <a:r>
              <a:rPr lang="cs-CZ" altLang="cs-CZ" sz="1800">
                <a:solidFill>
                  <a:srgbClr val="000000"/>
                </a:solidFill>
                <a:latin typeface="Arial Narrow" panose="020B0606020202030204" pitchFamily="34" charset="0"/>
                <a:cs typeface="Times New Roman" panose="02020603050405020304" pitchFamily="18" charset="0"/>
              </a:rPr>
              <a:t>- Phylogenetic trees III. - Maximum likelihood, Bayesian metod (Hampl)</a:t>
            </a:r>
            <a:endParaRPr lang="cs-CZ" altLang="cs-CZ" sz="1800">
              <a:latin typeface="Arial Narrow" panose="020B0606020202030204" pitchFamily="34" charset="0"/>
              <a:cs typeface="Times New Roman" panose="02020603050405020304" pitchFamily="18" charset="0"/>
            </a:endParaRPr>
          </a:p>
          <a:p>
            <a:pPr>
              <a:buFontTx/>
              <a:buNone/>
            </a:pPr>
            <a:r>
              <a:rPr lang="cs-CZ" altLang="cs-CZ" sz="1800">
                <a:solidFill>
                  <a:srgbClr val="000000"/>
                </a:solidFill>
                <a:latin typeface="Arial Narrow" panose="020B0606020202030204" pitchFamily="34" charset="0"/>
                <a:cs typeface="Times New Roman" panose="02020603050405020304" pitchFamily="18" charset="0"/>
              </a:rPr>
              <a:t>- Phylogenetic trees IV. - Multigene analyses, robustness of branching, rooting of trees, topology tests, molecular dating (Hampl)</a:t>
            </a:r>
            <a:endParaRPr lang="cs-CZ" altLang="cs-CZ" sz="1800">
              <a:latin typeface="Arial Narrow" panose="020B0606020202030204" pitchFamily="34" charset="0"/>
              <a:cs typeface="Times New Roman" panose="02020603050405020304" pitchFamily="18" charset="0"/>
            </a:endParaRPr>
          </a:p>
          <a:p>
            <a:pPr>
              <a:buFontTx/>
              <a:buNone/>
            </a:pPr>
            <a:r>
              <a:rPr lang="cs-CZ" altLang="cs-CZ" sz="1800">
                <a:solidFill>
                  <a:srgbClr val="000000"/>
                </a:solidFill>
                <a:latin typeface="Arial Narrow" panose="020B0606020202030204" pitchFamily="34" charset="0"/>
                <a:cs typeface="Times New Roman" panose="02020603050405020304" pitchFamily="18" charset="0"/>
              </a:rPr>
              <a:t>– Forensic genetics, DNA barcoding (Hampl)</a:t>
            </a:r>
            <a:endParaRPr lang="cs-CZ" altLang="cs-CZ" sz="1800">
              <a:latin typeface="Arial Narrow" panose="020B0606020202030204" pitchFamily="34" charset="0"/>
              <a:cs typeface="Times New Roman" panose="02020603050405020304" pitchFamily="18" charset="0"/>
            </a:endParaRPr>
          </a:p>
          <a:p>
            <a:pPr>
              <a:buFontTx/>
              <a:buNone/>
            </a:pPr>
            <a:r>
              <a:rPr lang="cs-CZ" altLang="cs-CZ" sz="1800">
                <a:solidFill>
                  <a:srgbClr val="000000"/>
                </a:solidFill>
                <a:latin typeface="Arial Narrow" panose="020B0606020202030204" pitchFamily="34" charset="0"/>
                <a:cs typeface="Times New Roman" panose="02020603050405020304" pitchFamily="18" charset="0"/>
              </a:rPr>
              <a:t>– Intraspecific phylogeny, population structure and gene flow, phylogeography, examples (Hampl)</a:t>
            </a:r>
            <a:endParaRPr lang="cs-CZ" altLang="cs-CZ" sz="1800">
              <a:latin typeface="Arial Narrow" panose="020B0606020202030204" pitchFamily="34" charset="0"/>
              <a:cs typeface="Times New Roman" panose="02020603050405020304" pitchFamily="18" charset="0"/>
            </a:endParaRPr>
          </a:p>
          <a:p>
            <a:pPr>
              <a:buFontTx/>
              <a:buNone/>
            </a:pPr>
            <a:r>
              <a:rPr lang="cs-CZ" altLang="cs-CZ" sz="1800">
                <a:solidFill>
                  <a:srgbClr val="000000"/>
                </a:solidFill>
                <a:latin typeface="Arial Narrow" panose="020B0606020202030204" pitchFamily="34" charset="0"/>
                <a:cs typeface="Times New Roman" panose="02020603050405020304" pitchFamily="18" charset="0"/>
              </a:rPr>
              <a:t>– Metabarcoding – methods of diversity analyses from environmental sequencing data (Hampl)</a:t>
            </a:r>
            <a:endParaRPr lang="cs-CZ" altLang="cs-CZ" sz="1800">
              <a:latin typeface="Arial Narrow" panose="020B0606020202030204" pitchFamily="34" charset="0"/>
              <a:cs typeface="Times New Roman" panose="02020603050405020304" pitchFamily="18" charset="0"/>
            </a:endParaRPr>
          </a:p>
          <a:p>
            <a:pPr>
              <a:buFontTx/>
              <a:buNone/>
            </a:pPr>
            <a:r>
              <a:rPr lang="cs-CZ" altLang="cs-CZ" sz="1800" b="1">
                <a:solidFill>
                  <a:srgbClr val="000000"/>
                </a:solidFill>
                <a:latin typeface="Arial Narrow" panose="020B0606020202030204" pitchFamily="34" charset="0"/>
                <a:cs typeface="Times New Roman" panose="02020603050405020304" pitchFamily="18" charset="0"/>
              </a:rPr>
              <a:t>–</a:t>
            </a:r>
            <a:r>
              <a:rPr lang="cs-CZ" altLang="cs-CZ" sz="1800">
                <a:solidFill>
                  <a:srgbClr val="000000"/>
                </a:solidFill>
                <a:latin typeface="Arial Narrow" panose="020B0606020202030204" pitchFamily="34" charset="0"/>
                <a:cs typeface="Times New Roman" panose="02020603050405020304" pitchFamily="18" charset="0"/>
              </a:rPr>
              <a:t> Presentation of student essays</a:t>
            </a:r>
            <a:endParaRPr lang="cs-CZ" altLang="cs-CZ" sz="2000">
              <a:latin typeface="Arial Narrow" panose="020B0606020202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6">
            <a:extLst>
              <a:ext uri="{FF2B5EF4-FFF2-40B4-BE49-F238E27FC236}">
                <a16:creationId xmlns:a16="http://schemas.microsoft.com/office/drawing/2014/main" id="{D41001A7-0F98-15C5-E3D4-4F2596369EE6}"/>
              </a:ext>
            </a:extLst>
          </p:cNvPr>
          <p:cNvSpPr txBox="1">
            <a:spLocks noChangeArrowheads="1"/>
          </p:cNvSpPr>
          <p:nvPr/>
        </p:nvSpPr>
        <p:spPr bwMode="auto">
          <a:xfrm>
            <a:off x="0" y="228600"/>
            <a:ext cx="9144000" cy="1077913"/>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9525">
            <a:noFill/>
            <a:miter lim="800000"/>
            <a:headEnd/>
            <a:tailEnd/>
          </a:ln>
        </p:spPr>
        <p:txBody>
          <a:bodyPr>
            <a:spAutoFit/>
          </a:bodyPr>
          <a:lstStyle/>
          <a:p>
            <a:pPr algn="ctr" eaLnBrk="1" hangingPunct="1">
              <a:defRPr/>
            </a:pPr>
            <a:r>
              <a:rPr lang="cs-CZ" sz="4000" b="1" cap="all" dirty="0" err="1">
                <a:solidFill>
                  <a:srgbClr val="C00000"/>
                </a:solidFill>
                <a:latin typeface="Arial" pitchFamily="34" charset="0"/>
                <a:cs typeface="Arial" pitchFamily="34" charset="0"/>
              </a:rPr>
              <a:t>MoleCulAr</a:t>
            </a:r>
            <a:r>
              <a:rPr lang="cs-CZ" sz="4000" b="1" cap="all" dirty="0">
                <a:solidFill>
                  <a:srgbClr val="C00000"/>
                </a:solidFill>
                <a:latin typeface="Arial" pitchFamily="34" charset="0"/>
                <a:cs typeface="Arial" pitchFamily="34" charset="0"/>
              </a:rPr>
              <a:t> </a:t>
            </a:r>
            <a:r>
              <a:rPr lang="cs-CZ" sz="4000" b="1" cap="all" dirty="0" err="1">
                <a:solidFill>
                  <a:srgbClr val="C00000"/>
                </a:solidFill>
                <a:latin typeface="Arial" pitchFamily="34" charset="0"/>
                <a:cs typeface="Arial" pitchFamily="34" charset="0"/>
              </a:rPr>
              <a:t>taxonomY</a:t>
            </a:r>
            <a:endParaRPr lang="cs-CZ" sz="4000" b="1" cap="all" dirty="0">
              <a:solidFill>
                <a:srgbClr val="C00000"/>
              </a:solidFill>
              <a:latin typeface="Arial" pitchFamily="34" charset="0"/>
              <a:cs typeface="Arial" pitchFamily="34" charset="0"/>
            </a:endParaRPr>
          </a:p>
          <a:p>
            <a:pPr algn="ctr" eaLnBrk="1" hangingPunct="1">
              <a:defRPr/>
            </a:pPr>
            <a:r>
              <a:rPr lang="cs-CZ" dirty="0">
                <a:latin typeface="Arial" charset="0"/>
              </a:rPr>
              <a:t>As a </a:t>
            </a:r>
            <a:r>
              <a:rPr lang="cs-CZ" dirty="0" err="1">
                <a:latin typeface="Arial" charset="0"/>
              </a:rPr>
              <a:t>discipline</a:t>
            </a:r>
            <a:endParaRPr lang="cs-CZ" dirty="0">
              <a:latin typeface="Arial" charset="0"/>
            </a:endParaRPr>
          </a:p>
        </p:txBody>
      </p:sp>
      <p:sp>
        <p:nvSpPr>
          <p:cNvPr id="24579" name="TextovéPole 3">
            <a:extLst>
              <a:ext uri="{FF2B5EF4-FFF2-40B4-BE49-F238E27FC236}">
                <a16:creationId xmlns:a16="http://schemas.microsoft.com/office/drawing/2014/main" id="{AEFB2C93-B18F-E011-FA9D-F9BF96490659}"/>
              </a:ext>
            </a:extLst>
          </p:cNvPr>
          <p:cNvSpPr txBox="1">
            <a:spLocks noChangeArrowheads="1"/>
          </p:cNvSpPr>
          <p:nvPr/>
        </p:nvSpPr>
        <p:spPr bwMode="auto">
          <a:xfrm>
            <a:off x="0" y="1857375"/>
            <a:ext cx="9144000" cy="461963"/>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2400" b="1">
                <a:latin typeface="Arial" panose="020B0604020202020204" pitchFamily="34" charset="0"/>
                <a:cs typeface="Arial" panose="020B0604020202020204" pitchFamily="34" charset="0"/>
              </a:rPr>
              <a:t>Taxonomy</a:t>
            </a:r>
            <a:r>
              <a:rPr lang="cs-CZ" altLang="cs-CZ" sz="2000">
                <a:latin typeface="Arial" panose="020B0604020202020204" pitchFamily="34" charset="0"/>
                <a:cs typeface="Arial" panose="020B0604020202020204" pitchFamily="34" charset="0"/>
              </a:rPr>
              <a:t> (systematics) using </a:t>
            </a:r>
            <a:r>
              <a:rPr lang="cs-CZ" altLang="cs-CZ" sz="2400" b="1">
                <a:latin typeface="Arial" panose="020B0604020202020204" pitchFamily="34" charset="0"/>
                <a:cs typeface="Arial" panose="020B0604020202020204" pitchFamily="34" charset="0"/>
              </a:rPr>
              <a:t>molecular characters</a:t>
            </a:r>
          </a:p>
        </p:txBody>
      </p:sp>
      <p:sp>
        <p:nvSpPr>
          <p:cNvPr id="24580" name="TextovéPole 4">
            <a:extLst>
              <a:ext uri="{FF2B5EF4-FFF2-40B4-BE49-F238E27FC236}">
                <a16:creationId xmlns:a16="http://schemas.microsoft.com/office/drawing/2014/main" id="{4EC0FCC6-6D82-F171-5B8D-EE4BA0EB4E24}"/>
              </a:ext>
            </a:extLst>
          </p:cNvPr>
          <p:cNvSpPr txBox="1">
            <a:spLocks noChangeArrowheads="1"/>
          </p:cNvSpPr>
          <p:nvPr/>
        </p:nvSpPr>
        <p:spPr bwMode="auto">
          <a:xfrm>
            <a:off x="500063" y="3500438"/>
            <a:ext cx="3714750" cy="2678112"/>
          </a:xfrm>
          <a:prstGeom prst="rect">
            <a:avLst/>
          </a:prstGeom>
          <a:solidFill>
            <a:srgbClr val="BE7C8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b="1">
                <a:latin typeface="Arial" panose="020B0604020202020204" pitchFamily="34" charset="0"/>
                <a:cs typeface="Arial" panose="020B0604020202020204" pitchFamily="34" charset="0"/>
              </a:rPr>
              <a:t> Taxonomy (systematics) </a:t>
            </a:r>
            <a:r>
              <a:rPr lang="en-US" altLang="cs-CZ" sz="2400">
                <a:latin typeface="Arial" panose="020B0604020202020204" pitchFamily="34" charset="0"/>
                <a:cs typeface="Arial" panose="020B0604020202020204" pitchFamily="34" charset="0"/>
              </a:rPr>
              <a:t>It tries to catalog biodiversity and organize it into a system of usually hierarchically arranged groups.</a:t>
            </a:r>
            <a:endParaRPr lang="cs-CZ" altLang="cs-CZ" sz="2400" b="1">
              <a:latin typeface="Arial" panose="020B0604020202020204" pitchFamily="34" charset="0"/>
              <a:cs typeface="Arial" panose="020B0604020202020204" pitchFamily="34" charset="0"/>
            </a:endParaRPr>
          </a:p>
          <a:p>
            <a:pPr eaLnBrk="1" hangingPunct="1">
              <a:spcBef>
                <a:spcPct val="0"/>
              </a:spcBef>
              <a:buFontTx/>
              <a:buNone/>
            </a:pPr>
            <a:endParaRPr lang="cs-CZ" altLang="cs-CZ" sz="2400"/>
          </a:p>
        </p:txBody>
      </p:sp>
      <p:sp>
        <p:nvSpPr>
          <p:cNvPr id="24581" name="TextovéPole 5">
            <a:extLst>
              <a:ext uri="{FF2B5EF4-FFF2-40B4-BE49-F238E27FC236}">
                <a16:creationId xmlns:a16="http://schemas.microsoft.com/office/drawing/2014/main" id="{1CC6D415-2281-965A-5E4D-0B45C52C5B78}"/>
              </a:ext>
            </a:extLst>
          </p:cNvPr>
          <p:cNvSpPr txBox="1">
            <a:spLocks noChangeArrowheads="1"/>
          </p:cNvSpPr>
          <p:nvPr/>
        </p:nvSpPr>
        <p:spPr bwMode="auto">
          <a:xfrm>
            <a:off x="4429125" y="3500438"/>
            <a:ext cx="4143375" cy="2678112"/>
          </a:xfrm>
          <a:prstGeom prst="rect">
            <a:avLst/>
          </a:prstGeom>
          <a:solidFill>
            <a:srgbClr val="7796F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b="1">
                <a:latin typeface="Arial" panose="020B0604020202020204" pitchFamily="34" charset="0"/>
                <a:cs typeface="Arial" panose="020B0604020202020204" pitchFamily="34" charset="0"/>
              </a:rPr>
              <a:t>Difference in the sequnce of DNA (proteins). </a:t>
            </a:r>
          </a:p>
          <a:p>
            <a:pPr eaLnBrk="1" hangingPunct="1">
              <a:spcBef>
                <a:spcPct val="0"/>
              </a:spcBef>
              <a:buFontTx/>
              <a:buNone/>
            </a:pPr>
            <a:r>
              <a:rPr lang="en-US" altLang="cs-CZ" sz="2400">
                <a:latin typeface="Arial" panose="020B0604020202020204" pitchFamily="34" charset="0"/>
                <a:cs typeface="Arial" panose="020B0604020202020204" pitchFamily="34" charset="0"/>
              </a:rPr>
              <a:t>It does not include features on other molecules (lipids, polysaccharides, proteoglycans, tertiary protein structures, etc.)</a:t>
            </a:r>
            <a:endParaRPr lang="cs-CZ" altLang="cs-CZ" sz="2400">
              <a:latin typeface="Arial" panose="020B0604020202020204" pitchFamily="34" charset="0"/>
              <a:cs typeface="Arial" panose="020B0604020202020204" pitchFamily="34" charset="0"/>
            </a:endParaRPr>
          </a:p>
        </p:txBody>
      </p:sp>
      <p:sp>
        <p:nvSpPr>
          <p:cNvPr id="7" name="Šipka dolů 6">
            <a:extLst>
              <a:ext uri="{FF2B5EF4-FFF2-40B4-BE49-F238E27FC236}">
                <a16:creationId xmlns:a16="http://schemas.microsoft.com/office/drawing/2014/main" id="{58072F40-F704-13B7-511B-56A52F9E54EA}"/>
              </a:ext>
            </a:extLst>
          </p:cNvPr>
          <p:cNvSpPr/>
          <p:nvPr/>
        </p:nvSpPr>
        <p:spPr>
          <a:xfrm>
            <a:off x="1000125" y="2286000"/>
            <a:ext cx="714375" cy="1071563"/>
          </a:xfrm>
          <a:prstGeom prst="down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9" name="Šipka dolů 8">
            <a:extLst>
              <a:ext uri="{FF2B5EF4-FFF2-40B4-BE49-F238E27FC236}">
                <a16:creationId xmlns:a16="http://schemas.microsoft.com/office/drawing/2014/main" id="{A21F585F-8A49-71A0-4474-98BA4080EE7A}"/>
              </a:ext>
            </a:extLst>
          </p:cNvPr>
          <p:cNvSpPr/>
          <p:nvPr/>
        </p:nvSpPr>
        <p:spPr>
          <a:xfrm>
            <a:off x="5929313" y="2286000"/>
            <a:ext cx="714375" cy="1071563"/>
          </a:xfrm>
          <a:prstGeom prst="down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6">
            <a:extLst>
              <a:ext uri="{FF2B5EF4-FFF2-40B4-BE49-F238E27FC236}">
                <a16:creationId xmlns:a16="http://schemas.microsoft.com/office/drawing/2014/main" id="{C242734D-7F64-41C8-B9FB-01CC69A985B3}"/>
              </a:ext>
            </a:extLst>
          </p:cNvPr>
          <p:cNvSpPr txBox="1">
            <a:spLocks noChangeArrowheads="1"/>
          </p:cNvSpPr>
          <p:nvPr/>
        </p:nvSpPr>
        <p:spPr bwMode="auto">
          <a:xfrm>
            <a:off x="0" y="228600"/>
            <a:ext cx="9144000" cy="523875"/>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0" scaled="1"/>
            <a:tileRect/>
          </a:gradFill>
          <a:ln w="9525">
            <a:noFill/>
            <a:miter lim="800000"/>
            <a:headEnd/>
            <a:tailEnd/>
          </a:ln>
        </p:spPr>
        <p:txBody>
          <a:bodyPr>
            <a:spAutoFit/>
          </a:bodyPr>
          <a:lstStyle/>
          <a:p>
            <a:pPr algn="ctr" eaLnBrk="1" hangingPunct="1">
              <a:defRPr/>
            </a:pPr>
            <a:r>
              <a:rPr lang="cs-CZ" sz="2800" b="1" cap="all" dirty="0" err="1">
                <a:latin typeface="Arial" pitchFamily="34" charset="0"/>
                <a:cs typeface="Arial" pitchFamily="34" charset="0"/>
              </a:rPr>
              <a:t>SuRPRISINGLY</a:t>
            </a:r>
            <a:r>
              <a:rPr lang="cs-CZ" sz="2800" b="1" cap="all" dirty="0">
                <a:latin typeface="Arial" pitchFamily="34" charset="0"/>
                <a:cs typeface="Arial" pitchFamily="34" charset="0"/>
              </a:rPr>
              <a:t> HIGH AMOUNT OF POLYMORPHISM</a:t>
            </a:r>
          </a:p>
        </p:txBody>
      </p:sp>
      <p:sp>
        <p:nvSpPr>
          <p:cNvPr id="25603" name="TextovéPole 6">
            <a:extLst>
              <a:ext uri="{FF2B5EF4-FFF2-40B4-BE49-F238E27FC236}">
                <a16:creationId xmlns:a16="http://schemas.microsoft.com/office/drawing/2014/main" id="{DC018554-EE52-448A-07C4-DA4E51E07877}"/>
              </a:ext>
            </a:extLst>
          </p:cNvPr>
          <p:cNvSpPr txBox="1">
            <a:spLocks noChangeArrowheads="1"/>
          </p:cNvSpPr>
          <p:nvPr/>
        </p:nvSpPr>
        <p:spPr bwMode="auto">
          <a:xfrm>
            <a:off x="3132138" y="2205038"/>
            <a:ext cx="28797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2400">
                <a:latin typeface="Calibri" panose="020F0502020204030204" pitchFamily="34" charset="0"/>
              </a:rPr>
              <a:t>Differ in 3 millions of nucleotides on average</a:t>
            </a:r>
          </a:p>
        </p:txBody>
      </p:sp>
      <p:sp>
        <p:nvSpPr>
          <p:cNvPr id="25604" name="TextovéPole 7">
            <a:extLst>
              <a:ext uri="{FF2B5EF4-FFF2-40B4-BE49-F238E27FC236}">
                <a16:creationId xmlns:a16="http://schemas.microsoft.com/office/drawing/2014/main" id="{B9EB6FD3-C357-73CE-6CA1-0B29F04C4A1D}"/>
              </a:ext>
            </a:extLst>
          </p:cNvPr>
          <p:cNvSpPr txBox="1">
            <a:spLocks noChangeArrowheads="1"/>
          </p:cNvSpPr>
          <p:nvPr/>
        </p:nvSpPr>
        <p:spPr bwMode="auto">
          <a:xfrm>
            <a:off x="539750" y="4652963"/>
            <a:ext cx="81359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2400">
                <a:latin typeface="Calibri" panose="020F0502020204030204" pitchFamily="34" charset="0"/>
              </a:rPr>
              <a:t>If these different alleles of genes </a:t>
            </a:r>
            <a:r>
              <a:rPr lang="cs-CZ" altLang="cs-CZ" sz="2400">
                <a:latin typeface="Calibri" panose="020F0502020204030204" pitchFamily="34" charset="0"/>
              </a:rPr>
              <a:t>affected</a:t>
            </a:r>
            <a:r>
              <a:rPr lang="en-US" altLang="cs-CZ" sz="2400">
                <a:latin typeface="Calibri" panose="020F0502020204030204" pitchFamily="34" charset="0"/>
              </a:rPr>
              <a:t> fitness, they would be quickly eliminated or fixed by natural selection, and no polymorphism would be observed in the given p</a:t>
            </a:r>
            <a:r>
              <a:rPr lang="cs-CZ" altLang="cs-CZ" sz="2400">
                <a:latin typeface="Calibri" panose="020F0502020204030204" pitchFamily="34" charset="0"/>
              </a:rPr>
              <a:t>ositions</a:t>
            </a:r>
            <a:r>
              <a:rPr lang="en-US" altLang="cs-CZ" sz="2400">
                <a:latin typeface="Calibri" panose="020F0502020204030204" pitchFamily="34" charset="0"/>
              </a:rPr>
              <a:t>.</a:t>
            </a:r>
            <a:endParaRPr lang="cs-CZ" altLang="cs-CZ" sz="2400">
              <a:latin typeface="Calibri" panose="020F0502020204030204" pitchFamily="34" charset="0"/>
            </a:endParaRPr>
          </a:p>
        </p:txBody>
      </p:sp>
      <p:pic>
        <p:nvPicPr>
          <p:cNvPr id="25605" name="Picture 8">
            <a:extLst>
              <a:ext uri="{FF2B5EF4-FFF2-40B4-BE49-F238E27FC236}">
                <a16:creationId xmlns:a16="http://schemas.microsoft.com/office/drawing/2014/main" id="{664117FC-4A4D-77A1-84EE-B36A5BF543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120" t="4318" r="19466" b="36081"/>
          <a:stretch>
            <a:fillRect/>
          </a:stretch>
        </p:blipFill>
        <p:spPr bwMode="auto">
          <a:xfrm>
            <a:off x="971550" y="1125538"/>
            <a:ext cx="19812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8" descr="WHO responds to Trump's threat to cut funding">
            <a:extLst>
              <a:ext uri="{FF2B5EF4-FFF2-40B4-BE49-F238E27FC236}">
                <a16:creationId xmlns:a16="http://schemas.microsoft.com/office/drawing/2014/main" id="{83AF7714-0722-5626-755E-59334513EE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8815" r="26584"/>
          <a:stretch>
            <a:fillRect/>
          </a:stretch>
        </p:blipFill>
        <p:spPr bwMode="auto">
          <a:xfrm>
            <a:off x="6191250" y="1125538"/>
            <a:ext cx="2252663"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6">
            <a:extLst>
              <a:ext uri="{FF2B5EF4-FFF2-40B4-BE49-F238E27FC236}">
                <a16:creationId xmlns:a16="http://schemas.microsoft.com/office/drawing/2014/main" id="{B512AD7F-702B-34C6-39C7-8E5CD2B4BD7E}"/>
              </a:ext>
            </a:extLst>
          </p:cNvPr>
          <p:cNvSpPr txBox="1">
            <a:spLocks noChangeArrowheads="1"/>
          </p:cNvSpPr>
          <p:nvPr/>
        </p:nvSpPr>
        <p:spPr bwMode="auto">
          <a:xfrm>
            <a:off x="0" y="228600"/>
            <a:ext cx="9144000" cy="523875"/>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0" scaled="1"/>
            <a:tileRect/>
          </a:gradFill>
          <a:ln w="9525">
            <a:noFill/>
            <a:miter lim="800000"/>
            <a:headEnd/>
            <a:tailEnd/>
          </a:ln>
        </p:spPr>
        <p:txBody>
          <a:bodyPr>
            <a:spAutoFit/>
          </a:bodyPr>
          <a:lstStyle/>
          <a:p>
            <a:pPr algn="ctr" eaLnBrk="1" hangingPunct="1">
              <a:defRPr/>
            </a:pPr>
            <a:r>
              <a:rPr lang="en-US" sz="2800" b="1" cap="all" dirty="0">
                <a:latin typeface="Arial" pitchFamily="34" charset="0"/>
                <a:cs typeface="Arial" pitchFamily="34" charset="0"/>
              </a:rPr>
              <a:t>Neutral theory of molecular evolution</a:t>
            </a:r>
            <a:endParaRPr lang="cs-CZ" sz="2800" b="1" cap="all" dirty="0">
              <a:latin typeface="Arial" pitchFamily="34" charset="0"/>
              <a:cs typeface="Arial" pitchFamily="34" charset="0"/>
            </a:endParaRPr>
          </a:p>
        </p:txBody>
      </p:sp>
      <p:sp>
        <p:nvSpPr>
          <p:cNvPr id="26627" name="TextovéPole 6">
            <a:extLst>
              <a:ext uri="{FF2B5EF4-FFF2-40B4-BE49-F238E27FC236}">
                <a16:creationId xmlns:a16="http://schemas.microsoft.com/office/drawing/2014/main" id="{EA852C65-B6A1-C67C-16E1-03B7C0691C1C}"/>
              </a:ext>
            </a:extLst>
          </p:cNvPr>
          <p:cNvSpPr txBox="1">
            <a:spLocks noChangeArrowheads="1"/>
          </p:cNvSpPr>
          <p:nvPr/>
        </p:nvSpPr>
        <p:spPr bwMode="auto">
          <a:xfrm>
            <a:off x="3132138" y="2205038"/>
            <a:ext cx="28797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2400">
                <a:latin typeface="Calibri" panose="020F0502020204030204" pitchFamily="34" charset="0"/>
              </a:rPr>
              <a:t>Differ in 3 millions of nucleotides on average</a:t>
            </a:r>
          </a:p>
        </p:txBody>
      </p:sp>
      <p:pic>
        <p:nvPicPr>
          <p:cNvPr id="26628" name="Picture 8">
            <a:extLst>
              <a:ext uri="{FF2B5EF4-FFF2-40B4-BE49-F238E27FC236}">
                <a16:creationId xmlns:a16="http://schemas.microsoft.com/office/drawing/2014/main" id="{8DA04B15-86B7-C5A5-BF72-92674A0318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120" t="4318" r="19466" b="36081"/>
          <a:stretch>
            <a:fillRect/>
          </a:stretch>
        </p:blipFill>
        <p:spPr bwMode="auto">
          <a:xfrm>
            <a:off x="971550" y="1125538"/>
            <a:ext cx="19812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8" descr="WHO responds to Trump's threat to cut funding">
            <a:extLst>
              <a:ext uri="{FF2B5EF4-FFF2-40B4-BE49-F238E27FC236}">
                <a16:creationId xmlns:a16="http://schemas.microsoft.com/office/drawing/2014/main" id="{5E5E325E-E8EF-70A9-FA06-2CAC1ED0D1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8815" r="26584"/>
          <a:stretch>
            <a:fillRect/>
          </a:stretch>
        </p:blipFill>
        <p:spPr bwMode="auto">
          <a:xfrm>
            <a:off x="6191250" y="1125538"/>
            <a:ext cx="2252663"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TextovéPole 5">
            <a:extLst>
              <a:ext uri="{FF2B5EF4-FFF2-40B4-BE49-F238E27FC236}">
                <a16:creationId xmlns:a16="http://schemas.microsoft.com/office/drawing/2014/main" id="{240B0CE5-3A37-3CBD-E44A-93A0F405B7CE}"/>
              </a:ext>
            </a:extLst>
          </p:cNvPr>
          <p:cNvSpPr txBox="1">
            <a:spLocks noChangeArrowheads="1"/>
          </p:cNvSpPr>
          <p:nvPr/>
        </p:nvSpPr>
        <p:spPr bwMode="auto">
          <a:xfrm>
            <a:off x="163513" y="4437063"/>
            <a:ext cx="881697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cs-CZ" sz="2400" b="1">
                <a:latin typeface="Calibri" panose="020F0502020204030204" pitchFamily="34" charset="0"/>
                <a:cs typeface="Calibri" panose="020F0502020204030204" pitchFamily="34" charset="0"/>
              </a:rPr>
              <a:t>The vast majority of substitutions at the DNA level are selectively neutral</a:t>
            </a:r>
            <a:r>
              <a:rPr lang="en-US" altLang="cs-CZ" sz="2400">
                <a:latin typeface="Calibri" panose="020F0502020204030204" pitchFamily="34" charset="0"/>
                <a:cs typeface="Calibri" panose="020F0502020204030204" pitchFamily="34" charset="0"/>
              </a:rPr>
              <a:t>, mutants have the same fitness. These mutations are </a:t>
            </a:r>
            <a:r>
              <a:rPr lang="en-US" altLang="cs-CZ" sz="2400" b="1">
                <a:latin typeface="Calibri" panose="020F0502020204030204" pitchFamily="34" charset="0"/>
                <a:cs typeface="Calibri" panose="020F0502020204030204" pitchFamily="34" charset="0"/>
              </a:rPr>
              <a:t>invisible for selection </a:t>
            </a:r>
            <a:r>
              <a:rPr lang="en-US" altLang="cs-CZ" sz="2400">
                <a:latin typeface="Calibri" panose="020F0502020204030204" pitchFamily="34" charset="0"/>
                <a:cs typeface="Calibri" panose="020F0502020204030204" pitchFamily="34" charset="0"/>
              </a:rPr>
              <a:t>and their fixation or elimination causes genetic drift. It is slow in large populations, </a:t>
            </a:r>
            <a:r>
              <a:rPr lang="en-US" altLang="cs-CZ" sz="2400" b="1">
                <a:latin typeface="Calibri" panose="020F0502020204030204" pitchFamily="34" charset="0"/>
                <a:cs typeface="Calibri" panose="020F0502020204030204" pitchFamily="34" charset="0"/>
              </a:rPr>
              <a:t>both alleles persist there for a long time and we detect them as polymorphisms.</a:t>
            </a:r>
            <a:endParaRPr lang="cs-CZ" altLang="cs-CZ" sz="2400" b="1">
              <a:latin typeface="Calibri" panose="020F0502020204030204" pitchFamily="34" charset="0"/>
              <a:cs typeface="Calibri" panose="020F050202020403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a:extLst>
              <a:ext uri="{FF2B5EF4-FFF2-40B4-BE49-F238E27FC236}">
                <a16:creationId xmlns:a16="http://schemas.microsoft.com/office/drawing/2014/main" id="{BE6FC345-2420-BCDE-925C-06967DFA67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888" b="66063"/>
          <a:stretch>
            <a:fillRect/>
          </a:stretch>
        </p:blipFill>
        <p:spPr bwMode="auto">
          <a:xfrm>
            <a:off x="1989138" y="908050"/>
            <a:ext cx="5540375" cy="294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4">
            <a:extLst>
              <a:ext uri="{FF2B5EF4-FFF2-40B4-BE49-F238E27FC236}">
                <a16:creationId xmlns:a16="http://schemas.microsoft.com/office/drawing/2014/main" id="{E747195F-A4D3-1419-5139-7E86D0A11B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66345" b="2606"/>
          <a:stretch>
            <a:fillRect/>
          </a:stretch>
        </p:blipFill>
        <p:spPr bwMode="auto">
          <a:xfrm>
            <a:off x="1979613" y="3910013"/>
            <a:ext cx="5549900" cy="294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6">
            <a:extLst>
              <a:ext uri="{FF2B5EF4-FFF2-40B4-BE49-F238E27FC236}">
                <a16:creationId xmlns:a16="http://schemas.microsoft.com/office/drawing/2014/main" id="{C969EDF1-9948-95AB-ADB9-E75D04E29482}"/>
              </a:ext>
            </a:extLst>
          </p:cNvPr>
          <p:cNvSpPr txBox="1">
            <a:spLocks noChangeArrowheads="1"/>
          </p:cNvSpPr>
          <p:nvPr/>
        </p:nvSpPr>
        <p:spPr bwMode="auto">
          <a:xfrm>
            <a:off x="0" y="228600"/>
            <a:ext cx="9144000" cy="646113"/>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0" scaled="1"/>
            <a:tileRect/>
          </a:gradFill>
          <a:ln w="9525">
            <a:noFill/>
            <a:miter lim="800000"/>
            <a:headEnd/>
            <a:tailEnd/>
          </a:ln>
        </p:spPr>
        <p:txBody>
          <a:bodyPr>
            <a:spAutoFit/>
          </a:bodyPr>
          <a:lstStyle/>
          <a:p>
            <a:pPr algn="ctr" eaLnBrk="1" hangingPunct="1">
              <a:defRPr/>
            </a:pPr>
            <a:r>
              <a:rPr lang="cs-CZ" sz="3600" b="1" cap="all" dirty="0">
                <a:latin typeface="Arial" pitchFamily="34" charset="0"/>
                <a:cs typeface="Arial" pitchFamily="34" charset="0"/>
              </a:rPr>
              <a:t>GENETIC drift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6">
            <a:extLst>
              <a:ext uri="{FF2B5EF4-FFF2-40B4-BE49-F238E27FC236}">
                <a16:creationId xmlns:a16="http://schemas.microsoft.com/office/drawing/2014/main" id="{CE8FC2CC-8421-743D-714E-A4D57F14065B}"/>
              </a:ext>
            </a:extLst>
          </p:cNvPr>
          <p:cNvSpPr txBox="1">
            <a:spLocks noChangeArrowheads="1"/>
          </p:cNvSpPr>
          <p:nvPr/>
        </p:nvSpPr>
        <p:spPr bwMode="auto">
          <a:xfrm>
            <a:off x="0" y="228600"/>
            <a:ext cx="9144000" cy="646113"/>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0" scaled="1"/>
            <a:tileRect/>
          </a:gradFill>
          <a:ln w="9525">
            <a:noFill/>
            <a:miter lim="800000"/>
            <a:headEnd/>
            <a:tailEnd/>
          </a:ln>
        </p:spPr>
        <p:txBody>
          <a:bodyPr>
            <a:spAutoFit/>
          </a:bodyPr>
          <a:lstStyle/>
          <a:p>
            <a:pPr algn="ctr" eaLnBrk="1" hangingPunct="1">
              <a:defRPr/>
            </a:pPr>
            <a:r>
              <a:rPr lang="cs-CZ" sz="3600" b="1" cap="all" dirty="0">
                <a:latin typeface="Arial" pitchFamily="34" charset="0"/>
                <a:cs typeface="Arial" pitchFamily="34" charset="0"/>
              </a:rPr>
              <a:t>Neutrální teorie evoluce</a:t>
            </a:r>
          </a:p>
        </p:txBody>
      </p:sp>
      <p:sp>
        <p:nvSpPr>
          <p:cNvPr id="2" name="Text Box 16">
            <a:extLst>
              <a:ext uri="{FF2B5EF4-FFF2-40B4-BE49-F238E27FC236}">
                <a16:creationId xmlns:a16="http://schemas.microsoft.com/office/drawing/2014/main" id="{8A8901F5-97F0-F696-2386-BE65A365F5D3}"/>
              </a:ext>
            </a:extLst>
          </p:cNvPr>
          <p:cNvSpPr txBox="1">
            <a:spLocks noChangeArrowheads="1"/>
          </p:cNvSpPr>
          <p:nvPr/>
        </p:nvSpPr>
        <p:spPr bwMode="auto">
          <a:xfrm>
            <a:off x="0" y="290513"/>
            <a:ext cx="9144000" cy="522287"/>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0" scaled="1"/>
            <a:tileRect/>
          </a:gradFill>
          <a:ln w="9525">
            <a:noFill/>
            <a:miter lim="800000"/>
            <a:headEnd/>
            <a:tailEnd/>
          </a:ln>
        </p:spPr>
        <p:txBody>
          <a:bodyPr>
            <a:spAutoFit/>
          </a:bodyPr>
          <a:lstStyle/>
          <a:p>
            <a:pPr algn="ctr" eaLnBrk="1" hangingPunct="1">
              <a:defRPr/>
            </a:pPr>
            <a:r>
              <a:rPr lang="en-US" sz="2800" b="1" cap="all" dirty="0">
                <a:latin typeface="Arial" pitchFamily="34" charset="0"/>
                <a:cs typeface="Arial" pitchFamily="34" charset="0"/>
              </a:rPr>
              <a:t>Neutral theory of molecular evolution</a:t>
            </a:r>
            <a:endParaRPr lang="cs-CZ" sz="2800" b="1" cap="all" dirty="0">
              <a:latin typeface="Arial" pitchFamily="34" charset="0"/>
              <a:cs typeface="Arial" pitchFamily="34" charset="0"/>
            </a:endParaRPr>
          </a:p>
        </p:txBody>
      </p:sp>
      <p:sp>
        <p:nvSpPr>
          <p:cNvPr id="3" name="TextovéPole 2">
            <a:extLst>
              <a:ext uri="{FF2B5EF4-FFF2-40B4-BE49-F238E27FC236}">
                <a16:creationId xmlns:a16="http://schemas.microsoft.com/office/drawing/2014/main" id="{02F981CD-C244-5B6F-283A-8187102032FB}"/>
              </a:ext>
            </a:extLst>
          </p:cNvPr>
          <p:cNvSpPr txBox="1"/>
          <p:nvPr/>
        </p:nvSpPr>
        <p:spPr>
          <a:xfrm>
            <a:off x="22225" y="1196975"/>
            <a:ext cx="8964613" cy="4892675"/>
          </a:xfrm>
          <a:prstGeom prst="rect">
            <a:avLst/>
          </a:prstGeom>
          <a:noFill/>
        </p:spPr>
        <p:txBody>
          <a:bodyPr>
            <a:spAutoFit/>
          </a:bodyPr>
          <a:lstStyle/>
          <a:p>
            <a:pPr>
              <a:defRPr/>
            </a:pPr>
            <a:r>
              <a:rPr lang="en-US" b="1" dirty="0">
                <a:latin typeface="Calibri" panose="020F0502020204030204" pitchFamily="34" charset="0"/>
                <a:cs typeface="Calibri" panose="020F0502020204030204" pitchFamily="34" charset="0"/>
              </a:rPr>
              <a:t>To make things clear:</a:t>
            </a:r>
          </a:p>
          <a:p>
            <a:pPr marL="342900" indent="-342900">
              <a:buFont typeface="Arial" panose="020B0604020202020204" pitchFamily="34" charset="0"/>
              <a:buChar char="•"/>
              <a:defRPr/>
            </a:pPr>
            <a:r>
              <a:rPr lang="en-US" dirty="0">
                <a:latin typeface="Calibri" panose="020F0502020204030204" pitchFamily="34" charset="0"/>
                <a:cs typeface="Calibri" panose="020F0502020204030204" pitchFamily="34" charset="0"/>
              </a:rPr>
              <a:t>  Neutral theory does not claim that most genes are dispensable, but claims that most forms (alleles) of the same gene are functionally equally good.</a:t>
            </a:r>
          </a:p>
          <a:p>
            <a:pPr marL="342900" indent="-342900">
              <a:buFont typeface="Arial" panose="020B0604020202020204" pitchFamily="34" charset="0"/>
              <a:buChar char="•"/>
              <a:defRPr/>
            </a:pPr>
            <a:r>
              <a:rPr lang="en-US" dirty="0">
                <a:latin typeface="Calibri" panose="020F0502020204030204" pitchFamily="34" charset="0"/>
                <a:cs typeface="Calibri" panose="020F0502020204030204" pitchFamily="34" charset="0"/>
              </a:rPr>
              <a:t>  Neutral theory does not claim that there are </a:t>
            </a:r>
            <a:r>
              <a:rPr lang="cs-CZ" dirty="0">
                <a:latin typeface="Calibri" panose="020F0502020204030204" pitchFamily="34" charset="0"/>
                <a:cs typeface="Calibri" panose="020F0502020204030204" pitchFamily="34" charset="0"/>
              </a:rPr>
              <a:t>no </a:t>
            </a:r>
            <a:r>
              <a:rPr lang="en-US" dirty="0">
                <a:latin typeface="Calibri" panose="020F0502020204030204" pitchFamily="34" charset="0"/>
                <a:cs typeface="Calibri" panose="020F0502020204030204" pitchFamily="34" charset="0"/>
              </a:rPr>
              <a:t>mutations with a deleterious effect that are eliminated by natural selection, but claims that there are a minority of such mutations.</a:t>
            </a:r>
          </a:p>
          <a:p>
            <a:pPr marL="342900" indent="-342900">
              <a:buFont typeface="Arial" panose="020B0604020202020204" pitchFamily="34" charset="0"/>
              <a:buChar char="•"/>
              <a:defRPr/>
            </a:pPr>
            <a:r>
              <a:rPr lang="en-US" dirty="0">
                <a:latin typeface="Calibri" panose="020F0502020204030204" pitchFamily="34" charset="0"/>
                <a:cs typeface="Calibri" panose="020F0502020204030204" pitchFamily="34" charset="0"/>
              </a:rPr>
              <a:t>  Neutral theory does not reject Darwinist adaptive evolution driven by natural selection, but argues that most mutations are "invisible" to natural selection and do not contribute to adaptive evolution.</a:t>
            </a:r>
          </a:p>
          <a:p>
            <a:pPr>
              <a:defRPr/>
            </a:pPr>
            <a:endParaRPr lang="en-US" dirty="0">
              <a:latin typeface="Calibri" panose="020F0502020204030204" pitchFamily="34" charset="0"/>
              <a:cs typeface="Calibri" panose="020F0502020204030204" pitchFamily="34" charset="0"/>
            </a:endParaRPr>
          </a:p>
          <a:p>
            <a:pPr algn="ctr">
              <a:defRPr/>
            </a:pPr>
            <a:r>
              <a:rPr lang="en-US" b="1" dirty="0">
                <a:solidFill>
                  <a:srgbClr val="C00000"/>
                </a:solidFill>
                <a:latin typeface="Calibri" panose="020F0502020204030204" pitchFamily="34" charset="0"/>
                <a:cs typeface="Calibri" panose="020F0502020204030204" pitchFamily="34" charset="0"/>
              </a:rPr>
              <a:t>Neutral theory best explains where so many polymorphisms (differences) in DNA come from.</a:t>
            </a:r>
            <a:endParaRPr lang="cs-CZ" b="1" dirty="0">
              <a:solidFill>
                <a:srgbClr val="C00000"/>
              </a:solidFill>
              <a:latin typeface="Calibri" panose="020F0502020204030204" pitchFamily="34" charset="0"/>
              <a:cs typeface="Calibri" panose="020F050202020403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a:extLst>
              <a:ext uri="{FF2B5EF4-FFF2-40B4-BE49-F238E27FC236}">
                <a16:creationId xmlns:a16="http://schemas.microsoft.com/office/drawing/2014/main" id="{A90C061B-8BB0-BA5F-177B-CDD947D33E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8850" y="914400"/>
            <a:ext cx="310515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16">
            <a:extLst>
              <a:ext uri="{FF2B5EF4-FFF2-40B4-BE49-F238E27FC236}">
                <a16:creationId xmlns:a16="http://schemas.microsoft.com/office/drawing/2014/main" id="{FF764F17-9F7A-8325-0DB9-1C8ABA30C70F}"/>
              </a:ext>
            </a:extLst>
          </p:cNvPr>
          <p:cNvSpPr txBox="1">
            <a:spLocks noChangeArrowheads="1"/>
          </p:cNvSpPr>
          <p:nvPr/>
        </p:nvSpPr>
        <p:spPr bwMode="auto">
          <a:xfrm>
            <a:off x="0" y="228600"/>
            <a:ext cx="9144000" cy="523875"/>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0" scaled="1"/>
            <a:tileRect/>
          </a:gradFill>
          <a:ln w="9525">
            <a:noFill/>
            <a:miter lim="800000"/>
            <a:headEnd/>
            <a:tailEnd/>
          </a:ln>
        </p:spPr>
        <p:txBody>
          <a:bodyPr>
            <a:spAutoFit/>
          </a:bodyPr>
          <a:lstStyle/>
          <a:p>
            <a:pPr algn="ctr" eaLnBrk="1" hangingPunct="1">
              <a:defRPr/>
            </a:pPr>
            <a:r>
              <a:rPr lang="cs-CZ" sz="2800" b="1" cap="all" dirty="0">
                <a:latin typeface="Arial" pitchFamily="34" charset="0"/>
                <a:cs typeface="Arial" pitchFamily="34" charset="0"/>
              </a:rPr>
              <a:t>ADVANTAGES OF MOLECULAR CHARACTERS</a:t>
            </a:r>
          </a:p>
        </p:txBody>
      </p:sp>
      <p:sp>
        <p:nvSpPr>
          <p:cNvPr id="29700" name="TextovéPole 6">
            <a:extLst>
              <a:ext uri="{FF2B5EF4-FFF2-40B4-BE49-F238E27FC236}">
                <a16:creationId xmlns:a16="http://schemas.microsoft.com/office/drawing/2014/main" id="{E4DE33E6-2686-7312-E8E3-D4F7C298FE91}"/>
              </a:ext>
            </a:extLst>
          </p:cNvPr>
          <p:cNvSpPr txBox="1">
            <a:spLocks noChangeArrowheads="1"/>
          </p:cNvSpPr>
          <p:nvPr/>
        </p:nvSpPr>
        <p:spPr bwMode="auto">
          <a:xfrm>
            <a:off x="285750" y="1285875"/>
            <a:ext cx="5500688"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b="1">
                <a:latin typeface="Arial" panose="020B0604020202020204" pitchFamily="34" charset="0"/>
                <a:cs typeface="Arial" panose="020B0604020202020204" pitchFamily="34" charset="0"/>
              </a:rPr>
              <a:t>1. Are genetic</a:t>
            </a:r>
          </a:p>
          <a:p>
            <a:pPr eaLnBrk="1" hangingPunct="1">
              <a:spcBef>
                <a:spcPct val="0"/>
              </a:spcBef>
              <a:buFontTx/>
              <a:buNone/>
            </a:pPr>
            <a:r>
              <a:rPr lang="en-US" altLang="cs-CZ" sz="2400">
                <a:latin typeface="Arial" panose="020B0604020202020204" pitchFamily="34" charset="0"/>
                <a:cs typeface="Arial" panose="020B0604020202020204" pitchFamily="34" charset="0"/>
              </a:rPr>
              <a:t>We know how </a:t>
            </a:r>
            <a:r>
              <a:rPr lang="cs-CZ" altLang="cs-CZ" sz="2400">
                <a:latin typeface="Arial" panose="020B0604020202020204" pitchFamily="34" charset="0"/>
                <a:cs typeface="Arial" panose="020B0604020202020204" pitchFamily="34" charset="0"/>
              </a:rPr>
              <a:t>they are </a:t>
            </a:r>
            <a:r>
              <a:rPr lang="en-US" altLang="cs-CZ" sz="2400">
                <a:latin typeface="Arial" panose="020B0604020202020204" pitchFamily="34" charset="0"/>
                <a:cs typeface="Arial" panose="020B0604020202020204" pitchFamily="34" charset="0"/>
              </a:rPr>
              <a:t>inherited, it does not depend on the environment or the genetic background. This is exactly the level where evolutionary innovations arise - </a:t>
            </a:r>
            <a:r>
              <a:rPr lang="en-US" altLang="cs-CZ" sz="2400" b="1">
                <a:latin typeface="Arial" panose="020B0604020202020204" pitchFamily="34" charset="0"/>
                <a:cs typeface="Arial" panose="020B0604020202020204" pitchFamily="34" charset="0"/>
              </a:rPr>
              <a:t>mutations in DNA.</a:t>
            </a:r>
            <a:endParaRPr lang="cs-CZ" altLang="cs-CZ" sz="2400" b="1">
              <a:latin typeface="Arial" panose="020B0604020202020204" pitchFamily="34" charset="0"/>
              <a:cs typeface="Arial" panose="020B0604020202020204" pitchFamily="34" charset="0"/>
            </a:endParaRPr>
          </a:p>
          <a:p>
            <a:pPr eaLnBrk="1" hangingPunct="1">
              <a:spcBef>
                <a:spcPct val="0"/>
              </a:spcBef>
              <a:buFontTx/>
              <a:buNone/>
            </a:pPr>
            <a:endParaRPr lang="cs-CZ" altLang="cs-CZ" sz="2400" b="1">
              <a:latin typeface="Arial" panose="020B0604020202020204" pitchFamily="34" charset="0"/>
              <a:cs typeface="Arial" panose="020B0604020202020204" pitchFamily="34" charset="0"/>
            </a:endParaRPr>
          </a:p>
          <a:p>
            <a:pPr eaLnBrk="1" hangingPunct="1">
              <a:spcBef>
                <a:spcPct val="0"/>
              </a:spcBef>
              <a:buFontTx/>
              <a:buNone/>
            </a:pPr>
            <a:r>
              <a:rPr lang="cs-CZ" altLang="cs-CZ" sz="2400" b="1">
                <a:latin typeface="Arial" panose="020B0604020202020204" pitchFamily="34" charset="0"/>
                <a:cs typeface="Arial" panose="020B0604020202020204" pitchFamily="34" charset="0"/>
              </a:rPr>
              <a:t>2. </a:t>
            </a:r>
            <a:r>
              <a:rPr lang="en-US" altLang="cs-CZ" sz="2400" b="1">
                <a:latin typeface="Arial" panose="020B0604020202020204" pitchFamily="34" charset="0"/>
                <a:cs typeface="Arial" panose="020B0604020202020204" pitchFamily="34" charset="0"/>
              </a:rPr>
              <a:t>There are a huge number of them: </a:t>
            </a:r>
            <a:r>
              <a:rPr lang="en-US" altLang="cs-CZ" sz="2400">
                <a:latin typeface="Arial" panose="020B0604020202020204" pitchFamily="34" charset="0"/>
                <a:cs typeface="Arial" panose="020B0604020202020204" pitchFamily="34" charset="0"/>
              </a:rPr>
              <a:t>The size of genomes ranges from 0.5 * 10</a:t>
            </a:r>
            <a:r>
              <a:rPr lang="en-US" altLang="cs-CZ" sz="2400" baseline="30000">
                <a:latin typeface="Arial" panose="020B0604020202020204" pitchFamily="34" charset="0"/>
                <a:cs typeface="Arial" panose="020B0604020202020204" pitchFamily="34" charset="0"/>
              </a:rPr>
              <a:t>6</a:t>
            </a:r>
            <a:r>
              <a:rPr lang="en-US" altLang="cs-CZ" sz="2400">
                <a:latin typeface="Arial" panose="020B0604020202020204" pitchFamily="34" charset="0"/>
                <a:cs typeface="Arial" panose="020B0604020202020204" pitchFamily="34" charset="0"/>
              </a:rPr>
              <a:t> - 600 * 10</a:t>
            </a:r>
            <a:r>
              <a:rPr lang="en-US" altLang="cs-CZ" sz="2400" baseline="30000">
                <a:latin typeface="Arial" panose="020B0604020202020204" pitchFamily="34" charset="0"/>
                <a:cs typeface="Arial" panose="020B0604020202020204" pitchFamily="34" charset="0"/>
              </a:rPr>
              <a:t>9</a:t>
            </a:r>
            <a:r>
              <a:rPr lang="en-US" altLang="cs-CZ" sz="2400">
                <a:latin typeface="Arial" panose="020B0604020202020204" pitchFamily="34" charset="0"/>
                <a:cs typeface="Arial" panose="020B0604020202020204" pitchFamily="34" charset="0"/>
              </a:rPr>
              <a:t>. The human genome contains over 3 billion base pairs. It is estimated that people differ from each other in 0.1%, i</a:t>
            </a:r>
            <a:r>
              <a:rPr lang="cs-CZ" altLang="cs-CZ" sz="2400">
                <a:latin typeface="Arial" panose="020B0604020202020204" pitchFamily="34" charset="0"/>
                <a:cs typeface="Arial" panose="020B0604020202020204" pitchFamily="34" charset="0"/>
              </a:rPr>
              <a:t>.</a:t>
            </a:r>
            <a:r>
              <a:rPr lang="en-US" altLang="cs-CZ" sz="2400">
                <a:latin typeface="Arial" panose="020B0604020202020204" pitchFamily="34" charset="0"/>
                <a:cs typeface="Arial" panose="020B0604020202020204" pitchFamily="34" charset="0"/>
              </a:rPr>
              <a:t>e</a:t>
            </a:r>
            <a:r>
              <a:rPr lang="cs-CZ" altLang="cs-CZ" sz="2400">
                <a:latin typeface="Arial" panose="020B0604020202020204" pitchFamily="34" charset="0"/>
                <a:cs typeface="Arial" panose="020B0604020202020204" pitchFamily="34" charset="0"/>
              </a:rPr>
              <a:t>.</a:t>
            </a:r>
            <a:r>
              <a:rPr lang="en-US" altLang="cs-CZ" sz="2400">
                <a:latin typeface="Arial" panose="020B0604020202020204" pitchFamily="34" charset="0"/>
                <a:cs typeface="Arial" panose="020B0604020202020204" pitchFamily="34" charset="0"/>
              </a:rPr>
              <a:t> 3 million bases.</a:t>
            </a:r>
            <a:r>
              <a:rPr lang="cs-CZ" altLang="cs-CZ" sz="2400">
                <a:latin typeface="Arial" panose="020B0604020202020204" pitchFamily="34" charset="0"/>
                <a:cs typeface="Arial" panose="020B0604020202020204" pitchFamily="34" charset="0"/>
              </a:rPr>
              <a:t> </a:t>
            </a:r>
          </a:p>
          <a:p>
            <a:pPr eaLnBrk="1" hangingPunct="1">
              <a:spcBef>
                <a:spcPct val="0"/>
              </a:spcBef>
              <a:buFontTx/>
              <a:buNone/>
            </a:pPr>
            <a:endParaRPr lang="cs-CZ" altLang="cs-CZ" sz="2400" b="1">
              <a:latin typeface="Arial" panose="020B0604020202020204" pitchFamily="34" charset="0"/>
              <a:cs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ovéPole 3">
            <a:extLst>
              <a:ext uri="{FF2B5EF4-FFF2-40B4-BE49-F238E27FC236}">
                <a16:creationId xmlns:a16="http://schemas.microsoft.com/office/drawing/2014/main" id="{64F166A5-63E2-1988-38F7-496983B36BF8}"/>
              </a:ext>
            </a:extLst>
          </p:cNvPr>
          <p:cNvSpPr txBox="1">
            <a:spLocks noChangeArrowheads="1"/>
          </p:cNvSpPr>
          <p:nvPr/>
        </p:nvSpPr>
        <p:spPr bwMode="auto">
          <a:xfrm>
            <a:off x="285750" y="1285875"/>
            <a:ext cx="85725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b="1">
                <a:latin typeface="Arial" panose="020B0604020202020204" pitchFamily="34" charset="0"/>
                <a:cs typeface="Arial" panose="020B0604020202020204" pitchFamily="34" charset="0"/>
              </a:rPr>
              <a:t>3. Are selectively neutral</a:t>
            </a:r>
          </a:p>
          <a:p>
            <a:pPr eaLnBrk="1" hangingPunct="1">
              <a:spcBef>
                <a:spcPct val="0"/>
              </a:spcBef>
              <a:buFontTx/>
              <a:buNone/>
            </a:pPr>
            <a:r>
              <a:rPr lang="cs-CZ" altLang="cs-CZ" sz="2400">
                <a:latin typeface="Arial" panose="020B0604020202020204" pitchFamily="34" charset="0"/>
                <a:cs typeface="Arial" panose="020B0604020202020204" pitchFamily="34" charset="0"/>
              </a:rPr>
              <a:t>We can better distinguish homology and honoplasy</a:t>
            </a:r>
          </a:p>
          <a:p>
            <a:pPr eaLnBrk="1" hangingPunct="1">
              <a:spcBef>
                <a:spcPct val="0"/>
              </a:spcBef>
              <a:buFontTx/>
              <a:buNone/>
            </a:pPr>
            <a:endParaRPr lang="cs-CZ" altLang="cs-CZ" sz="2400">
              <a:latin typeface="Arial" panose="020B0604020202020204" pitchFamily="34" charset="0"/>
              <a:cs typeface="Arial" panose="020B0604020202020204" pitchFamily="34" charset="0"/>
            </a:endParaRPr>
          </a:p>
          <a:p>
            <a:pPr eaLnBrk="1" hangingPunct="1">
              <a:spcBef>
                <a:spcPct val="0"/>
              </a:spcBef>
              <a:buFontTx/>
              <a:buNone/>
            </a:pPr>
            <a:endParaRPr lang="cs-CZ" altLang="cs-CZ" sz="2400">
              <a:latin typeface="Arial" panose="020B0604020202020204" pitchFamily="34" charset="0"/>
              <a:cs typeface="Arial" panose="020B0604020202020204" pitchFamily="34" charset="0"/>
            </a:endParaRPr>
          </a:p>
          <a:p>
            <a:pPr eaLnBrk="1" hangingPunct="1">
              <a:spcBef>
                <a:spcPct val="0"/>
              </a:spcBef>
              <a:buFontTx/>
              <a:buNone/>
            </a:pPr>
            <a:endParaRPr lang="cs-CZ" altLang="cs-CZ" sz="2400">
              <a:latin typeface="Arial" panose="020B0604020202020204" pitchFamily="34" charset="0"/>
              <a:cs typeface="Arial" panose="020B0604020202020204" pitchFamily="34" charset="0"/>
            </a:endParaRPr>
          </a:p>
          <a:p>
            <a:pPr eaLnBrk="1" hangingPunct="1">
              <a:spcBef>
                <a:spcPct val="0"/>
              </a:spcBef>
              <a:buFontTx/>
              <a:buNone/>
            </a:pPr>
            <a:endParaRPr lang="cs-CZ" altLang="cs-CZ" sz="2400">
              <a:latin typeface="Arial" panose="020B0604020202020204" pitchFamily="34" charset="0"/>
              <a:cs typeface="Arial" panose="020B0604020202020204" pitchFamily="34" charset="0"/>
            </a:endParaRPr>
          </a:p>
          <a:p>
            <a:pPr eaLnBrk="1" hangingPunct="1">
              <a:spcBef>
                <a:spcPct val="0"/>
              </a:spcBef>
              <a:buFontTx/>
              <a:buNone/>
            </a:pPr>
            <a:endParaRPr lang="cs-CZ" altLang="cs-CZ" sz="2400" b="1">
              <a:latin typeface="Arial" panose="020B0604020202020204" pitchFamily="34" charset="0"/>
              <a:cs typeface="Arial" panose="020B0604020202020204" pitchFamily="34" charset="0"/>
            </a:endParaRPr>
          </a:p>
          <a:p>
            <a:pPr eaLnBrk="1" hangingPunct="1">
              <a:spcBef>
                <a:spcPct val="0"/>
              </a:spcBef>
              <a:buFontTx/>
              <a:buNone/>
            </a:pPr>
            <a:endParaRPr lang="cs-CZ" altLang="cs-CZ" sz="2400" b="1">
              <a:latin typeface="Arial" panose="020B0604020202020204" pitchFamily="34" charset="0"/>
              <a:cs typeface="Arial" panose="020B0604020202020204" pitchFamily="34" charset="0"/>
            </a:endParaRPr>
          </a:p>
          <a:p>
            <a:pPr eaLnBrk="1" hangingPunct="1">
              <a:spcBef>
                <a:spcPct val="0"/>
              </a:spcBef>
              <a:buFontTx/>
              <a:buNone/>
            </a:pPr>
            <a:endParaRPr lang="cs-CZ" altLang="cs-CZ" sz="2400" b="1">
              <a:latin typeface="Arial" panose="020B0604020202020204" pitchFamily="34" charset="0"/>
              <a:cs typeface="Arial" panose="020B0604020202020204" pitchFamily="34" charset="0"/>
            </a:endParaRPr>
          </a:p>
        </p:txBody>
      </p:sp>
      <p:pic>
        <p:nvPicPr>
          <p:cNvPr id="30723" name="Picture 7">
            <a:extLst>
              <a:ext uri="{FF2B5EF4-FFF2-40B4-BE49-F238E27FC236}">
                <a16:creationId xmlns:a16="http://schemas.microsoft.com/office/drawing/2014/main" id="{D350BD83-7D6C-20F9-8D80-028418388A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7763" y="2214563"/>
            <a:ext cx="3152775" cy="464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ovéPole 12">
            <a:extLst>
              <a:ext uri="{FF2B5EF4-FFF2-40B4-BE49-F238E27FC236}">
                <a16:creationId xmlns:a16="http://schemas.microsoft.com/office/drawing/2014/main" id="{720C23B8-7C1A-D0B0-8E6B-C7C0B0C8E337}"/>
              </a:ext>
            </a:extLst>
          </p:cNvPr>
          <p:cNvSpPr txBox="1">
            <a:spLocks noChangeArrowheads="1"/>
          </p:cNvSpPr>
          <p:nvPr/>
        </p:nvSpPr>
        <p:spPr bwMode="auto">
          <a:xfrm>
            <a:off x="1143000" y="6229350"/>
            <a:ext cx="19923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b="1">
                <a:solidFill>
                  <a:schemeClr val="bg1"/>
                </a:solidFill>
                <a:latin typeface="Arial" panose="020B0604020202020204" pitchFamily="34" charset="0"/>
                <a:cs typeface="Arial" panose="020B0604020202020204" pitchFamily="34" charset="0"/>
              </a:rPr>
              <a:t>African vulture</a:t>
            </a:r>
          </a:p>
        </p:txBody>
      </p:sp>
      <p:sp>
        <p:nvSpPr>
          <p:cNvPr id="30725" name="TextovéPole 13">
            <a:extLst>
              <a:ext uri="{FF2B5EF4-FFF2-40B4-BE49-F238E27FC236}">
                <a16:creationId xmlns:a16="http://schemas.microsoft.com/office/drawing/2014/main" id="{288ED1D1-00CC-846C-4A96-9D2B02B487D9}"/>
              </a:ext>
            </a:extLst>
          </p:cNvPr>
          <p:cNvSpPr txBox="1">
            <a:spLocks noChangeArrowheads="1"/>
          </p:cNvSpPr>
          <p:nvPr/>
        </p:nvSpPr>
        <p:spPr bwMode="auto">
          <a:xfrm>
            <a:off x="5934075" y="2214563"/>
            <a:ext cx="15668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b="1">
                <a:solidFill>
                  <a:schemeClr val="bg1"/>
                </a:solidFill>
                <a:latin typeface="Arial" panose="020B0604020202020204" pitchFamily="34" charset="0"/>
                <a:cs typeface="Arial" panose="020B0604020202020204" pitchFamily="34" charset="0"/>
              </a:rPr>
              <a:t>Sup africký</a:t>
            </a:r>
          </a:p>
        </p:txBody>
      </p:sp>
      <p:pic>
        <p:nvPicPr>
          <p:cNvPr id="30726" name="Picture 9">
            <a:extLst>
              <a:ext uri="{FF2B5EF4-FFF2-40B4-BE49-F238E27FC236}">
                <a16:creationId xmlns:a16="http://schemas.microsoft.com/office/drawing/2014/main" id="{111801EC-10B9-9D36-E183-C8EDE8F647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8325" y="2214563"/>
            <a:ext cx="3105150" cy="464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TextovéPole 15">
            <a:extLst>
              <a:ext uri="{FF2B5EF4-FFF2-40B4-BE49-F238E27FC236}">
                <a16:creationId xmlns:a16="http://schemas.microsoft.com/office/drawing/2014/main" id="{797B3BB1-7F9D-17EA-D0EE-65488C9A5C0B}"/>
              </a:ext>
            </a:extLst>
          </p:cNvPr>
          <p:cNvSpPr txBox="1">
            <a:spLocks noChangeArrowheads="1"/>
          </p:cNvSpPr>
          <p:nvPr/>
        </p:nvSpPr>
        <p:spPr bwMode="auto">
          <a:xfrm>
            <a:off x="5434013" y="2214563"/>
            <a:ext cx="19954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000" b="1">
                <a:solidFill>
                  <a:schemeClr val="bg1"/>
                </a:solidFill>
                <a:latin typeface="Arial" panose="020B0604020202020204" pitchFamily="34" charset="0"/>
                <a:cs typeface="Arial" panose="020B0604020202020204" pitchFamily="34" charset="0"/>
              </a:rPr>
              <a:t>Andian condor</a:t>
            </a:r>
          </a:p>
        </p:txBody>
      </p:sp>
      <p:sp>
        <p:nvSpPr>
          <p:cNvPr id="2" name="Text Box 16">
            <a:extLst>
              <a:ext uri="{FF2B5EF4-FFF2-40B4-BE49-F238E27FC236}">
                <a16:creationId xmlns:a16="http://schemas.microsoft.com/office/drawing/2014/main" id="{F2187E0D-8524-6E6B-D579-E7275261BCA8}"/>
              </a:ext>
            </a:extLst>
          </p:cNvPr>
          <p:cNvSpPr txBox="1">
            <a:spLocks noChangeArrowheads="1"/>
          </p:cNvSpPr>
          <p:nvPr/>
        </p:nvSpPr>
        <p:spPr bwMode="auto">
          <a:xfrm>
            <a:off x="0" y="228600"/>
            <a:ext cx="9144000" cy="523875"/>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0" scaled="1"/>
            <a:tileRect/>
          </a:gradFill>
          <a:ln w="9525">
            <a:noFill/>
            <a:miter lim="800000"/>
            <a:headEnd/>
            <a:tailEnd/>
          </a:ln>
        </p:spPr>
        <p:txBody>
          <a:bodyPr>
            <a:spAutoFit/>
          </a:bodyPr>
          <a:lstStyle/>
          <a:p>
            <a:pPr algn="ctr" eaLnBrk="1" hangingPunct="1">
              <a:defRPr/>
            </a:pPr>
            <a:r>
              <a:rPr lang="cs-CZ" sz="2800" b="1" cap="all" dirty="0">
                <a:latin typeface="Arial" pitchFamily="34" charset="0"/>
                <a:cs typeface="Arial" pitchFamily="34" charset="0"/>
              </a:rPr>
              <a:t>ADVANTAGES OF MOLECULAR CHARACTERS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Skupina 13">
            <a:extLst>
              <a:ext uri="{FF2B5EF4-FFF2-40B4-BE49-F238E27FC236}">
                <a16:creationId xmlns:a16="http://schemas.microsoft.com/office/drawing/2014/main" id="{EE33BE57-0A16-D407-B3EE-1D90F53D5167}"/>
              </a:ext>
            </a:extLst>
          </p:cNvPr>
          <p:cNvGrpSpPr>
            <a:grpSpLocks/>
          </p:cNvGrpSpPr>
          <p:nvPr/>
        </p:nvGrpSpPr>
        <p:grpSpPr bwMode="auto">
          <a:xfrm>
            <a:off x="971550" y="2225675"/>
            <a:ext cx="7458075" cy="4560888"/>
            <a:chOff x="1000100" y="1905000"/>
            <a:chExt cx="7458100" cy="4560888"/>
          </a:xfrm>
        </p:grpSpPr>
        <p:pic>
          <p:nvPicPr>
            <p:cNvPr id="31749" name="Picture 1">
              <a:extLst>
                <a:ext uri="{FF2B5EF4-FFF2-40B4-BE49-F238E27FC236}">
                  <a16:creationId xmlns:a16="http://schemas.microsoft.com/office/drawing/2014/main" id="{E54ADE9C-402D-B8BD-80C1-A9EBF373D5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00" y="4357694"/>
              <a:ext cx="1883120"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Text Box 2">
              <a:extLst>
                <a:ext uri="{FF2B5EF4-FFF2-40B4-BE49-F238E27FC236}">
                  <a16:creationId xmlns:a16="http://schemas.microsoft.com/office/drawing/2014/main" id="{2C035D70-E920-B432-B42F-79A0326A8ED7}"/>
                </a:ext>
              </a:extLst>
            </p:cNvPr>
            <p:cNvSpPr txBox="1">
              <a:spLocks noChangeArrowheads="1"/>
            </p:cNvSpPr>
            <p:nvPr/>
          </p:nvSpPr>
          <p:spPr bwMode="auto">
            <a:xfrm>
              <a:off x="3733800" y="3276600"/>
              <a:ext cx="2081213"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1800" b="1"/>
                <a:t>A</a:t>
              </a:r>
              <a:r>
                <a:rPr lang="cs-CZ" altLang="cs-CZ" sz="1800" b="1">
                  <a:solidFill>
                    <a:srgbClr val="CC3300"/>
                  </a:solidFill>
                </a:rPr>
                <a:t>CC</a:t>
              </a:r>
              <a:r>
                <a:rPr lang="cs-CZ" altLang="cs-CZ" sz="1800" b="1">
                  <a:solidFill>
                    <a:srgbClr val="00CC00"/>
                  </a:solidFill>
                </a:rPr>
                <a:t>T</a:t>
              </a:r>
              <a:r>
                <a:rPr lang="cs-CZ" altLang="cs-CZ" sz="1800" b="1">
                  <a:solidFill>
                    <a:srgbClr val="0066FF"/>
                  </a:solidFill>
                </a:rPr>
                <a:t>GG</a:t>
              </a:r>
              <a:r>
                <a:rPr lang="cs-CZ" altLang="cs-CZ" sz="1800" b="1"/>
                <a:t>A</a:t>
              </a:r>
              <a:r>
                <a:rPr lang="cs-CZ" altLang="cs-CZ" sz="1800" b="1">
                  <a:solidFill>
                    <a:srgbClr val="00CC00"/>
                  </a:solidFill>
                </a:rPr>
                <a:t>T</a:t>
              </a:r>
              <a:r>
                <a:rPr lang="cs-CZ" altLang="cs-CZ" sz="1800" b="1">
                  <a:solidFill>
                    <a:srgbClr val="0066FF"/>
                  </a:solidFill>
                </a:rPr>
                <a:t>G</a:t>
              </a:r>
              <a:r>
                <a:rPr lang="cs-CZ" altLang="cs-CZ" sz="1800" b="1">
                  <a:solidFill>
                    <a:srgbClr val="CC3300"/>
                  </a:solidFill>
                </a:rPr>
                <a:t>C</a:t>
              </a:r>
              <a:br>
                <a:rPr lang="cs-CZ" altLang="cs-CZ" sz="1800" b="1"/>
              </a:br>
              <a:r>
                <a:rPr lang="cs-CZ" altLang="cs-CZ" sz="1800" b="1"/>
                <a:t>A</a:t>
              </a:r>
              <a:r>
                <a:rPr lang="cs-CZ" altLang="cs-CZ" sz="1800" b="1">
                  <a:solidFill>
                    <a:srgbClr val="CC3300"/>
                  </a:solidFill>
                </a:rPr>
                <a:t>C</a:t>
              </a:r>
              <a:r>
                <a:rPr lang="cs-CZ" altLang="cs-CZ" sz="1800" b="1">
                  <a:solidFill>
                    <a:srgbClr val="00CC00"/>
                  </a:solidFill>
                </a:rPr>
                <a:t>TT</a:t>
              </a:r>
              <a:r>
                <a:rPr lang="cs-CZ" altLang="cs-CZ" sz="1800" b="1">
                  <a:solidFill>
                    <a:srgbClr val="0066FF"/>
                  </a:solidFill>
                </a:rPr>
                <a:t>G</a:t>
              </a:r>
              <a:r>
                <a:rPr lang="cs-CZ" altLang="cs-CZ" sz="1800" b="1"/>
                <a:t>AA</a:t>
              </a:r>
              <a:r>
                <a:rPr lang="cs-CZ" altLang="cs-CZ" sz="1800" b="1">
                  <a:solidFill>
                    <a:srgbClr val="00CC00"/>
                  </a:solidFill>
                </a:rPr>
                <a:t>T</a:t>
              </a:r>
              <a:r>
                <a:rPr lang="cs-CZ" altLang="cs-CZ" sz="1800" b="1">
                  <a:solidFill>
                    <a:srgbClr val="0066FF"/>
                  </a:solidFill>
                </a:rPr>
                <a:t>G</a:t>
              </a:r>
              <a:r>
                <a:rPr lang="cs-CZ" altLang="cs-CZ" sz="1800" b="1">
                  <a:solidFill>
                    <a:srgbClr val="CC3300"/>
                  </a:solidFill>
                </a:rPr>
                <a:t>C</a:t>
              </a:r>
              <a:br>
                <a:rPr lang="cs-CZ" altLang="cs-CZ" sz="1800" b="1"/>
              </a:br>
              <a:r>
                <a:rPr lang="cs-CZ" altLang="cs-CZ" sz="1800" b="1"/>
                <a:t>A</a:t>
              </a:r>
              <a:r>
                <a:rPr lang="cs-CZ" altLang="cs-CZ" sz="1800" b="1">
                  <a:solidFill>
                    <a:srgbClr val="CC3300"/>
                  </a:solidFill>
                </a:rPr>
                <a:t>C</a:t>
              </a:r>
              <a:r>
                <a:rPr lang="cs-CZ" altLang="cs-CZ" sz="1800" b="1">
                  <a:solidFill>
                    <a:srgbClr val="00CC00"/>
                  </a:solidFill>
                </a:rPr>
                <a:t>TT</a:t>
              </a:r>
              <a:r>
                <a:rPr lang="en-US" altLang="cs-CZ" sz="1800" b="1">
                  <a:solidFill>
                    <a:srgbClr val="CC3300"/>
                  </a:solidFill>
                </a:rPr>
                <a:t>C</a:t>
              </a:r>
              <a:r>
                <a:rPr lang="cs-CZ" altLang="cs-CZ" sz="1800" b="1">
                  <a:solidFill>
                    <a:srgbClr val="0066FF"/>
                  </a:solidFill>
                </a:rPr>
                <a:t>G</a:t>
              </a:r>
              <a:r>
                <a:rPr lang="cs-CZ" altLang="cs-CZ" sz="1800" b="1"/>
                <a:t>A</a:t>
              </a:r>
              <a:r>
                <a:rPr lang="cs-CZ" altLang="cs-CZ" sz="1800" b="1">
                  <a:solidFill>
                    <a:srgbClr val="00CC00"/>
                  </a:solidFill>
                </a:rPr>
                <a:t>T</a:t>
              </a:r>
              <a:r>
                <a:rPr lang="cs-CZ" altLang="cs-CZ" sz="1800" b="1">
                  <a:solidFill>
                    <a:srgbClr val="0066FF"/>
                  </a:solidFill>
                </a:rPr>
                <a:t>GG</a:t>
              </a:r>
              <a:br>
                <a:rPr lang="cs-CZ" altLang="cs-CZ" sz="1800" b="1"/>
              </a:br>
              <a:r>
                <a:rPr lang="cs-CZ" altLang="cs-CZ" sz="1800" b="1"/>
                <a:t>A</a:t>
              </a:r>
              <a:r>
                <a:rPr lang="cs-CZ" altLang="cs-CZ" sz="1800" b="1">
                  <a:solidFill>
                    <a:srgbClr val="CC3300"/>
                  </a:solidFill>
                </a:rPr>
                <a:t>C</a:t>
              </a:r>
              <a:r>
                <a:rPr lang="cs-CZ" altLang="cs-CZ" sz="1800" b="1">
                  <a:solidFill>
                    <a:srgbClr val="00CC00"/>
                  </a:solidFill>
                </a:rPr>
                <a:t>TT</a:t>
              </a:r>
              <a:r>
                <a:rPr lang="cs-CZ" altLang="cs-CZ" sz="1800" b="1">
                  <a:solidFill>
                    <a:srgbClr val="CC3300"/>
                  </a:solidFill>
                </a:rPr>
                <a:t>C</a:t>
              </a:r>
              <a:r>
                <a:rPr lang="cs-CZ" altLang="cs-CZ" sz="1800" b="1"/>
                <a:t>AA</a:t>
              </a:r>
              <a:r>
                <a:rPr lang="cs-CZ" altLang="cs-CZ" sz="1800" b="1">
                  <a:solidFill>
                    <a:srgbClr val="0066FF"/>
                  </a:solidFill>
                </a:rPr>
                <a:t>GGG</a:t>
              </a:r>
            </a:p>
          </p:txBody>
        </p:sp>
        <p:pic>
          <p:nvPicPr>
            <p:cNvPr id="31751" name="Picture 3">
              <a:extLst>
                <a:ext uri="{FF2B5EF4-FFF2-40B4-BE49-F238E27FC236}">
                  <a16:creationId xmlns:a16="http://schemas.microsoft.com/office/drawing/2014/main" id="{F6D758E1-4A14-86A2-2E7D-9CDCC5D289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905000"/>
              <a:ext cx="1241425"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4">
              <a:extLst>
                <a:ext uri="{FF2B5EF4-FFF2-40B4-BE49-F238E27FC236}">
                  <a16:creationId xmlns:a16="http://schemas.microsoft.com/office/drawing/2014/main" id="{2E1C71D0-1576-9DD1-B2AB-84BE640D64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0672" y="1943100"/>
              <a:ext cx="1316038"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3" name="Line 5">
              <a:extLst>
                <a:ext uri="{FF2B5EF4-FFF2-40B4-BE49-F238E27FC236}">
                  <a16:creationId xmlns:a16="http://schemas.microsoft.com/office/drawing/2014/main" id="{94DEFB62-820F-EFD4-E6B1-7FAE118C769C}"/>
                </a:ext>
              </a:extLst>
            </p:cNvPr>
            <p:cNvSpPr>
              <a:spLocks noChangeShapeType="1"/>
            </p:cNvSpPr>
            <p:nvPr/>
          </p:nvSpPr>
          <p:spPr bwMode="auto">
            <a:xfrm flipV="1">
              <a:off x="2438400" y="3733800"/>
              <a:ext cx="1371600" cy="83661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31754" name="Line 6">
              <a:extLst>
                <a:ext uri="{FF2B5EF4-FFF2-40B4-BE49-F238E27FC236}">
                  <a16:creationId xmlns:a16="http://schemas.microsoft.com/office/drawing/2014/main" id="{BD4598FD-DD4B-FE44-A337-C55C3363B632}"/>
                </a:ext>
              </a:extLst>
            </p:cNvPr>
            <p:cNvSpPr>
              <a:spLocks noChangeShapeType="1"/>
            </p:cNvSpPr>
            <p:nvPr/>
          </p:nvSpPr>
          <p:spPr bwMode="auto">
            <a:xfrm flipH="1" flipV="1">
              <a:off x="5510202" y="4284654"/>
              <a:ext cx="1447800" cy="762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31755" name="Line 7">
              <a:extLst>
                <a:ext uri="{FF2B5EF4-FFF2-40B4-BE49-F238E27FC236}">
                  <a16:creationId xmlns:a16="http://schemas.microsoft.com/office/drawing/2014/main" id="{BD65A70B-06FF-AD48-99E1-72E5976F0D2B}"/>
                </a:ext>
              </a:extLst>
            </p:cNvPr>
            <p:cNvSpPr>
              <a:spLocks noChangeShapeType="1"/>
            </p:cNvSpPr>
            <p:nvPr/>
          </p:nvSpPr>
          <p:spPr bwMode="auto">
            <a:xfrm flipH="1">
              <a:off x="5489564" y="3149600"/>
              <a:ext cx="1143000" cy="8477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31756" name="Line 8">
              <a:extLst>
                <a:ext uri="{FF2B5EF4-FFF2-40B4-BE49-F238E27FC236}">
                  <a16:creationId xmlns:a16="http://schemas.microsoft.com/office/drawing/2014/main" id="{A34C6851-6DD6-4206-C6E6-EB3C48BB18A6}"/>
                </a:ext>
              </a:extLst>
            </p:cNvPr>
            <p:cNvSpPr>
              <a:spLocks noChangeShapeType="1"/>
            </p:cNvSpPr>
            <p:nvPr/>
          </p:nvSpPr>
          <p:spPr bwMode="auto">
            <a:xfrm>
              <a:off x="2895600" y="2819400"/>
              <a:ext cx="914400" cy="609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pic>
          <p:nvPicPr>
            <p:cNvPr id="31757" name="Picture 13">
              <a:extLst>
                <a:ext uri="{FF2B5EF4-FFF2-40B4-BE49-F238E27FC236}">
                  <a16:creationId xmlns:a16="http://schemas.microsoft.com/office/drawing/2014/main" id="{3F90A47E-2F94-EA96-3B7E-BAFC71A98C5E}"/>
                </a:ext>
              </a:extLst>
            </p:cNvPr>
            <p:cNvPicPr>
              <a:picLocks noChangeAspect="1" noChangeArrowheads="1"/>
            </p:cNvPicPr>
            <p:nvPr/>
          </p:nvPicPr>
          <p:blipFill>
            <a:blip r:embed="rId5">
              <a:lum bright="-38000" contrast="52000"/>
              <a:extLst>
                <a:ext uri="{28A0092B-C50C-407E-A947-70E740481C1C}">
                  <a14:useLocalDpi xmlns:a14="http://schemas.microsoft.com/office/drawing/2010/main" val="0"/>
                </a:ext>
              </a:extLst>
            </a:blip>
            <a:srcRect/>
            <a:stretch>
              <a:fillRect/>
            </a:stretch>
          </p:blipFill>
          <p:spPr bwMode="auto">
            <a:xfrm>
              <a:off x="5638800" y="4953000"/>
              <a:ext cx="2819400"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747" name="TextovéPole 14">
            <a:extLst>
              <a:ext uri="{FF2B5EF4-FFF2-40B4-BE49-F238E27FC236}">
                <a16:creationId xmlns:a16="http://schemas.microsoft.com/office/drawing/2014/main" id="{1E6435C1-5D5C-9710-5576-2D7315BF0BEF}"/>
              </a:ext>
            </a:extLst>
          </p:cNvPr>
          <p:cNvSpPr txBox="1">
            <a:spLocks noChangeArrowheads="1"/>
          </p:cNvSpPr>
          <p:nvPr/>
        </p:nvSpPr>
        <p:spPr bwMode="auto">
          <a:xfrm>
            <a:off x="285750" y="1285875"/>
            <a:ext cx="8572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b="1">
                <a:latin typeface="Arial" panose="020B0604020202020204" pitchFamily="34" charset="0"/>
                <a:cs typeface="Arial" panose="020B0604020202020204" pitchFamily="34" charset="0"/>
              </a:rPr>
              <a:t>4. Are useful for the most distant comparisons…</a:t>
            </a:r>
          </a:p>
        </p:txBody>
      </p:sp>
      <p:sp>
        <p:nvSpPr>
          <p:cNvPr id="2" name="Text Box 16">
            <a:extLst>
              <a:ext uri="{FF2B5EF4-FFF2-40B4-BE49-F238E27FC236}">
                <a16:creationId xmlns:a16="http://schemas.microsoft.com/office/drawing/2014/main" id="{05986E6A-53AE-BE8E-B1B1-F411DEA04888}"/>
              </a:ext>
            </a:extLst>
          </p:cNvPr>
          <p:cNvSpPr txBox="1">
            <a:spLocks noChangeArrowheads="1"/>
          </p:cNvSpPr>
          <p:nvPr/>
        </p:nvSpPr>
        <p:spPr bwMode="auto">
          <a:xfrm>
            <a:off x="0" y="228600"/>
            <a:ext cx="9144000" cy="523875"/>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0" scaled="1"/>
            <a:tileRect/>
          </a:gradFill>
          <a:ln w="9525">
            <a:noFill/>
            <a:miter lim="800000"/>
            <a:headEnd/>
            <a:tailEnd/>
          </a:ln>
        </p:spPr>
        <p:txBody>
          <a:bodyPr>
            <a:spAutoFit/>
          </a:bodyPr>
          <a:lstStyle/>
          <a:p>
            <a:pPr algn="ctr" eaLnBrk="1" hangingPunct="1">
              <a:defRPr/>
            </a:pPr>
            <a:r>
              <a:rPr lang="cs-CZ" sz="2800" b="1" cap="all" dirty="0">
                <a:latin typeface="Arial" pitchFamily="34" charset="0"/>
                <a:cs typeface="Arial" pitchFamily="34" charset="0"/>
              </a:rPr>
              <a:t>ADVANTAGES OF MOLECULAR CHARACTERS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a:extLst>
              <a:ext uri="{FF2B5EF4-FFF2-40B4-BE49-F238E27FC236}">
                <a16:creationId xmlns:a16="http://schemas.microsoft.com/office/drawing/2014/main" id="{B8843097-E81B-CBD4-B112-9B8FBE0C5E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0" y="1619250"/>
            <a:ext cx="7429500"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ovéPole 3">
            <a:extLst>
              <a:ext uri="{FF2B5EF4-FFF2-40B4-BE49-F238E27FC236}">
                <a16:creationId xmlns:a16="http://schemas.microsoft.com/office/drawing/2014/main" id="{13BC9D6F-5AF3-1AC0-4BC8-B5C82D299FD2}"/>
              </a:ext>
            </a:extLst>
          </p:cNvPr>
          <p:cNvSpPr txBox="1">
            <a:spLocks noChangeArrowheads="1"/>
          </p:cNvSpPr>
          <p:nvPr/>
        </p:nvSpPr>
        <p:spPr bwMode="auto">
          <a:xfrm>
            <a:off x="285750" y="1285875"/>
            <a:ext cx="8572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b="1">
                <a:latin typeface="Arial" panose="020B0604020202020204" pitchFamily="34" charset="0"/>
                <a:cs typeface="Arial" panose="020B0604020202020204" pitchFamily="34" charset="0"/>
              </a:rPr>
              <a:t>4. … to comparisons of individuals within species.</a:t>
            </a:r>
          </a:p>
        </p:txBody>
      </p:sp>
      <p:pic>
        <p:nvPicPr>
          <p:cNvPr id="32772" name="Picture 3">
            <a:extLst>
              <a:ext uri="{FF2B5EF4-FFF2-40B4-BE49-F238E27FC236}">
                <a16:creationId xmlns:a16="http://schemas.microsoft.com/office/drawing/2014/main" id="{D23F064F-2CCC-7A99-ECB2-5D4F4F41CD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8675" y="4429125"/>
            <a:ext cx="173355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4">
            <a:extLst>
              <a:ext uri="{FF2B5EF4-FFF2-40B4-BE49-F238E27FC236}">
                <a16:creationId xmlns:a16="http://schemas.microsoft.com/office/drawing/2014/main" id="{E15ACC29-032C-F9C2-6DA3-8101E70942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0" y="4500563"/>
            <a:ext cx="2071688"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16">
            <a:extLst>
              <a:ext uri="{FF2B5EF4-FFF2-40B4-BE49-F238E27FC236}">
                <a16:creationId xmlns:a16="http://schemas.microsoft.com/office/drawing/2014/main" id="{4FE908F6-1EEC-4056-A9B8-586AC8938835}"/>
              </a:ext>
            </a:extLst>
          </p:cNvPr>
          <p:cNvSpPr txBox="1">
            <a:spLocks noChangeArrowheads="1"/>
          </p:cNvSpPr>
          <p:nvPr/>
        </p:nvSpPr>
        <p:spPr bwMode="auto">
          <a:xfrm>
            <a:off x="0" y="228600"/>
            <a:ext cx="9144000" cy="523875"/>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0" scaled="1"/>
            <a:tileRect/>
          </a:gradFill>
          <a:ln w="9525">
            <a:noFill/>
            <a:miter lim="800000"/>
            <a:headEnd/>
            <a:tailEnd/>
          </a:ln>
        </p:spPr>
        <p:txBody>
          <a:bodyPr>
            <a:spAutoFit/>
          </a:bodyPr>
          <a:lstStyle/>
          <a:p>
            <a:pPr algn="ctr" eaLnBrk="1" hangingPunct="1">
              <a:defRPr/>
            </a:pPr>
            <a:r>
              <a:rPr lang="cs-CZ" sz="2800" b="1" cap="all" dirty="0">
                <a:latin typeface="Arial" pitchFamily="34" charset="0"/>
                <a:cs typeface="Arial" pitchFamily="34" charset="0"/>
              </a:rPr>
              <a:t>ADVANTAGES OF MOLECULAR CHARACTERS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Obdélník 2">
            <a:extLst>
              <a:ext uri="{FF2B5EF4-FFF2-40B4-BE49-F238E27FC236}">
                <a16:creationId xmlns:a16="http://schemas.microsoft.com/office/drawing/2014/main" id="{FAFF23D2-E903-0CB2-5D2D-65601D41A224}"/>
              </a:ext>
            </a:extLst>
          </p:cNvPr>
          <p:cNvSpPr>
            <a:spLocks noChangeArrowheads="1"/>
          </p:cNvSpPr>
          <p:nvPr/>
        </p:nvSpPr>
        <p:spPr bwMode="auto">
          <a:xfrm>
            <a:off x="285750" y="1285875"/>
            <a:ext cx="5881688"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800" b="1">
                <a:latin typeface="Calibri" panose="020F0502020204030204" pitchFamily="34" charset="0"/>
                <a:cs typeface="Arial" panose="020B0604020202020204" pitchFamily="34" charset="0"/>
              </a:rPr>
              <a:t>5. Can be simply described</a:t>
            </a:r>
          </a:p>
          <a:p>
            <a:pPr eaLnBrk="1" hangingPunct="1">
              <a:spcBef>
                <a:spcPct val="0"/>
              </a:spcBef>
              <a:buFontTx/>
              <a:buNone/>
            </a:pPr>
            <a:endParaRPr lang="cs-CZ" altLang="cs-CZ" sz="2800" b="1">
              <a:latin typeface="Calibri" panose="020F0502020204030204" pitchFamily="34" charset="0"/>
              <a:cs typeface="Arial" panose="020B0604020202020204" pitchFamily="34" charset="0"/>
            </a:endParaRPr>
          </a:p>
          <a:p>
            <a:pPr eaLnBrk="1" hangingPunct="1">
              <a:spcBef>
                <a:spcPct val="0"/>
              </a:spcBef>
              <a:buFontTx/>
              <a:buNone/>
            </a:pPr>
            <a:endParaRPr lang="cs-CZ" altLang="cs-CZ" sz="2800" b="1">
              <a:latin typeface="Calibri" panose="020F0502020204030204" pitchFamily="34" charset="0"/>
              <a:cs typeface="Arial" panose="020B0604020202020204" pitchFamily="34" charset="0"/>
            </a:endParaRPr>
          </a:p>
          <a:p>
            <a:pPr eaLnBrk="1" hangingPunct="1">
              <a:spcBef>
                <a:spcPct val="0"/>
              </a:spcBef>
              <a:buFontTx/>
              <a:buNone/>
            </a:pPr>
            <a:r>
              <a:rPr lang="cs-CZ" altLang="cs-CZ" sz="2800" b="1">
                <a:latin typeface="Calibri" panose="020F0502020204030204" pitchFamily="34" charset="0"/>
                <a:cs typeface="Arial" panose="020B0604020202020204" pitchFamily="34" charset="0"/>
              </a:rPr>
              <a:t>6. Are independent</a:t>
            </a:r>
          </a:p>
          <a:p>
            <a:pPr eaLnBrk="1" hangingPunct="1">
              <a:spcBef>
                <a:spcPct val="0"/>
              </a:spcBef>
              <a:buFontTx/>
              <a:buNone/>
            </a:pPr>
            <a:endParaRPr lang="cs-CZ" altLang="cs-CZ" sz="2800" b="1">
              <a:latin typeface="Calibri" panose="020F0502020204030204" pitchFamily="34" charset="0"/>
              <a:cs typeface="Arial" panose="020B0604020202020204" pitchFamily="34" charset="0"/>
            </a:endParaRPr>
          </a:p>
          <a:p>
            <a:pPr eaLnBrk="1" hangingPunct="1">
              <a:spcBef>
                <a:spcPct val="0"/>
              </a:spcBef>
              <a:buFontTx/>
              <a:buNone/>
            </a:pPr>
            <a:endParaRPr lang="cs-CZ" altLang="cs-CZ" sz="2800" b="1">
              <a:latin typeface="Calibri" panose="020F0502020204030204" pitchFamily="34" charset="0"/>
              <a:cs typeface="Arial" panose="020B0604020202020204" pitchFamily="34" charset="0"/>
            </a:endParaRPr>
          </a:p>
          <a:p>
            <a:pPr eaLnBrk="1" hangingPunct="1">
              <a:spcBef>
                <a:spcPct val="0"/>
              </a:spcBef>
              <a:buFontTx/>
              <a:buNone/>
            </a:pPr>
            <a:r>
              <a:rPr lang="cs-CZ" altLang="cs-CZ" sz="2800" b="1">
                <a:latin typeface="Calibri" panose="020F0502020204030204" pitchFamily="34" charset="0"/>
                <a:cs typeface="Arial" panose="020B0604020202020204" pitchFamily="34" charset="0"/>
              </a:rPr>
              <a:t>7. Easily weighted</a:t>
            </a:r>
          </a:p>
          <a:p>
            <a:pPr eaLnBrk="1" hangingPunct="1">
              <a:spcBef>
                <a:spcPct val="0"/>
              </a:spcBef>
              <a:buFontTx/>
              <a:buNone/>
            </a:pPr>
            <a:endParaRPr lang="cs-CZ" altLang="cs-CZ" sz="2800" b="1">
              <a:latin typeface="Calibri" panose="020F0502020204030204" pitchFamily="34" charset="0"/>
              <a:cs typeface="Arial" panose="020B0604020202020204" pitchFamily="34" charset="0"/>
            </a:endParaRPr>
          </a:p>
          <a:p>
            <a:pPr eaLnBrk="1" hangingPunct="1">
              <a:spcBef>
                <a:spcPct val="0"/>
              </a:spcBef>
              <a:buFontTx/>
              <a:buNone/>
            </a:pPr>
            <a:endParaRPr lang="cs-CZ" altLang="cs-CZ" sz="2800" b="1">
              <a:latin typeface="Calibri" panose="020F0502020204030204" pitchFamily="34" charset="0"/>
              <a:cs typeface="Arial" panose="020B0604020202020204" pitchFamily="34" charset="0"/>
            </a:endParaRPr>
          </a:p>
          <a:p>
            <a:pPr eaLnBrk="1" hangingPunct="1">
              <a:spcBef>
                <a:spcPct val="0"/>
              </a:spcBef>
              <a:buFontTx/>
              <a:buNone/>
            </a:pPr>
            <a:endParaRPr lang="cs-CZ" altLang="cs-CZ" sz="2800" b="1">
              <a:latin typeface="Calibri" panose="020F0502020204030204" pitchFamily="34" charset="0"/>
              <a:cs typeface="Arial" panose="020B0604020202020204" pitchFamily="34" charset="0"/>
            </a:endParaRPr>
          </a:p>
          <a:p>
            <a:pPr eaLnBrk="1" hangingPunct="1">
              <a:spcBef>
                <a:spcPct val="0"/>
              </a:spcBef>
              <a:buFontTx/>
              <a:buNone/>
            </a:pPr>
            <a:r>
              <a:rPr lang="cs-CZ" altLang="cs-CZ" sz="2800" b="1">
                <a:latin typeface="Calibri" panose="020F0502020204030204" pitchFamily="34" charset="0"/>
                <a:cs typeface="Arial" panose="020B0604020202020204" pitchFamily="34" charset="0"/>
              </a:rPr>
              <a:t>8. The level of uncertainity can be evaluated more easily</a:t>
            </a:r>
          </a:p>
        </p:txBody>
      </p:sp>
      <p:pic>
        <p:nvPicPr>
          <p:cNvPr id="33795" name="Picture 4">
            <a:extLst>
              <a:ext uri="{FF2B5EF4-FFF2-40B4-BE49-F238E27FC236}">
                <a16:creationId xmlns:a16="http://schemas.microsoft.com/office/drawing/2014/main" id="{5ADA8ED4-74B0-0EA1-B286-D2A36A569B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6188" y="3049588"/>
            <a:ext cx="2235200" cy="241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796" name="Skupina 14">
            <a:extLst>
              <a:ext uri="{FF2B5EF4-FFF2-40B4-BE49-F238E27FC236}">
                <a16:creationId xmlns:a16="http://schemas.microsoft.com/office/drawing/2014/main" id="{8EC731E6-6BAD-CE4D-CB71-6830882071BB}"/>
              </a:ext>
            </a:extLst>
          </p:cNvPr>
          <p:cNvGrpSpPr>
            <a:grpSpLocks/>
          </p:cNvGrpSpPr>
          <p:nvPr/>
        </p:nvGrpSpPr>
        <p:grpSpPr bwMode="auto">
          <a:xfrm>
            <a:off x="4929188" y="1000125"/>
            <a:ext cx="2714625" cy="2063750"/>
            <a:chOff x="4964167" y="1381388"/>
            <a:chExt cx="2251040" cy="1669917"/>
          </a:xfrm>
        </p:grpSpPr>
        <p:sp>
          <p:nvSpPr>
            <p:cNvPr id="33800" name="Text Box 2">
              <a:extLst>
                <a:ext uri="{FF2B5EF4-FFF2-40B4-BE49-F238E27FC236}">
                  <a16:creationId xmlns:a16="http://schemas.microsoft.com/office/drawing/2014/main" id="{D29F0059-689B-630E-891B-4E1DB190D967}"/>
                </a:ext>
              </a:extLst>
            </p:cNvPr>
            <p:cNvSpPr txBox="1">
              <a:spLocks noChangeArrowheads="1"/>
            </p:cNvSpPr>
            <p:nvPr/>
          </p:nvSpPr>
          <p:spPr bwMode="auto">
            <a:xfrm>
              <a:off x="4964167" y="1381388"/>
              <a:ext cx="2251040" cy="1270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cs-CZ" altLang="cs-CZ" sz="2400" b="1"/>
                <a:t>A</a:t>
              </a:r>
              <a:r>
                <a:rPr lang="cs-CZ" altLang="cs-CZ" sz="2400" b="1">
                  <a:solidFill>
                    <a:srgbClr val="CC3300"/>
                  </a:solidFill>
                </a:rPr>
                <a:t>CC</a:t>
              </a:r>
              <a:r>
                <a:rPr lang="cs-CZ" altLang="cs-CZ" sz="2400" b="1">
                  <a:solidFill>
                    <a:srgbClr val="00CC00"/>
                  </a:solidFill>
                </a:rPr>
                <a:t>T</a:t>
              </a:r>
              <a:r>
                <a:rPr lang="cs-CZ" altLang="cs-CZ" sz="2400" b="1">
                  <a:solidFill>
                    <a:srgbClr val="0066FF"/>
                  </a:solidFill>
                </a:rPr>
                <a:t>GG</a:t>
              </a:r>
              <a:r>
                <a:rPr lang="cs-CZ" altLang="cs-CZ" sz="2400" b="1"/>
                <a:t>A</a:t>
              </a:r>
              <a:r>
                <a:rPr lang="cs-CZ" altLang="cs-CZ" sz="2400" b="1">
                  <a:solidFill>
                    <a:srgbClr val="00CC00"/>
                  </a:solidFill>
                </a:rPr>
                <a:t>T</a:t>
              </a:r>
              <a:r>
                <a:rPr lang="cs-CZ" altLang="cs-CZ" sz="2400" b="1">
                  <a:solidFill>
                    <a:srgbClr val="0066FF"/>
                  </a:solidFill>
                </a:rPr>
                <a:t>G</a:t>
              </a:r>
              <a:r>
                <a:rPr lang="cs-CZ" altLang="cs-CZ" sz="2400" b="1">
                  <a:solidFill>
                    <a:srgbClr val="CC3300"/>
                  </a:solidFill>
                </a:rPr>
                <a:t>C</a:t>
              </a:r>
              <a:br>
                <a:rPr lang="cs-CZ" altLang="cs-CZ" sz="2400" b="1"/>
              </a:br>
              <a:r>
                <a:rPr lang="cs-CZ" altLang="cs-CZ" sz="2400" b="1"/>
                <a:t>A</a:t>
              </a:r>
              <a:r>
                <a:rPr lang="cs-CZ" altLang="cs-CZ" sz="2400" b="1">
                  <a:solidFill>
                    <a:srgbClr val="CC3300"/>
                  </a:solidFill>
                </a:rPr>
                <a:t>C</a:t>
              </a:r>
              <a:r>
                <a:rPr lang="cs-CZ" altLang="cs-CZ" sz="2400" b="1">
                  <a:solidFill>
                    <a:srgbClr val="00CC00"/>
                  </a:solidFill>
                </a:rPr>
                <a:t>TT</a:t>
              </a:r>
              <a:r>
                <a:rPr lang="cs-CZ" altLang="cs-CZ" sz="2400" b="1">
                  <a:solidFill>
                    <a:srgbClr val="0066FF"/>
                  </a:solidFill>
                </a:rPr>
                <a:t>G</a:t>
              </a:r>
              <a:r>
                <a:rPr lang="cs-CZ" altLang="cs-CZ" sz="2400" b="1"/>
                <a:t>AA</a:t>
              </a:r>
              <a:r>
                <a:rPr lang="cs-CZ" altLang="cs-CZ" sz="2400" b="1">
                  <a:solidFill>
                    <a:srgbClr val="00CC00"/>
                  </a:solidFill>
                </a:rPr>
                <a:t>T</a:t>
              </a:r>
              <a:r>
                <a:rPr lang="cs-CZ" altLang="cs-CZ" sz="2400" b="1">
                  <a:solidFill>
                    <a:srgbClr val="0066FF"/>
                  </a:solidFill>
                </a:rPr>
                <a:t>G</a:t>
              </a:r>
              <a:r>
                <a:rPr lang="cs-CZ" altLang="cs-CZ" sz="2400" b="1">
                  <a:solidFill>
                    <a:srgbClr val="CC3300"/>
                  </a:solidFill>
                </a:rPr>
                <a:t>C</a:t>
              </a:r>
              <a:br>
                <a:rPr lang="cs-CZ" altLang="cs-CZ" sz="2400" b="1"/>
              </a:br>
              <a:r>
                <a:rPr lang="cs-CZ" altLang="cs-CZ" sz="2400" b="1"/>
                <a:t>A</a:t>
              </a:r>
              <a:r>
                <a:rPr lang="cs-CZ" altLang="cs-CZ" sz="2400" b="1">
                  <a:solidFill>
                    <a:srgbClr val="CC3300"/>
                  </a:solidFill>
                </a:rPr>
                <a:t>C</a:t>
              </a:r>
              <a:r>
                <a:rPr lang="cs-CZ" altLang="cs-CZ" sz="2400" b="1">
                  <a:solidFill>
                    <a:srgbClr val="00CC00"/>
                  </a:solidFill>
                </a:rPr>
                <a:t>TT</a:t>
              </a:r>
              <a:r>
                <a:rPr lang="en-US" altLang="cs-CZ" sz="2400" b="1">
                  <a:solidFill>
                    <a:srgbClr val="CC3300"/>
                  </a:solidFill>
                </a:rPr>
                <a:t>C</a:t>
              </a:r>
              <a:r>
                <a:rPr lang="cs-CZ" altLang="cs-CZ" sz="2400" b="1">
                  <a:solidFill>
                    <a:srgbClr val="0066FF"/>
                  </a:solidFill>
                </a:rPr>
                <a:t>G</a:t>
              </a:r>
              <a:r>
                <a:rPr lang="cs-CZ" altLang="cs-CZ" sz="2400" b="1"/>
                <a:t>A</a:t>
              </a:r>
              <a:r>
                <a:rPr lang="cs-CZ" altLang="cs-CZ" sz="2400" b="1">
                  <a:solidFill>
                    <a:srgbClr val="00CC00"/>
                  </a:solidFill>
                </a:rPr>
                <a:t>T</a:t>
              </a:r>
              <a:r>
                <a:rPr lang="cs-CZ" altLang="cs-CZ" sz="2400" b="1">
                  <a:solidFill>
                    <a:srgbClr val="0066FF"/>
                  </a:solidFill>
                </a:rPr>
                <a:t>GG</a:t>
              </a:r>
              <a:br>
                <a:rPr lang="cs-CZ" altLang="cs-CZ" sz="2400" b="1"/>
              </a:br>
              <a:r>
                <a:rPr lang="cs-CZ" altLang="cs-CZ" sz="2400" b="1"/>
                <a:t>A</a:t>
              </a:r>
              <a:r>
                <a:rPr lang="cs-CZ" altLang="cs-CZ" sz="2400" b="1">
                  <a:solidFill>
                    <a:srgbClr val="CC3300"/>
                  </a:solidFill>
                </a:rPr>
                <a:t>C</a:t>
              </a:r>
              <a:r>
                <a:rPr lang="cs-CZ" altLang="cs-CZ" sz="2400" b="1">
                  <a:solidFill>
                    <a:srgbClr val="00CC00"/>
                  </a:solidFill>
                </a:rPr>
                <a:t>TT</a:t>
              </a:r>
              <a:r>
                <a:rPr lang="cs-CZ" altLang="cs-CZ" sz="2400" b="1">
                  <a:solidFill>
                    <a:srgbClr val="CC3300"/>
                  </a:solidFill>
                </a:rPr>
                <a:t>C</a:t>
              </a:r>
              <a:r>
                <a:rPr lang="cs-CZ" altLang="cs-CZ" sz="2400" b="1"/>
                <a:t>AA</a:t>
              </a:r>
              <a:r>
                <a:rPr lang="cs-CZ" altLang="cs-CZ" sz="2400" b="1">
                  <a:solidFill>
                    <a:srgbClr val="0066FF"/>
                  </a:solidFill>
                </a:rPr>
                <a:t>GGG</a:t>
              </a:r>
            </a:p>
          </p:txBody>
        </p:sp>
        <p:sp>
          <p:nvSpPr>
            <p:cNvPr id="9" name="Obdélník 8">
              <a:extLst>
                <a:ext uri="{FF2B5EF4-FFF2-40B4-BE49-F238E27FC236}">
                  <a16:creationId xmlns:a16="http://schemas.microsoft.com/office/drawing/2014/main" id="{1D1E63DA-D2EE-2CB7-532B-95A2CE3267AF}"/>
                </a:ext>
              </a:extLst>
            </p:cNvPr>
            <p:cNvSpPr/>
            <p:nvPr/>
          </p:nvSpPr>
          <p:spPr>
            <a:xfrm>
              <a:off x="5943567" y="1453323"/>
              <a:ext cx="196143" cy="153760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0" name="Obdélník 9">
              <a:extLst>
                <a:ext uri="{FF2B5EF4-FFF2-40B4-BE49-F238E27FC236}">
                  <a16:creationId xmlns:a16="http://schemas.microsoft.com/office/drawing/2014/main" id="{38FB5E8D-4736-1FD9-CC49-459B6744E1DC}"/>
                </a:ext>
              </a:extLst>
            </p:cNvPr>
            <p:cNvSpPr/>
            <p:nvPr/>
          </p:nvSpPr>
          <p:spPr>
            <a:xfrm>
              <a:off x="6635992" y="1458461"/>
              <a:ext cx="223788" cy="15414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33803" name="TextovéPole 10">
              <a:extLst>
                <a:ext uri="{FF2B5EF4-FFF2-40B4-BE49-F238E27FC236}">
                  <a16:creationId xmlns:a16="http://schemas.microsoft.com/office/drawing/2014/main" id="{2C4CFCEF-3FD8-FC21-74AE-0CDF388B396A}"/>
                </a:ext>
              </a:extLst>
            </p:cNvPr>
            <p:cNvSpPr txBox="1">
              <a:spLocks noChangeArrowheads="1"/>
            </p:cNvSpPr>
            <p:nvPr/>
          </p:nvSpPr>
          <p:spPr bwMode="auto">
            <a:xfrm>
              <a:off x="5879274" y="2589640"/>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b="1">
                  <a:latin typeface="Arial" panose="020B0604020202020204" pitchFamily="34" charset="0"/>
                  <a:cs typeface="Arial" panose="020B0604020202020204" pitchFamily="34" charset="0"/>
                </a:rPr>
                <a:t>1</a:t>
              </a:r>
            </a:p>
          </p:txBody>
        </p:sp>
        <p:sp>
          <p:nvSpPr>
            <p:cNvPr id="33804" name="TextovéPole 11">
              <a:extLst>
                <a:ext uri="{FF2B5EF4-FFF2-40B4-BE49-F238E27FC236}">
                  <a16:creationId xmlns:a16="http://schemas.microsoft.com/office/drawing/2014/main" id="{64D6ED0B-EFFB-AD4B-0491-820E5D73BAE9}"/>
                </a:ext>
              </a:extLst>
            </p:cNvPr>
            <p:cNvSpPr txBox="1">
              <a:spLocks noChangeArrowheads="1"/>
            </p:cNvSpPr>
            <p:nvPr/>
          </p:nvSpPr>
          <p:spPr bwMode="auto">
            <a:xfrm>
              <a:off x="6602957" y="2572652"/>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b="1">
                  <a:latin typeface="Arial" panose="020B0604020202020204" pitchFamily="34" charset="0"/>
                  <a:cs typeface="Arial" panose="020B0604020202020204" pitchFamily="34" charset="0"/>
                </a:rPr>
                <a:t>2</a:t>
              </a:r>
            </a:p>
          </p:txBody>
        </p:sp>
      </p:grpSp>
      <p:sp>
        <p:nvSpPr>
          <p:cNvPr id="13" name="Šipka doprava 12">
            <a:extLst>
              <a:ext uri="{FF2B5EF4-FFF2-40B4-BE49-F238E27FC236}">
                <a16:creationId xmlns:a16="http://schemas.microsoft.com/office/drawing/2014/main" id="{492B1F89-BC89-6799-593B-BFBE60B4AD43}"/>
              </a:ext>
            </a:extLst>
          </p:cNvPr>
          <p:cNvSpPr/>
          <p:nvPr/>
        </p:nvSpPr>
        <p:spPr>
          <a:xfrm>
            <a:off x="3786188" y="2714625"/>
            <a:ext cx="1928812" cy="214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pic>
        <p:nvPicPr>
          <p:cNvPr id="33798" name="Picture 2">
            <a:extLst>
              <a:ext uri="{FF2B5EF4-FFF2-40B4-BE49-F238E27FC236}">
                <a16:creationId xmlns:a16="http://schemas.microsoft.com/office/drawing/2014/main" id="{3F562E3D-6DAB-C774-3765-6438996D55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8965" t="11000" r="24138" b="41000"/>
          <a:stretch>
            <a:fillRect/>
          </a:stretch>
        </p:blipFill>
        <p:spPr bwMode="auto">
          <a:xfrm>
            <a:off x="6286500" y="4572000"/>
            <a:ext cx="235743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16">
            <a:extLst>
              <a:ext uri="{FF2B5EF4-FFF2-40B4-BE49-F238E27FC236}">
                <a16:creationId xmlns:a16="http://schemas.microsoft.com/office/drawing/2014/main" id="{E3B3DEEF-75E3-98C7-77D3-2359A418303E}"/>
              </a:ext>
            </a:extLst>
          </p:cNvPr>
          <p:cNvSpPr txBox="1">
            <a:spLocks noChangeArrowheads="1"/>
          </p:cNvSpPr>
          <p:nvPr/>
        </p:nvSpPr>
        <p:spPr bwMode="auto">
          <a:xfrm>
            <a:off x="0" y="228600"/>
            <a:ext cx="9144000" cy="523875"/>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0" scaled="1"/>
            <a:tileRect/>
          </a:gradFill>
          <a:ln w="9525">
            <a:noFill/>
            <a:miter lim="800000"/>
            <a:headEnd/>
            <a:tailEnd/>
          </a:ln>
        </p:spPr>
        <p:txBody>
          <a:bodyPr>
            <a:spAutoFit/>
          </a:bodyPr>
          <a:lstStyle/>
          <a:p>
            <a:pPr algn="ctr" eaLnBrk="1" hangingPunct="1">
              <a:defRPr/>
            </a:pPr>
            <a:r>
              <a:rPr lang="cs-CZ" sz="2800" b="1" cap="all" dirty="0">
                <a:latin typeface="Arial" pitchFamily="34" charset="0"/>
                <a:cs typeface="Arial" pitchFamily="34" charset="0"/>
              </a:rPr>
              <a:t>ADVANTAGES OF MOLECULAR CHARACTERS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ovéPole 4">
            <a:extLst>
              <a:ext uri="{FF2B5EF4-FFF2-40B4-BE49-F238E27FC236}">
                <a16:creationId xmlns:a16="http://schemas.microsoft.com/office/drawing/2014/main" id="{C9E78335-21D7-B864-87D5-B96F48B41CA0}"/>
              </a:ext>
            </a:extLst>
          </p:cNvPr>
          <p:cNvSpPr txBox="1">
            <a:spLocks noChangeArrowheads="1"/>
          </p:cNvSpPr>
          <p:nvPr/>
        </p:nvSpPr>
        <p:spPr bwMode="auto">
          <a:xfrm>
            <a:off x="357188" y="836613"/>
            <a:ext cx="8572500" cy="606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800" b="1">
                <a:solidFill>
                  <a:srgbClr val="C00000"/>
                </a:solidFill>
                <a:latin typeface="Arial" panose="020B0604020202020204" pitchFamily="34" charset="0"/>
                <a:cs typeface="Arial" panose="020B0604020202020204" pitchFamily="34" charset="0"/>
              </a:rPr>
              <a:t>PARTS OF EXAM:</a:t>
            </a:r>
          </a:p>
          <a:p>
            <a:pPr eaLnBrk="1" hangingPunct="1">
              <a:spcBef>
                <a:spcPct val="0"/>
              </a:spcBef>
              <a:buFontTx/>
              <a:buNone/>
            </a:pPr>
            <a:r>
              <a:rPr lang="cs-CZ" altLang="cs-CZ" sz="2800" b="1">
                <a:latin typeface="Arial" panose="020B0604020202020204" pitchFamily="34" charset="0"/>
                <a:cs typeface="Arial" panose="020B0604020202020204" pitchFamily="34" charset="0"/>
              </a:rPr>
              <a:t>Written part </a:t>
            </a:r>
            <a:r>
              <a:rPr lang="cs-CZ" altLang="cs-CZ" sz="2800">
                <a:latin typeface="Arial" panose="020B0604020202020204" pitchFamily="34" charset="0"/>
                <a:cs typeface="Arial" panose="020B0604020202020204" pitchFamily="34" charset="0"/>
              </a:rPr>
              <a:t>(5 examples) – </a:t>
            </a:r>
            <a:r>
              <a:rPr lang="cs-CZ" altLang="cs-CZ" sz="2800" b="1">
                <a:latin typeface="Arial" panose="020B0604020202020204" pitchFamily="34" charset="0"/>
                <a:cs typeface="Arial" panose="020B0604020202020204" pitchFamily="34" charset="0"/>
              </a:rPr>
              <a:t>10 points</a:t>
            </a:r>
          </a:p>
          <a:p>
            <a:pPr eaLnBrk="1" hangingPunct="1">
              <a:spcBef>
                <a:spcPct val="0"/>
              </a:spcBef>
              <a:buFontTx/>
              <a:buNone/>
            </a:pPr>
            <a:r>
              <a:rPr lang="cs-CZ" altLang="cs-CZ" sz="2800" b="1">
                <a:latin typeface="Arial" panose="020B0604020202020204" pitchFamily="34" charset="0"/>
                <a:cs typeface="Arial" panose="020B0604020202020204" pitchFamily="34" charset="0"/>
              </a:rPr>
              <a:t>Oral part </a:t>
            </a:r>
            <a:r>
              <a:rPr lang="cs-CZ" altLang="cs-CZ" sz="2800">
                <a:latin typeface="Arial" panose="020B0604020202020204" pitchFamily="34" charset="0"/>
                <a:cs typeface="Arial" panose="020B0604020202020204" pitchFamily="34" charset="0"/>
              </a:rPr>
              <a:t>(theory)</a:t>
            </a:r>
            <a:r>
              <a:rPr lang="cs-CZ" altLang="cs-CZ" sz="2800" b="1">
                <a:latin typeface="Arial" panose="020B0604020202020204" pitchFamily="34" charset="0"/>
                <a:cs typeface="Arial" panose="020B0604020202020204" pitchFamily="34" charset="0"/>
              </a:rPr>
              <a:t> </a:t>
            </a:r>
            <a:r>
              <a:rPr lang="cs-CZ" altLang="cs-CZ" sz="2800">
                <a:latin typeface="Arial" panose="020B0604020202020204" pitchFamily="34" charset="0"/>
                <a:cs typeface="Arial" panose="020B0604020202020204" pitchFamily="34" charset="0"/>
              </a:rPr>
              <a:t>– </a:t>
            </a:r>
            <a:r>
              <a:rPr lang="cs-CZ" altLang="cs-CZ" sz="2800" b="1">
                <a:latin typeface="Arial" panose="020B0604020202020204" pitchFamily="34" charset="0"/>
                <a:cs typeface="Arial" panose="020B0604020202020204" pitchFamily="34" charset="0"/>
              </a:rPr>
              <a:t>5 points</a:t>
            </a:r>
          </a:p>
          <a:p>
            <a:pPr eaLnBrk="1" hangingPunct="1">
              <a:spcBef>
                <a:spcPct val="0"/>
              </a:spcBef>
              <a:buFontTx/>
              <a:buNone/>
            </a:pPr>
            <a:endParaRPr lang="cs-CZ" altLang="cs-CZ" sz="2800" b="1">
              <a:latin typeface="Arial" panose="020B0604020202020204" pitchFamily="34" charset="0"/>
              <a:cs typeface="Arial" panose="020B0604020202020204" pitchFamily="34" charset="0"/>
            </a:endParaRPr>
          </a:p>
          <a:p>
            <a:pPr eaLnBrk="1" hangingPunct="1">
              <a:spcBef>
                <a:spcPct val="0"/>
              </a:spcBef>
              <a:buFontTx/>
              <a:buNone/>
            </a:pPr>
            <a:r>
              <a:rPr lang="cs-CZ" altLang="cs-CZ" sz="2800" b="1">
                <a:solidFill>
                  <a:srgbClr val="C00000"/>
                </a:solidFill>
                <a:latin typeface="Arial" panose="020B0604020202020204" pitchFamily="34" charset="0"/>
                <a:cs typeface="Arial" panose="020B0604020202020204" pitchFamily="34" charset="0"/>
              </a:rPr>
              <a:t>ADDITIONAL POINTS</a:t>
            </a:r>
          </a:p>
          <a:p>
            <a:pPr eaLnBrk="1" hangingPunct="1">
              <a:spcBef>
                <a:spcPct val="0"/>
              </a:spcBef>
              <a:buFontTx/>
              <a:buNone/>
            </a:pPr>
            <a:r>
              <a:rPr lang="cs-CZ" altLang="cs-CZ" sz="2800" b="1">
                <a:latin typeface="Arial" panose="020B0604020202020204" pitchFamily="34" charset="0"/>
                <a:cs typeface="Arial" panose="020B0604020202020204" pitchFamily="34" charset="0"/>
              </a:rPr>
              <a:t>Homeworks </a:t>
            </a:r>
            <a:r>
              <a:rPr lang="cs-CZ" altLang="cs-CZ" sz="2800">
                <a:latin typeface="Arial" panose="020B0604020202020204" pitchFamily="34" charset="0"/>
                <a:cs typeface="Arial" panose="020B0604020202020204" pitchFamily="34" charset="0"/>
              </a:rPr>
              <a:t>(earn or loose) –</a:t>
            </a:r>
            <a:r>
              <a:rPr lang="cs-CZ" altLang="cs-CZ" sz="2800" b="1">
                <a:latin typeface="Arial" panose="020B0604020202020204" pitchFamily="34" charset="0"/>
                <a:cs typeface="Arial" panose="020B0604020202020204" pitchFamily="34" charset="0"/>
              </a:rPr>
              <a:t> 4,5 points in total </a:t>
            </a:r>
          </a:p>
          <a:p>
            <a:pPr eaLnBrk="1" hangingPunct="1">
              <a:spcBef>
                <a:spcPct val="0"/>
              </a:spcBef>
              <a:buFontTx/>
              <a:buNone/>
            </a:pPr>
            <a:r>
              <a:rPr lang="cs-CZ" altLang="cs-CZ" sz="2800" b="1">
                <a:latin typeface="Arial" panose="020B0604020202020204" pitchFamily="34" charset="0"/>
                <a:cs typeface="Arial" panose="020B0604020202020204" pitchFamily="34" charset="0"/>
              </a:rPr>
              <a:t>Essay </a:t>
            </a:r>
            <a:r>
              <a:rPr lang="cs-CZ" altLang="cs-CZ" sz="2800">
                <a:latin typeface="Arial" panose="020B0604020202020204" pitchFamily="34" charset="0"/>
                <a:cs typeface="Arial" panose="020B0604020202020204" pitchFamily="34" charset="0"/>
              </a:rPr>
              <a:t>(2-3 pages) and presentation – </a:t>
            </a:r>
            <a:r>
              <a:rPr lang="cs-CZ" altLang="cs-CZ" sz="2800" b="1">
                <a:latin typeface="Arial" panose="020B0604020202020204" pitchFamily="34" charset="0"/>
                <a:cs typeface="Arial" panose="020B0604020202020204" pitchFamily="34" charset="0"/>
              </a:rPr>
              <a:t>4 points</a:t>
            </a:r>
          </a:p>
          <a:p>
            <a:pPr eaLnBrk="1" hangingPunct="1">
              <a:spcBef>
                <a:spcPct val="0"/>
              </a:spcBef>
              <a:buFontTx/>
              <a:buNone/>
            </a:pPr>
            <a:r>
              <a:rPr lang="cs-CZ" altLang="cs-CZ" sz="2800" b="1">
                <a:latin typeface="Arial" panose="020B0604020202020204" pitchFamily="34" charset="0"/>
                <a:cs typeface="Arial" panose="020B0604020202020204" pitchFamily="34" charset="0"/>
              </a:rPr>
              <a:t>Brain exercises </a:t>
            </a:r>
            <a:r>
              <a:rPr lang="cs-CZ" altLang="cs-CZ" sz="2800">
                <a:latin typeface="Arial" panose="020B0604020202020204" pitchFamily="34" charset="0"/>
                <a:cs typeface="Arial" panose="020B0604020202020204" pitchFamily="34" charset="0"/>
              </a:rPr>
              <a:t>–</a:t>
            </a:r>
            <a:r>
              <a:rPr lang="cs-CZ" altLang="cs-CZ" sz="2800" b="1">
                <a:latin typeface="Arial" panose="020B0604020202020204" pitchFamily="34" charset="0"/>
                <a:cs typeface="Arial" panose="020B0604020202020204" pitchFamily="34" charset="0"/>
              </a:rPr>
              <a:t> 8  points in total</a:t>
            </a:r>
          </a:p>
          <a:p>
            <a:pPr eaLnBrk="1" hangingPunct="1">
              <a:spcBef>
                <a:spcPct val="0"/>
              </a:spcBef>
              <a:buFontTx/>
              <a:buNone/>
            </a:pPr>
            <a:endParaRPr lang="cs-CZ" altLang="cs-CZ" sz="2800" b="1">
              <a:latin typeface="Arial" panose="020B0604020202020204" pitchFamily="34" charset="0"/>
              <a:cs typeface="Arial" panose="020B0604020202020204" pitchFamily="34" charset="0"/>
            </a:endParaRPr>
          </a:p>
          <a:p>
            <a:pPr eaLnBrk="1" hangingPunct="1">
              <a:spcBef>
                <a:spcPct val="0"/>
              </a:spcBef>
              <a:buFontTx/>
              <a:buNone/>
            </a:pPr>
            <a:r>
              <a:rPr lang="cs-CZ" altLang="cs-CZ" sz="2800" b="1">
                <a:solidFill>
                  <a:srgbClr val="C00000"/>
                </a:solidFill>
                <a:latin typeface="Arial" panose="020B0604020202020204" pitchFamily="34" charset="0"/>
                <a:cs typeface="Arial" panose="020B0604020202020204" pitchFamily="34" charset="0"/>
              </a:rPr>
              <a:t>EVALUATION:</a:t>
            </a:r>
          </a:p>
          <a:p>
            <a:pPr eaLnBrk="1" hangingPunct="1">
              <a:spcBef>
                <a:spcPct val="0"/>
              </a:spcBef>
              <a:buFontTx/>
              <a:buNone/>
            </a:pPr>
            <a:r>
              <a:rPr lang="cs-CZ" altLang="cs-CZ" sz="2800" b="1">
                <a:latin typeface="Arial" panose="020B0604020202020204" pitchFamily="34" charset="0"/>
                <a:cs typeface="Arial" panose="020B0604020202020204" pitchFamily="34" charset="0"/>
              </a:rPr>
              <a:t>11-13.5 points – dobře</a:t>
            </a:r>
          </a:p>
          <a:p>
            <a:pPr eaLnBrk="1" hangingPunct="1">
              <a:spcBef>
                <a:spcPct val="0"/>
              </a:spcBef>
              <a:buFontTx/>
              <a:buNone/>
            </a:pPr>
            <a:r>
              <a:rPr lang="cs-CZ" altLang="cs-CZ" sz="2800" b="1">
                <a:latin typeface="Arial" panose="020B0604020202020204" pitchFamily="34" charset="0"/>
                <a:cs typeface="Arial" panose="020B0604020202020204" pitchFamily="34" charset="0"/>
              </a:rPr>
              <a:t>14-17.5 points – velmi dobře</a:t>
            </a:r>
          </a:p>
          <a:p>
            <a:pPr eaLnBrk="1" hangingPunct="1">
              <a:spcBef>
                <a:spcPct val="0"/>
              </a:spcBef>
              <a:buFontTx/>
              <a:buNone/>
            </a:pPr>
            <a:r>
              <a:rPr lang="cs-CZ" altLang="cs-CZ" sz="2800" b="1">
                <a:latin typeface="Arial" panose="020B0604020202020204" pitchFamily="34" charset="0"/>
                <a:cs typeface="Arial" panose="020B0604020202020204" pitchFamily="34" charset="0"/>
              </a:rPr>
              <a:t>above 18 - výborně</a:t>
            </a:r>
          </a:p>
          <a:p>
            <a:pPr eaLnBrk="1" hangingPunct="1">
              <a:spcBef>
                <a:spcPct val="0"/>
              </a:spcBef>
              <a:buFontTx/>
              <a:buNone/>
            </a:pPr>
            <a:endParaRPr lang="cs-CZ" altLang="cs-CZ" sz="2400" b="1">
              <a:latin typeface="Arial" panose="020B0604020202020204" pitchFamily="34" charset="0"/>
              <a:cs typeface="Arial" panose="020B0604020202020204" pitchFamily="34" charset="0"/>
            </a:endParaRPr>
          </a:p>
        </p:txBody>
      </p:sp>
      <p:sp>
        <p:nvSpPr>
          <p:cNvPr id="6147" name="Text Box 16">
            <a:extLst>
              <a:ext uri="{FF2B5EF4-FFF2-40B4-BE49-F238E27FC236}">
                <a16:creationId xmlns:a16="http://schemas.microsoft.com/office/drawing/2014/main" id="{F11A5A65-4F3A-0657-84A4-73545B6C905B}"/>
              </a:ext>
            </a:extLst>
          </p:cNvPr>
          <p:cNvSpPr txBox="1">
            <a:spLocks noChangeArrowheads="1"/>
          </p:cNvSpPr>
          <p:nvPr/>
        </p:nvSpPr>
        <p:spPr bwMode="auto">
          <a:xfrm>
            <a:off x="0" y="104775"/>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4400" b="1">
                <a:solidFill>
                  <a:srgbClr val="C00000"/>
                </a:solidFill>
                <a:latin typeface="Albertus Extra Bold" pitchFamily="34" charset="0"/>
              </a:rPr>
              <a:t>EXAM</a:t>
            </a:r>
            <a:endParaRPr lang="cs-CZ" altLang="cs-CZ" sz="3600">
              <a:solidFill>
                <a:srgbClr val="C00000"/>
              </a:solidFill>
              <a:latin typeface="Albertus Extra Bold"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a:extLst>
              <a:ext uri="{FF2B5EF4-FFF2-40B4-BE49-F238E27FC236}">
                <a16:creationId xmlns:a16="http://schemas.microsoft.com/office/drawing/2014/main" id="{5381A08E-4FCE-BA68-A321-F9D3A1CE63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933825"/>
            <a:ext cx="312737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Obdélník 2">
            <a:extLst>
              <a:ext uri="{FF2B5EF4-FFF2-40B4-BE49-F238E27FC236}">
                <a16:creationId xmlns:a16="http://schemas.microsoft.com/office/drawing/2014/main" id="{36739C9D-4072-D0E6-438B-EAC3B30A170D}"/>
              </a:ext>
            </a:extLst>
          </p:cNvPr>
          <p:cNvSpPr>
            <a:spLocks noChangeArrowheads="1"/>
          </p:cNvSpPr>
          <p:nvPr/>
        </p:nvSpPr>
        <p:spPr bwMode="auto">
          <a:xfrm>
            <a:off x="285750" y="1428750"/>
            <a:ext cx="8001000"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pPr>
            <a:endParaRPr lang="cs-CZ" altLang="cs-CZ" sz="2400">
              <a:latin typeface="Calibri" panose="020F0502020204030204" pitchFamily="34" charset="0"/>
            </a:endParaRPr>
          </a:p>
          <a:p>
            <a:pPr eaLnBrk="1" hangingPunct="1">
              <a:spcBef>
                <a:spcPct val="0"/>
              </a:spcBef>
            </a:pPr>
            <a:r>
              <a:rPr lang="cs-CZ" altLang="cs-CZ" sz="2400">
                <a:latin typeface="Calibri" panose="020F0502020204030204" pitchFamily="34" charset="0"/>
              </a:rPr>
              <a:t> </a:t>
            </a:r>
            <a:r>
              <a:rPr lang="cs-CZ" altLang="cs-CZ" b="1">
                <a:latin typeface="Calibri" panose="020F0502020204030204" pitchFamily="34" charset="0"/>
              </a:rPr>
              <a:t>Molecular clock</a:t>
            </a:r>
          </a:p>
          <a:p>
            <a:pPr eaLnBrk="1" hangingPunct="1">
              <a:spcBef>
                <a:spcPct val="0"/>
              </a:spcBef>
            </a:pPr>
            <a:endParaRPr lang="cs-CZ" altLang="cs-CZ" b="1">
              <a:latin typeface="Calibri" panose="020F0502020204030204" pitchFamily="34" charset="0"/>
            </a:endParaRPr>
          </a:p>
          <a:p>
            <a:pPr eaLnBrk="1" hangingPunct="1">
              <a:spcBef>
                <a:spcPct val="0"/>
              </a:spcBef>
              <a:buFontTx/>
              <a:buNone/>
            </a:pPr>
            <a:endParaRPr lang="cs-CZ" altLang="cs-CZ" b="1">
              <a:latin typeface="Calibri" panose="020F0502020204030204" pitchFamily="34" charset="0"/>
            </a:endParaRPr>
          </a:p>
          <a:p>
            <a:pPr eaLnBrk="1" hangingPunct="1">
              <a:spcBef>
                <a:spcPct val="0"/>
              </a:spcBef>
            </a:pPr>
            <a:endParaRPr lang="cs-CZ" altLang="cs-CZ" b="1">
              <a:latin typeface="Calibri" panose="020F0502020204030204" pitchFamily="34" charset="0"/>
            </a:endParaRPr>
          </a:p>
          <a:p>
            <a:pPr eaLnBrk="1" hangingPunct="1">
              <a:spcBef>
                <a:spcPct val="0"/>
              </a:spcBef>
            </a:pPr>
            <a:r>
              <a:rPr lang="cs-CZ" altLang="cs-CZ" b="1">
                <a:latin typeface="Calibri" panose="020F0502020204030204" pitchFamily="34" charset="0"/>
              </a:rPr>
              <a:t> Informative about the population history</a:t>
            </a:r>
          </a:p>
          <a:p>
            <a:pPr eaLnBrk="1" hangingPunct="1">
              <a:spcBef>
                <a:spcPct val="0"/>
              </a:spcBef>
            </a:pPr>
            <a:endParaRPr lang="cs-CZ" altLang="cs-CZ" sz="2400">
              <a:latin typeface="Calibri" panose="020F0502020204030204" pitchFamily="34" charset="0"/>
            </a:endParaRPr>
          </a:p>
        </p:txBody>
      </p:sp>
      <p:pic>
        <p:nvPicPr>
          <p:cNvPr id="34820" name="Picture 2">
            <a:extLst>
              <a:ext uri="{FF2B5EF4-FFF2-40B4-BE49-F238E27FC236}">
                <a16:creationId xmlns:a16="http://schemas.microsoft.com/office/drawing/2014/main" id="{B4886E96-6543-A5F4-F48C-9AFA6E2493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0" y="928688"/>
            <a:ext cx="2643188"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16">
            <a:extLst>
              <a:ext uri="{FF2B5EF4-FFF2-40B4-BE49-F238E27FC236}">
                <a16:creationId xmlns:a16="http://schemas.microsoft.com/office/drawing/2014/main" id="{FBA560DA-AF1F-9349-2025-B0814F633EF2}"/>
              </a:ext>
            </a:extLst>
          </p:cNvPr>
          <p:cNvSpPr txBox="1">
            <a:spLocks noChangeArrowheads="1"/>
          </p:cNvSpPr>
          <p:nvPr/>
        </p:nvSpPr>
        <p:spPr bwMode="auto">
          <a:xfrm>
            <a:off x="0" y="228600"/>
            <a:ext cx="9144000" cy="523875"/>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0" scaled="1"/>
            <a:tileRect/>
          </a:gradFill>
          <a:ln w="9525">
            <a:noFill/>
            <a:miter lim="800000"/>
            <a:headEnd/>
            <a:tailEnd/>
          </a:ln>
        </p:spPr>
        <p:txBody>
          <a:bodyPr>
            <a:spAutoFit/>
          </a:bodyPr>
          <a:lstStyle/>
          <a:p>
            <a:pPr algn="ctr" eaLnBrk="1" hangingPunct="1">
              <a:defRPr/>
            </a:pPr>
            <a:r>
              <a:rPr lang="cs-CZ" sz="2800" b="1" cap="all" dirty="0">
                <a:latin typeface="Arial" pitchFamily="34" charset="0"/>
                <a:cs typeface="Arial" pitchFamily="34" charset="0"/>
              </a:rPr>
              <a:t>ADVANTAGES OF MOLECULAR CHARACTERS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a:extLst>
              <a:ext uri="{FF2B5EF4-FFF2-40B4-BE49-F238E27FC236}">
                <a16:creationId xmlns:a16="http://schemas.microsoft.com/office/drawing/2014/main" id="{E2B3ADF5-F4FF-EA87-0612-3CEF236962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6188" y="930275"/>
            <a:ext cx="5357812"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4">
            <a:extLst>
              <a:ext uri="{FF2B5EF4-FFF2-40B4-BE49-F238E27FC236}">
                <a16:creationId xmlns:a16="http://schemas.microsoft.com/office/drawing/2014/main" id="{F0608910-7ECC-AFD2-FB1A-A5391B58EE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2357438"/>
            <a:ext cx="2214563"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a:extLst>
              <a:ext uri="{FF2B5EF4-FFF2-40B4-BE49-F238E27FC236}">
                <a16:creationId xmlns:a16="http://schemas.microsoft.com/office/drawing/2014/main" id="{E1A5A5FB-B883-FF52-E00C-C39F14943B8B}"/>
              </a:ext>
            </a:extLst>
          </p:cNvPr>
          <p:cNvPicPr>
            <a:picLocks noChangeAspect="1" noChangeArrowheads="1"/>
          </p:cNvPicPr>
          <p:nvPr/>
        </p:nvPicPr>
        <p:blipFill>
          <a:blip r:embed="rId4" cstate="print">
            <a:duotone>
              <a:schemeClr val="bg2">
                <a:shade val="45000"/>
                <a:satMod val="135000"/>
              </a:schemeClr>
              <a:prstClr val="white"/>
            </a:duotone>
          </a:blip>
          <a:srcRect/>
          <a:stretch>
            <a:fillRect/>
          </a:stretch>
        </p:blipFill>
        <p:spPr bwMode="auto">
          <a:xfrm>
            <a:off x="5191156" y="3857648"/>
            <a:ext cx="3810000" cy="2857500"/>
          </a:xfrm>
          <a:prstGeom prst="rect">
            <a:avLst/>
          </a:prstGeom>
          <a:noFill/>
          <a:ln w="9525">
            <a:noFill/>
            <a:miter lim="800000"/>
            <a:headEnd/>
            <a:tailEnd/>
          </a:ln>
        </p:spPr>
      </p:pic>
      <p:sp>
        <p:nvSpPr>
          <p:cNvPr id="2" name="Text Box 16">
            <a:extLst>
              <a:ext uri="{FF2B5EF4-FFF2-40B4-BE49-F238E27FC236}">
                <a16:creationId xmlns:a16="http://schemas.microsoft.com/office/drawing/2014/main" id="{A9705863-ACED-5418-95DB-A9DD87E15295}"/>
              </a:ext>
            </a:extLst>
          </p:cNvPr>
          <p:cNvSpPr txBox="1">
            <a:spLocks noChangeArrowheads="1"/>
          </p:cNvSpPr>
          <p:nvPr/>
        </p:nvSpPr>
        <p:spPr bwMode="auto">
          <a:xfrm>
            <a:off x="0" y="228600"/>
            <a:ext cx="9144000" cy="523875"/>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0" scaled="1"/>
            <a:tileRect/>
          </a:gradFill>
          <a:ln w="9525">
            <a:noFill/>
            <a:miter lim="800000"/>
            <a:headEnd/>
            <a:tailEnd/>
          </a:ln>
        </p:spPr>
        <p:txBody>
          <a:bodyPr>
            <a:spAutoFit/>
          </a:bodyPr>
          <a:lstStyle/>
          <a:p>
            <a:pPr algn="ctr" eaLnBrk="1" hangingPunct="1">
              <a:defRPr/>
            </a:pPr>
            <a:r>
              <a:rPr lang="cs-CZ" sz="2800" b="1" cap="all" dirty="0">
                <a:latin typeface="Arial" pitchFamily="34" charset="0"/>
                <a:cs typeface="Arial" pitchFamily="34" charset="0"/>
              </a:rPr>
              <a:t>DISADVANTAGES OF MOLECULAR CHARACTERS</a:t>
            </a:r>
          </a:p>
        </p:txBody>
      </p:sp>
      <p:sp>
        <p:nvSpPr>
          <p:cNvPr id="35846" name="TextovéPole 3">
            <a:extLst>
              <a:ext uri="{FF2B5EF4-FFF2-40B4-BE49-F238E27FC236}">
                <a16:creationId xmlns:a16="http://schemas.microsoft.com/office/drawing/2014/main" id="{DB6B781E-F8F8-038B-7A2B-AC360BF8E0CB}"/>
              </a:ext>
            </a:extLst>
          </p:cNvPr>
          <p:cNvSpPr txBox="1">
            <a:spLocks noChangeArrowheads="1"/>
          </p:cNvSpPr>
          <p:nvPr/>
        </p:nvSpPr>
        <p:spPr bwMode="auto">
          <a:xfrm>
            <a:off x="285750" y="1143000"/>
            <a:ext cx="542925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pPr>
            <a:r>
              <a:rPr lang="cs-CZ" altLang="cs-CZ" sz="2800">
                <a:latin typeface="Calibri" panose="020F0502020204030204" pitchFamily="34" charset="0"/>
              </a:rPr>
              <a:t> No information about anagenesis</a:t>
            </a:r>
          </a:p>
          <a:p>
            <a:pPr eaLnBrk="1" hangingPunct="1">
              <a:spcBef>
                <a:spcPct val="0"/>
              </a:spcBef>
            </a:pPr>
            <a:endParaRPr lang="cs-CZ" altLang="cs-CZ" sz="2800">
              <a:latin typeface="Calibri" panose="020F0502020204030204" pitchFamily="34" charset="0"/>
            </a:endParaRPr>
          </a:p>
          <a:p>
            <a:pPr eaLnBrk="1" hangingPunct="1">
              <a:spcBef>
                <a:spcPct val="0"/>
              </a:spcBef>
            </a:pPr>
            <a:endParaRPr lang="cs-CZ" altLang="cs-CZ" sz="2800">
              <a:latin typeface="Calibri" panose="020F0502020204030204" pitchFamily="34" charset="0"/>
            </a:endParaRPr>
          </a:p>
          <a:p>
            <a:pPr eaLnBrk="1" hangingPunct="1">
              <a:spcBef>
                <a:spcPct val="0"/>
              </a:spcBef>
            </a:pPr>
            <a:r>
              <a:rPr lang="cs-CZ" altLang="cs-CZ" sz="2800">
                <a:latin typeface="Calibri" panose="020F0502020204030204" pitchFamily="34" charset="0"/>
              </a:rPr>
              <a:t> Price</a:t>
            </a:r>
          </a:p>
          <a:p>
            <a:pPr eaLnBrk="1" hangingPunct="1">
              <a:spcBef>
                <a:spcPct val="0"/>
              </a:spcBef>
            </a:pPr>
            <a:endParaRPr lang="cs-CZ" altLang="cs-CZ" sz="2800">
              <a:latin typeface="Calibri" panose="020F0502020204030204" pitchFamily="34" charset="0"/>
            </a:endParaRPr>
          </a:p>
          <a:p>
            <a:pPr eaLnBrk="1" hangingPunct="1">
              <a:spcBef>
                <a:spcPct val="0"/>
              </a:spcBef>
              <a:buFontTx/>
              <a:buNone/>
            </a:pPr>
            <a:endParaRPr lang="cs-CZ" altLang="cs-CZ" sz="2800">
              <a:latin typeface="Calibri" panose="020F0502020204030204" pitchFamily="34" charset="0"/>
            </a:endParaRPr>
          </a:p>
          <a:p>
            <a:pPr eaLnBrk="1" hangingPunct="1">
              <a:spcBef>
                <a:spcPct val="0"/>
              </a:spcBef>
            </a:pPr>
            <a:endParaRPr lang="cs-CZ" altLang="cs-CZ" sz="2800">
              <a:latin typeface="Calibri" panose="020F0502020204030204" pitchFamily="34" charset="0"/>
            </a:endParaRPr>
          </a:p>
          <a:p>
            <a:pPr eaLnBrk="1" hangingPunct="1">
              <a:spcBef>
                <a:spcPct val="0"/>
              </a:spcBef>
              <a:buFontTx/>
              <a:buNone/>
            </a:pPr>
            <a:endParaRPr lang="cs-CZ" altLang="cs-CZ" sz="2800">
              <a:latin typeface="Calibri" panose="020F0502020204030204" pitchFamily="34" charset="0"/>
            </a:endParaRPr>
          </a:p>
          <a:p>
            <a:pPr eaLnBrk="1" hangingPunct="1">
              <a:spcBef>
                <a:spcPct val="0"/>
              </a:spcBef>
            </a:pPr>
            <a:r>
              <a:rPr lang="cs-CZ" altLang="cs-CZ" sz="2800">
                <a:latin typeface="Calibri" panose="020F0502020204030204" pitchFamily="34" charset="0"/>
              </a:rPr>
              <a:t> Destructive methods (sometimes)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6">
            <a:extLst>
              <a:ext uri="{FF2B5EF4-FFF2-40B4-BE49-F238E27FC236}">
                <a16:creationId xmlns:a16="http://schemas.microsoft.com/office/drawing/2014/main" id="{85D04D0A-610A-FB38-3405-0DEAE8E4B207}"/>
              </a:ext>
            </a:extLst>
          </p:cNvPr>
          <p:cNvSpPr txBox="1">
            <a:spLocks noChangeArrowheads="1"/>
          </p:cNvSpPr>
          <p:nvPr/>
        </p:nvSpPr>
        <p:spPr bwMode="auto">
          <a:xfrm>
            <a:off x="0" y="228600"/>
            <a:ext cx="9144000" cy="646113"/>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0" scaled="1"/>
            <a:tileRect/>
          </a:gradFill>
          <a:ln w="9525">
            <a:noFill/>
            <a:miter lim="800000"/>
            <a:headEnd/>
            <a:tailEnd/>
          </a:ln>
        </p:spPr>
        <p:txBody>
          <a:bodyPr>
            <a:spAutoFit/>
          </a:bodyPr>
          <a:lstStyle/>
          <a:p>
            <a:pPr algn="ctr" eaLnBrk="1" hangingPunct="1">
              <a:defRPr/>
            </a:pPr>
            <a:r>
              <a:rPr lang="cs-CZ" sz="3600" b="1" cap="all" dirty="0">
                <a:latin typeface="Arial" pitchFamily="34" charset="0"/>
                <a:cs typeface="Arial" pitchFamily="34" charset="0"/>
              </a:rPr>
              <a:t>HISTORY – 60</a:t>
            </a:r>
            <a:r>
              <a:rPr lang="en-GB" sz="3600" b="1" dirty="0">
                <a:latin typeface="Arial" pitchFamily="34" charset="0"/>
                <a:cs typeface="Arial" pitchFamily="34" charset="0"/>
              </a:rPr>
              <a:t>’s</a:t>
            </a:r>
            <a:endParaRPr lang="cs-CZ" sz="3600" b="1" dirty="0">
              <a:latin typeface="Arial" pitchFamily="34" charset="0"/>
              <a:cs typeface="Arial" pitchFamily="34" charset="0"/>
            </a:endParaRPr>
          </a:p>
        </p:txBody>
      </p:sp>
      <p:pic>
        <p:nvPicPr>
          <p:cNvPr id="36867" name="Picture 2">
            <a:extLst>
              <a:ext uri="{FF2B5EF4-FFF2-40B4-BE49-F238E27FC236}">
                <a16:creationId xmlns:a16="http://schemas.microsoft.com/office/drawing/2014/main" id="{1A5D8898-4B47-297B-5263-56DE0844D4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7925" y="908050"/>
            <a:ext cx="1616075"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4">
            <a:extLst>
              <a:ext uri="{FF2B5EF4-FFF2-40B4-BE49-F238E27FC236}">
                <a16:creationId xmlns:a16="http://schemas.microsoft.com/office/drawing/2014/main" id="{E4F53681-029D-F9AF-34FD-2F95EEED64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908050"/>
            <a:ext cx="1336675"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ovéPole 5">
            <a:extLst>
              <a:ext uri="{FF2B5EF4-FFF2-40B4-BE49-F238E27FC236}">
                <a16:creationId xmlns:a16="http://schemas.microsoft.com/office/drawing/2014/main" id="{7C30F71C-4EFA-DB37-8A18-66A193B976F8}"/>
              </a:ext>
            </a:extLst>
          </p:cNvPr>
          <p:cNvSpPr txBox="1">
            <a:spLocks noChangeArrowheads="1"/>
          </p:cNvSpPr>
          <p:nvPr/>
        </p:nvSpPr>
        <p:spPr bwMode="auto">
          <a:xfrm>
            <a:off x="539750" y="981075"/>
            <a:ext cx="554513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cs-CZ" altLang="cs-CZ" sz="2400"/>
              <a:t>Linus Pauling, Emile Zuckerkandl</a:t>
            </a:r>
          </a:p>
          <a:p>
            <a:pPr algn="r" eaLnBrk="1" hangingPunct="1">
              <a:spcBef>
                <a:spcPct val="0"/>
              </a:spcBef>
              <a:buFontTx/>
              <a:buNone/>
            </a:pPr>
            <a:r>
              <a:rPr lang="cs-CZ" altLang="cs-CZ" sz="1800"/>
              <a:t>(</a:t>
            </a:r>
            <a:r>
              <a:rPr lang="en-US" altLang="cs-CZ" sz="1800"/>
              <a:t>Molecules as Documents of Evolutionary History</a:t>
            </a:r>
            <a:r>
              <a:rPr lang="cs-CZ" altLang="cs-CZ" sz="1800"/>
              <a:t>, 1964)</a:t>
            </a:r>
          </a:p>
        </p:txBody>
      </p:sp>
      <p:pic>
        <p:nvPicPr>
          <p:cNvPr id="36870" name="Picture 6">
            <a:extLst>
              <a:ext uri="{FF2B5EF4-FFF2-40B4-BE49-F238E27FC236}">
                <a16:creationId xmlns:a16="http://schemas.microsoft.com/office/drawing/2014/main" id="{6D601D81-D21E-35FD-BA47-9888E2957F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89138"/>
            <a:ext cx="1476375" cy="202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8">
            <a:extLst>
              <a:ext uri="{FF2B5EF4-FFF2-40B4-BE49-F238E27FC236}">
                <a16:creationId xmlns:a16="http://schemas.microsoft.com/office/drawing/2014/main" id="{1E342986-4612-4633-2AA6-EDF02A661B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9546" t="10483" r="20454" b="30814"/>
          <a:stretch>
            <a:fillRect/>
          </a:stretch>
        </p:blipFill>
        <p:spPr bwMode="auto">
          <a:xfrm>
            <a:off x="1547813" y="1989138"/>
            <a:ext cx="15843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2" name="TextovéPole 8">
            <a:extLst>
              <a:ext uri="{FF2B5EF4-FFF2-40B4-BE49-F238E27FC236}">
                <a16:creationId xmlns:a16="http://schemas.microsoft.com/office/drawing/2014/main" id="{DDCC8337-713A-91ED-DF85-420BF417F47E}"/>
              </a:ext>
            </a:extLst>
          </p:cNvPr>
          <p:cNvSpPr txBox="1">
            <a:spLocks noChangeArrowheads="1"/>
          </p:cNvSpPr>
          <p:nvPr/>
        </p:nvSpPr>
        <p:spPr bwMode="auto">
          <a:xfrm>
            <a:off x="3203575" y="2852738"/>
            <a:ext cx="349885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a:t>Robert Sokal, Peter Sneath</a:t>
            </a:r>
          </a:p>
          <a:p>
            <a:pPr eaLnBrk="1" hangingPunct="1">
              <a:spcBef>
                <a:spcPct val="0"/>
              </a:spcBef>
              <a:buFontTx/>
              <a:buNone/>
            </a:pPr>
            <a:r>
              <a:rPr lang="cs-CZ" altLang="cs-CZ" sz="1800"/>
              <a:t>(Numerical taxonomy, 1963)</a:t>
            </a:r>
          </a:p>
        </p:txBody>
      </p:sp>
      <p:pic>
        <p:nvPicPr>
          <p:cNvPr id="36873" name="Picture 10">
            <a:extLst>
              <a:ext uri="{FF2B5EF4-FFF2-40B4-BE49-F238E27FC236}">
                <a16:creationId xmlns:a16="http://schemas.microsoft.com/office/drawing/2014/main" id="{565D0575-3E0B-3257-E7DE-2E7372EF03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24750" y="3068638"/>
            <a:ext cx="1446213" cy="188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4" name="TextovéPole 10">
            <a:extLst>
              <a:ext uri="{FF2B5EF4-FFF2-40B4-BE49-F238E27FC236}">
                <a16:creationId xmlns:a16="http://schemas.microsoft.com/office/drawing/2014/main" id="{40F090A0-8244-5CDD-807D-CD2E91691733}"/>
              </a:ext>
            </a:extLst>
          </p:cNvPr>
          <p:cNvSpPr txBox="1">
            <a:spLocks noChangeArrowheads="1"/>
          </p:cNvSpPr>
          <p:nvPr/>
        </p:nvSpPr>
        <p:spPr bwMode="auto">
          <a:xfrm>
            <a:off x="4211638" y="3860800"/>
            <a:ext cx="3243262"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cs-CZ" altLang="cs-CZ" sz="2400"/>
              <a:t>Willi Henning</a:t>
            </a:r>
          </a:p>
          <a:p>
            <a:pPr algn="r" eaLnBrk="1" hangingPunct="1">
              <a:spcBef>
                <a:spcPct val="0"/>
              </a:spcBef>
              <a:buFontTx/>
              <a:buNone/>
            </a:pPr>
            <a:r>
              <a:rPr lang="cs-CZ" altLang="cs-CZ" sz="1800"/>
              <a:t>(Phylogenetic systematics, 1966)</a:t>
            </a:r>
          </a:p>
        </p:txBody>
      </p:sp>
      <p:pic>
        <p:nvPicPr>
          <p:cNvPr id="36875" name="Picture 12">
            <a:extLst>
              <a:ext uri="{FF2B5EF4-FFF2-40B4-BE49-F238E27FC236}">
                <a16:creationId xmlns:a16="http://schemas.microsoft.com/office/drawing/2014/main" id="{EF4932D7-3C5C-7CCC-D87F-5F6545C6A96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508500"/>
            <a:ext cx="1619250"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6" name="Picture 14">
            <a:extLst>
              <a:ext uri="{FF2B5EF4-FFF2-40B4-BE49-F238E27FC236}">
                <a16:creationId xmlns:a16="http://schemas.microsoft.com/office/drawing/2014/main" id="{1C28C129-90D7-0923-38C4-DE57BE82BF4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68039" b="42647"/>
          <a:stretch>
            <a:fillRect/>
          </a:stretch>
        </p:blipFill>
        <p:spPr bwMode="auto">
          <a:xfrm>
            <a:off x="1681163" y="4516438"/>
            <a:ext cx="1522412"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7" name="TextovéPole 13">
            <a:extLst>
              <a:ext uri="{FF2B5EF4-FFF2-40B4-BE49-F238E27FC236}">
                <a16:creationId xmlns:a16="http://schemas.microsoft.com/office/drawing/2014/main" id="{B33B1A01-FCDF-1070-A5CA-E41B70C8A252}"/>
              </a:ext>
            </a:extLst>
          </p:cNvPr>
          <p:cNvSpPr txBox="1">
            <a:spLocks noChangeArrowheads="1"/>
          </p:cNvSpPr>
          <p:nvPr/>
        </p:nvSpPr>
        <p:spPr bwMode="auto">
          <a:xfrm>
            <a:off x="3344863" y="5589588"/>
            <a:ext cx="52419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a:t>Luigi Cavalli-Sforza, Anthony Edwards</a:t>
            </a:r>
          </a:p>
          <a:p>
            <a:pPr eaLnBrk="1" hangingPunct="1">
              <a:spcBef>
                <a:spcPct val="0"/>
              </a:spcBef>
              <a:buFontTx/>
              <a:buNone/>
            </a:pPr>
            <a:r>
              <a:rPr lang="cs-CZ" altLang="cs-CZ" sz="1600"/>
              <a:t>(</a:t>
            </a:r>
            <a:r>
              <a:rPr lang="en-GB" altLang="cs-CZ" sz="1600"/>
              <a:t>maximum parsimony </a:t>
            </a:r>
            <a:r>
              <a:rPr lang="cs-CZ" altLang="cs-CZ" sz="1600"/>
              <a:t>a</a:t>
            </a:r>
            <a:r>
              <a:rPr lang="en-GB" altLang="cs-CZ" sz="1600"/>
              <a:t>nd</a:t>
            </a:r>
            <a:r>
              <a:rPr lang="cs-CZ" altLang="cs-CZ" sz="1600"/>
              <a:t> maximum likelihood, 1963-1966)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6">
            <a:extLst>
              <a:ext uri="{FF2B5EF4-FFF2-40B4-BE49-F238E27FC236}">
                <a16:creationId xmlns:a16="http://schemas.microsoft.com/office/drawing/2014/main" id="{2E9A7E2B-2125-251A-0556-98EC79B898C9}"/>
              </a:ext>
            </a:extLst>
          </p:cNvPr>
          <p:cNvSpPr txBox="1">
            <a:spLocks noChangeArrowheads="1"/>
          </p:cNvSpPr>
          <p:nvPr/>
        </p:nvSpPr>
        <p:spPr bwMode="auto">
          <a:xfrm>
            <a:off x="0" y="228600"/>
            <a:ext cx="9144000" cy="646113"/>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0" scaled="1"/>
            <a:tileRect/>
          </a:gradFill>
          <a:ln w="9525">
            <a:noFill/>
            <a:miter lim="800000"/>
            <a:headEnd/>
            <a:tailEnd/>
          </a:ln>
        </p:spPr>
        <p:txBody>
          <a:bodyPr>
            <a:spAutoFit/>
          </a:bodyPr>
          <a:lstStyle/>
          <a:p>
            <a:pPr algn="ctr" eaLnBrk="1" hangingPunct="1">
              <a:defRPr/>
            </a:pPr>
            <a:r>
              <a:rPr lang="cs-CZ" sz="3600" b="1" cap="all" dirty="0" err="1">
                <a:latin typeface="Arial" pitchFamily="34" charset="0"/>
                <a:cs typeface="Arial" pitchFamily="34" charset="0"/>
              </a:rPr>
              <a:t>Histor</a:t>
            </a:r>
            <a:r>
              <a:rPr lang="en-GB" sz="3600" b="1" cap="all" dirty="0">
                <a:latin typeface="Arial" pitchFamily="34" charset="0"/>
                <a:cs typeface="Arial" pitchFamily="34" charset="0"/>
              </a:rPr>
              <a:t>y</a:t>
            </a:r>
            <a:r>
              <a:rPr lang="cs-CZ" sz="3600" b="1" cap="all" dirty="0">
                <a:latin typeface="Arial" pitchFamily="34" charset="0"/>
                <a:cs typeface="Arial" pitchFamily="34" charset="0"/>
              </a:rPr>
              <a:t> – 60</a:t>
            </a:r>
            <a:r>
              <a:rPr lang="en-GB" sz="3600" b="1" cap="all" dirty="0">
                <a:latin typeface="Arial" pitchFamily="34" charset="0"/>
                <a:cs typeface="Arial" pitchFamily="34" charset="0"/>
              </a:rPr>
              <a:t>’</a:t>
            </a:r>
            <a:r>
              <a:rPr lang="en-GB" sz="3600" b="1" dirty="0">
                <a:latin typeface="Arial" pitchFamily="34" charset="0"/>
                <a:cs typeface="Arial" pitchFamily="34" charset="0"/>
              </a:rPr>
              <a:t>s</a:t>
            </a:r>
            <a:r>
              <a:rPr lang="cs-CZ" sz="3600" b="1" cap="all" dirty="0">
                <a:latin typeface="Arial" pitchFamily="34" charset="0"/>
                <a:cs typeface="Arial" pitchFamily="34" charset="0"/>
              </a:rPr>
              <a:t> – 90</a:t>
            </a:r>
            <a:r>
              <a:rPr lang="en-GB" sz="3600" b="1" dirty="0">
                <a:latin typeface="Arial" pitchFamily="34" charset="0"/>
                <a:cs typeface="Arial" pitchFamily="34" charset="0"/>
              </a:rPr>
              <a:t>’s</a:t>
            </a:r>
            <a:endParaRPr lang="cs-CZ" sz="3600" b="1" dirty="0">
              <a:latin typeface="Arial" pitchFamily="34" charset="0"/>
              <a:cs typeface="Arial" pitchFamily="34" charset="0"/>
            </a:endParaRPr>
          </a:p>
        </p:txBody>
      </p:sp>
      <p:sp>
        <p:nvSpPr>
          <p:cNvPr id="37891" name="TextovéPole 5">
            <a:extLst>
              <a:ext uri="{FF2B5EF4-FFF2-40B4-BE49-F238E27FC236}">
                <a16:creationId xmlns:a16="http://schemas.microsoft.com/office/drawing/2014/main" id="{1CEE821D-CBA8-81AE-F20A-0151D2F4B5C0}"/>
              </a:ext>
            </a:extLst>
          </p:cNvPr>
          <p:cNvSpPr txBox="1">
            <a:spLocks noChangeArrowheads="1"/>
          </p:cNvSpPr>
          <p:nvPr/>
        </p:nvSpPr>
        <p:spPr bwMode="auto">
          <a:xfrm>
            <a:off x="1835150" y="981075"/>
            <a:ext cx="554513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cs-CZ" altLang="cs-CZ" sz="2400"/>
              <a:t>Margaret Dayhoff</a:t>
            </a:r>
          </a:p>
          <a:p>
            <a:pPr algn="r" eaLnBrk="1" hangingPunct="1">
              <a:spcBef>
                <a:spcPct val="0"/>
              </a:spcBef>
              <a:buFontTx/>
              <a:buNone/>
            </a:pPr>
            <a:r>
              <a:rPr lang="cs-CZ" altLang="cs-CZ" sz="1800"/>
              <a:t>(Atlas of protein sequence and structure, 1965)</a:t>
            </a:r>
          </a:p>
        </p:txBody>
      </p:sp>
      <p:sp>
        <p:nvSpPr>
          <p:cNvPr id="37892" name="TextovéPole 8">
            <a:extLst>
              <a:ext uri="{FF2B5EF4-FFF2-40B4-BE49-F238E27FC236}">
                <a16:creationId xmlns:a16="http://schemas.microsoft.com/office/drawing/2014/main" id="{79C78E8F-11B3-D100-9B8F-25349E5C8198}"/>
              </a:ext>
            </a:extLst>
          </p:cNvPr>
          <p:cNvSpPr txBox="1">
            <a:spLocks noChangeArrowheads="1"/>
          </p:cNvSpPr>
          <p:nvPr/>
        </p:nvSpPr>
        <p:spPr bwMode="auto">
          <a:xfrm>
            <a:off x="1597025" y="1916113"/>
            <a:ext cx="3551238"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a:t>Motoo Kimura</a:t>
            </a:r>
          </a:p>
          <a:p>
            <a:pPr eaLnBrk="1" hangingPunct="1">
              <a:spcBef>
                <a:spcPct val="0"/>
              </a:spcBef>
              <a:buFontTx/>
              <a:buNone/>
            </a:pPr>
            <a:r>
              <a:rPr lang="cs-CZ" altLang="cs-CZ" sz="1800"/>
              <a:t>(Neutral theory of evolution, 1968)</a:t>
            </a:r>
          </a:p>
        </p:txBody>
      </p:sp>
      <p:pic>
        <p:nvPicPr>
          <p:cNvPr id="37893" name="Picture 2">
            <a:extLst>
              <a:ext uri="{FF2B5EF4-FFF2-40B4-BE49-F238E27FC236}">
                <a16:creationId xmlns:a16="http://schemas.microsoft.com/office/drawing/2014/main" id="{87857C61-FC6C-7BAD-25AE-219EC64161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4588" y="908050"/>
            <a:ext cx="1497012"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8">
            <a:extLst>
              <a:ext uri="{FF2B5EF4-FFF2-40B4-BE49-F238E27FC236}">
                <a16:creationId xmlns:a16="http://schemas.microsoft.com/office/drawing/2014/main" id="{B01FFE84-1EB5-94BF-A332-7870AC4DDF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120" t="4318" r="19466" b="36081"/>
          <a:stretch>
            <a:fillRect/>
          </a:stretch>
        </p:blipFill>
        <p:spPr bwMode="auto">
          <a:xfrm>
            <a:off x="0" y="1490663"/>
            <a:ext cx="1576388"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5" name="TextovéPole 16">
            <a:extLst>
              <a:ext uri="{FF2B5EF4-FFF2-40B4-BE49-F238E27FC236}">
                <a16:creationId xmlns:a16="http://schemas.microsoft.com/office/drawing/2014/main" id="{6DB1F72A-3DBB-41C4-EAFF-3280896900E9}"/>
              </a:ext>
            </a:extLst>
          </p:cNvPr>
          <p:cNvSpPr txBox="1">
            <a:spLocks noChangeArrowheads="1"/>
          </p:cNvSpPr>
          <p:nvPr/>
        </p:nvSpPr>
        <p:spPr bwMode="auto">
          <a:xfrm>
            <a:off x="1619250" y="4005263"/>
            <a:ext cx="58324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a:t>Joe Felsenstein</a:t>
            </a:r>
          </a:p>
          <a:p>
            <a:pPr eaLnBrk="1" hangingPunct="1">
              <a:spcBef>
                <a:spcPct val="0"/>
              </a:spcBef>
              <a:buFontTx/>
              <a:buNone/>
            </a:pPr>
            <a:r>
              <a:rPr lang="cs-CZ" altLang="cs-CZ" sz="1800"/>
              <a:t>(PHYLIP - Phylogeny Inference Package, 1995, art</a:t>
            </a:r>
            <a:r>
              <a:rPr lang="en-GB" altLang="cs-CZ" sz="1800"/>
              <a:t>ifacts</a:t>
            </a:r>
            <a:r>
              <a:rPr lang="cs-CZ" altLang="cs-CZ" sz="1800"/>
              <a:t> fylogenetických metod – long branch attraction)</a:t>
            </a:r>
          </a:p>
        </p:txBody>
      </p:sp>
      <p:pic>
        <p:nvPicPr>
          <p:cNvPr id="37896" name="Picture 6" descr="David L. Swofford">
            <a:extLst>
              <a:ext uri="{FF2B5EF4-FFF2-40B4-BE49-F238E27FC236}">
                <a16:creationId xmlns:a16="http://schemas.microsoft.com/office/drawing/2014/main" id="{1382369F-9927-B6E9-1A23-AB5624A66C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4750" y="4708525"/>
            <a:ext cx="14700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Picture 8">
            <a:extLst>
              <a:ext uri="{FF2B5EF4-FFF2-40B4-BE49-F238E27FC236}">
                <a16:creationId xmlns:a16="http://schemas.microsoft.com/office/drawing/2014/main" id="{095AA91F-EBE8-F7CE-0DF6-F4172BF426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588" y="5661025"/>
            <a:ext cx="546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8" name="Obdélník 19">
            <a:extLst>
              <a:ext uri="{FF2B5EF4-FFF2-40B4-BE49-F238E27FC236}">
                <a16:creationId xmlns:a16="http://schemas.microsoft.com/office/drawing/2014/main" id="{B85E1F19-1184-41FC-E48C-967303F9B1DB}"/>
              </a:ext>
            </a:extLst>
          </p:cNvPr>
          <p:cNvSpPr>
            <a:spLocks noChangeArrowheads="1"/>
          </p:cNvSpPr>
          <p:nvPr/>
        </p:nvSpPr>
        <p:spPr bwMode="auto">
          <a:xfrm>
            <a:off x="3563938" y="5589588"/>
            <a:ext cx="457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a:t>(David Swofford – </a:t>
            </a:r>
            <a:r>
              <a:rPr lang="cs-CZ" altLang="cs-CZ" sz="1800"/>
              <a:t>PAUP </a:t>
            </a:r>
            <a:r>
              <a:rPr lang="cs-CZ" altLang="cs-CZ" sz="2400"/>
              <a:t>        )</a:t>
            </a:r>
          </a:p>
        </p:txBody>
      </p:sp>
      <p:pic>
        <p:nvPicPr>
          <p:cNvPr id="37899" name="Picture 10">
            <a:extLst>
              <a:ext uri="{FF2B5EF4-FFF2-40B4-BE49-F238E27FC236}">
                <a16:creationId xmlns:a16="http://schemas.microsoft.com/office/drawing/2014/main" id="{BEE2E23F-4E55-C1BD-15DE-D5718D2A87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05700" y="2781300"/>
            <a:ext cx="1465263"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0" name="TextovéPole 21">
            <a:extLst>
              <a:ext uri="{FF2B5EF4-FFF2-40B4-BE49-F238E27FC236}">
                <a16:creationId xmlns:a16="http://schemas.microsoft.com/office/drawing/2014/main" id="{300BB049-5BC5-91B2-948B-863ADB68B127}"/>
              </a:ext>
            </a:extLst>
          </p:cNvPr>
          <p:cNvSpPr txBox="1">
            <a:spLocks noChangeArrowheads="1"/>
          </p:cNvSpPr>
          <p:nvPr/>
        </p:nvSpPr>
        <p:spPr bwMode="auto">
          <a:xfrm>
            <a:off x="4635500" y="2924175"/>
            <a:ext cx="27432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cs-CZ" altLang="cs-CZ" sz="2400"/>
              <a:t>Masatoshi Nei</a:t>
            </a:r>
          </a:p>
          <a:p>
            <a:pPr algn="r" eaLnBrk="1" hangingPunct="1">
              <a:spcBef>
                <a:spcPct val="0"/>
              </a:spcBef>
              <a:buFontTx/>
              <a:buNone/>
            </a:pPr>
            <a:r>
              <a:rPr lang="cs-CZ" altLang="cs-CZ" sz="1800"/>
              <a:t>(substitu</a:t>
            </a:r>
            <a:r>
              <a:rPr lang="en-GB" altLang="cs-CZ" sz="1800"/>
              <a:t>tion models</a:t>
            </a:r>
            <a:r>
              <a:rPr lang="cs-CZ" altLang="cs-CZ" sz="1800"/>
              <a:t>, 80</a:t>
            </a:r>
            <a:r>
              <a:rPr lang="en-GB" altLang="cs-CZ" sz="1800"/>
              <a:t>’s</a:t>
            </a:r>
            <a:r>
              <a:rPr lang="cs-CZ" altLang="cs-CZ" sz="1800"/>
              <a:t>)</a:t>
            </a:r>
          </a:p>
        </p:txBody>
      </p:sp>
      <p:pic>
        <p:nvPicPr>
          <p:cNvPr id="37901" name="Picture 12">
            <a:extLst>
              <a:ext uri="{FF2B5EF4-FFF2-40B4-BE49-F238E27FC236}">
                <a16:creationId xmlns:a16="http://schemas.microsoft.com/office/drawing/2014/main" id="{4E30B08F-B563-9E5D-07E1-05AD5B9A67E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860800"/>
            <a:ext cx="15716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6">
            <a:extLst>
              <a:ext uri="{FF2B5EF4-FFF2-40B4-BE49-F238E27FC236}">
                <a16:creationId xmlns:a16="http://schemas.microsoft.com/office/drawing/2014/main" id="{2811BF17-4485-8C17-B980-307847E1092C}"/>
              </a:ext>
            </a:extLst>
          </p:cNvPr>
          <p:cNvSpPr txBox="1">
            <a:spLocks noChangeArrowheads="1"/>
          </p:cNvSpPr>
          <p:nvPr/>
        </p:nvSpPr>
        <p:spPr bwMode="auto">
          <a:xfrm>
            <a:off x="0" y="228600"/>
            <a:ext cx="9144000" cy="646113"/>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0" scaled="1"/>
            <a:tileRect/>
          </a:gradFill>
          <a:ln w="9525">
            <a:noFill/>
            <a:miter lim="800000"/>
            <a:headEnd/>
            <a:tailEnd/>
          </a:ln>
        </p:spPr>
        <p:txBody>
          <a:bodyPr>
            <a:spAutoFit/>
          </a:bodyPr>
          <a:lstStyle/>
          <a:p>
            <a:pPr algn="ctr" eaLnBrk="1" hangingPunct="1">
              <a:defRPr/>
            </a:pPr>
            <a:r>
              <a:rPr lang="en-GB" sz="3600" b="1" cap="all" dirty="0">
                <a:latin typeface="Arial" pitchFamily="34" charset="0"/>
                <a:cs typeface="Arial" pitchFamily="34" charset="0"/>
              </a:rPr>
              <a:t>SUMMARY</a:t>
            </a:r>
            <a:endParaRPr lang="cs-CZ" sz="3600" b="1" cap="all" dirty="0">
              <a:latin typeface="Arial" pitchFamily="34" charset="0"/>
              <a:cs typeface="Arial" pitchFamily="34" charset="0"/>
            </a:endParaRPr>
          </a:p>
        </p:txBody>
      </p:sp>
      <p:sp>
        <p:nvSpPr>
          <p:cNvPr id="4" name="TextovéPole 3">
            <a:extLst>
              <a:ext uri="{FF2B5EF4-FFF2-40B4-BE49-F238E27FC236}">
                <a16:creationId xmlns:a16="http://schemas.microsoft.com/office/drawing/2014/main" id="{9E36A7FE-BDB2-AC2E-D859-A8924F7DB5CF}"/>
              </a:ext>
            </a:extLst>
          </p:cNvPr>
          <p:cNvSpPr txBox="1">
            <a:spLocks noChangeArrowheads="1"/>
          </p:cNvSpPr>
          <p:nvPr/>
        </p:nvSpPr>
        <p:spPr bwMode="auto">
          <a:xfrm>
            <a:off x="428625" y="1052513"/>
            <a:ext cx="8429625"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pPr>
            <a:r>
              <a:rPr lang="cs-CZ" altLang="cs-CZ" sz="2400" b="1">
                <a:latin typeface="Arial" panose="020B0604020202020204" pitchFamily="34" charset="0"/>
                <a:cs typeface="Arial" panose="020B0604020202020204" pitchFamily="34" charset="0"/>
              </a:rPr>
              <a:t> </a:t>
            </a:r>
            <a:r>
              <a:rPr lang="en-US" altLang="cs-CZ" sz="2400" b="1">
                <a:latin typeface="Arial" panose="020B0604020202020204" pitchFamily="34" charset="0"/>
                <a:cs typeface="Arial" panose="020B0604020202020204" pitchFamily="34" charset="0"/>
              </a:rPr>
              <a:t>The natural classification is based on knowledge of the phylogeny of organisms</a:t>
            </a:r>
          </a:p>
          <a:p>
            <a:pPr eaLnBrk="1" hangingPunct="1">
              <a:spcBef>
                <a:spcPct val="0"/>
              </a:spcBef>
            </a:pPr>
            <a:endParaRPr lang="en-US" altLang="cs-CZ" sz="2400" b="1">
              <a:latin typeface="Arial" panose="020B0604020202020204" pitchFamily="34" charset="0"/>
              <a:cs typeface="Arial" panose="020B0604020202020204" pitchFamily="34" charset="0"/>
            </a:endParaRPr>
          </a:p>
          <a:p>
            <a:pPr eaLnBrk="1" hangingPunct="1">
              <a:spcBef>
                <a:spcPct val="0"/>
              </a:spcBef>
            </a:pPr>
            <a:r>
              <a:rPr lang="en-US" altLang="cs-CZ" sz="2400" b="1">
                <a:latin typeface="Arial" panose="020B0604020202020204" pitchFamily="34" charset="0"/>
                <a:cs typeface="Arial" panose="020B0604020202020204" pitchFamily="34" charset="0"/>
              </a:rPr>
              <a:t> We must compare homologous characters</a:t>
            </a:r>
          </a:p>
          <a:p>
            <a:pPr eaLnBrk="1" hangingPunct="1">
              <a:spcBef>
                <a:spcPct val="0"/>
              </a:spcBef>
            </a:pPr>
            <a:endParaRPr lang="en-US" altLang="cs-CZ" sz="2400" b="1">
              <a:latin typeface="Arial" panose="020B0604020202020204" pitchFamily="34" charset="0"/>
              <a:cs typeface="Arial" panose="020B0604020202020204" pitchFamily="34" charset="0"/>
            </a:endParaRPr>
          </a:p>
          <a:p>
            <a:pPr eaLnBrk="1" hangingPunct="1">
              <a:spcBef>
                <a:spcPct val="0"/>
              </a:spcBef>
            </a:pPr>
            <a:r>
              <a:rPr lang="en-US" altLang="cs-CZ" sz="2400" b="1">
                <a:latin typeface="Arial" panose="020B0604020202020204" pitchFamily="34" charset="0"/>
                <a:cs typeface="Arial" panose="020B0604020202020204" pitchFamily="34" charset="0"/>
              </a:rPr>
              <a:t>  It is allowed to create only monophyletic or paraphyletic taxa</a:t>
            </a:r>
          </a:p>
          <a:p>
            <a:pPr eaLnBrk="1" hangingPunct="1">
              <a:spcBef>
                <a:spcPct val="0"/>
              </a:spcBef>
            </a:pPr>
            <a:endParaRPr lang="en-US" altLang="cs-CZ" sz="2400" b="1">
              <a:latin typeface="Arial" panose="020B0604020202020204" pitchFamily="34" charset="0"/>
              <a:cs typeface="Arial" panose="020B0604020202020204" pitchFamily="34" charset="0"/>
            </a:endParaRPr>
          </a:p>
          <a:p>
            <a:pPr eaLnBrk="1" hangingPunct="1">
              <a:spcBef>
                <a:spcPct val="0"/>
              </a:spcBef>
            </a:pPr>
            <a:r>
              <a:rPr lang="en-US" altLang="cs-CZ" sz="2400" b="1">
                <a:latin typeface="Arial" panose="020B0604020202020204" pitchFamily="34" charset="0"/>
                <a:cs typeface="Arial" panose="020B0604020202020204" pitchFamily="34" charset="0"/>
              </a:rPr>
              <a:t>  Molecular characters have many important advantages</a:t>
            </a:r>
          </a:p>
          <a:p>
            <a:pPr eaLnBrk="1" hangingPunct="1">
              <a:spcBef>
                <a:spcPct val="0"/>
              </a:spcBef>
            </a:pPr>
            <a:endParaRPr lang="en-US" altLang="cs-CZ" sz="2400" b="1">
              <a:latin typeface="Arial" panose="020B0604020202020204" pitchFamily="34" charset="0"/>
              <a:cs typeface="Arial" panose="020B0604020202020204" pitchFamily="34" charset="0"/>
            </a:endParaRPr>
          </a:p>
          <a:p>
            <a:pPr eaLnBrk="1" hangingPunct="1">
              <a:spcBef>
                <a:spcPct val="0"/>
              </a:spcBef>
            </a:pPr>
            <a:r>
              <a:rPr lang="en-US" altLang="cs-CZ" sz="2400" b="1">
                <a:latin typeface="Arial" panose="020B0604020202020204" pitchFamily="34" charset="0"/>
                <a:cs typeface="Arial" panose="020B0604020202020204" pitchFamily="34" charset="0"/>
              </a:rPr>
              <a:t>  Molecular features are suitable for studying the study of cladogenesis, not anagenesis</a:t>
            </a:r>
          </a:p>
          <a:p>
            <a:pPr eaLnBrk="1" hangingPunct="1">
              <a:spcBef>
                <a:spcPct val="0"/>
              </a:spcBef>
            </a:pPr>
            <a:endParaRPr lang="en-US" altLang="cs-CZ" sz="2400" b="1">
              <a:latin typeface="Arial" panose="020B0604020202020204" pitchFamily="34" charset="0"/>
              <a:cs typeface="Arial" panose="020B0604020202020204" pitchFamily="34" charset="0"/>
            </a:endParaRPr>
          </a:p>
          <a:p>
            <a:pPr eaLnBrk="1" hangingPunct="1">
              <a:spcBef>
                <a:spcPct val="0"/>
              </a:spcBef>
            </a:pPr>
            <a:r>
              <a:rPr lang="en-US" altLang="cs-CZ" sz="2400" b="1">
                <a:latin typeface="Arial" panose="020B0604020202020204" pitchFamily="34" charset="0"/>
                <a:cs typeface="Arial" panose="020B0604020202020204" pitchFamily="34" charset="0"/>
              </a:rPr>
              <a:t>  Molecular traits are formed mainly by neutral evolution and genetic drift contributes to their fixation</a:t>
            </a:r>
            <a:endParaRPr lang="cs-CZ" altLang="cs-CZ" sz="2400" b="1">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2000"/>
                                        <p:tgtEl>
                                          <p:spTgt spid="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2000"/>
                                        <p:tgtEl>
                                          <p:spTgt spid="4">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2000"/>
                                        <p:tgtEl>
                                          <p:spTgt spid="4">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fade">
                                      <p:cBhvr>
                                        <p:cTn id="27" dur="2000"/>
                                        <p:tgtEl>
                                          <p:spTgt spid="4">
                                            <p:txEl>
                                              <p:pRg st="8" end="8"/>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10" end="10"/>
                                            </p:txEl>
                                          </p:spTgt>
                                        </p:tgtEl>
                                        <p:attrNameLst>
                                          <p:attrName>style.visibility</p:attrName>
                                        </p:attrNameLst>
                                      </p:cBhvr>
                                      <p:to>
                                        <p:strVal val="visible"/>
                                      </p:to>
                                    </p:set>
                                    <p:animEffect transition="in" filter="fade">
                                      <p:cBhvr>
                                        <p:cTn id="32" dur="20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a:extLst>
              <a:ext uri="{FF2B5EF4-FFF2-40B4-BE49-F238E27FC236}">
                <a16:creationId xmlns:a16="http://schemas.microsoft.com/office/drawing/2014/main" id="{27A3D81E-11C0-D2A4-2BE2-87017DCE86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Nadpis 1">
            <a:extLst>
              <a:ext uri="{FF2B5EF4-FFF2-40B4-BE49-F238E27FC236}">
                <a16:creationId xmlns:a16="http://schemas.microsoft.com/office/drawing/2014/main" id="{5BE2CDE3-B8C3-0ECC-2D73-D76B89A20648}"/>
              </a:ext>
            </a:extLst>
          </p:cNvPr>
          <p:cNvSpPr>
            <a:spLocks noGrp="1" noChangeArrowheads="1"/>
          </p:cNvSpPr>
          <p:nvPr>
            <p:ph type="title"/>
          </p:nvPr>
        </p:nvSpPr>
        <p:spPr>
          <a:xfrm>
            <a:off x="685800" y="609600"/>
            <a:ext cx="7772400" cy="819150"/>
          </a:xfrm>
          <a:solidFill>
            <a:srgbClr val="C00000">
              <a:alpha val="61960"/>
            </a:srgbClr>
          </a:solidFill>
        </p:spPr>
        <p:txBody>
          <a:bodyPr/>
          <a:lstStyle/>
          <a:p>
            <a:r>
              <a:rPr lang="cs-CZ" altLang="cs-CZ" b="1">
                <a:solidFill>
                  <a:schemeClr val="bg1"/>
                </a:solidFill>
                <a:latin typeface="Arial" panose="020B0604020202020204" pitchFamily="34" charset="0"/>
                <a:cs typeface="Arial" panose="020B0604020202020204" pitchFamily="34" charset="0"/>
              </a:rPr>
              <a:t>DNA</a:t>
            </a:r>
            <a:r>
              <a:rPr lang="en-GB" altLang="cs-CZ" b="1">
                <a:solidFill>
                  <a:schemeClr val="bg1"/>
                </a:solidFill>
                <a:latin typeface="Arial" panose="020B0604020202020204" pitchFamily="34" charset="0"/>
                <a:cs typeface="Arial" panose="020B0604020202020204" pitchFamily="34" charset="0"/>
              </a:rPr>
              <a:t> SEQUENCING</a:t>
            </a:r>
            <a:endParaRPr lang="cs-CZ" altLang="cs-CZ" b="1">
              <a:solidFill>
                <a:schemeClr val="bg1"/>
              </a:solidFill>
              <a:latin typeface="Arial" panose="020B0604020202020204" pitchFamily="34" charset="0"/>
              <a:cs typeface="Arial" panose="020B0604020202020204" pitchFamily="34" charset="0"/>
            </a:endParaRPr>
          </a:p>
        </p:txBody>
      </p:sp>
      <p:sp>
        <p:nvSpPr>
          <p:cNvPr id="39940" name="TextovéPole 1">
            <a:extLst>
              <a:ext uri="{FF2B5EF4-FFF2-40B4-BE49-F238E27FC236}">
                <a16:creationId xmlns:a16="http://schemas.microsoft.com/office/drawing/2014/main" id="{DABE5555-6371-1B01-AE70-5168847817B5}"/>
              </a:ext>
            </a:extLst>
          </p:cNvPr>
          <p:cNvSpPr txBox="1">
            <a:spLocks noChangeArrowheads="1"/>
          </p:cNvSpPr>
          <p:nvPr/>
        </p:nvSpPr>
        <p:spPr bwMode="auto">
          <a:xfrm>
            <a:off x="0" y="1808163"/>
            <a:ext cx="7481888" cy="460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cs-CZ" sz="2400" b="1">
                <a:solidFill>
                  <a:srgbClr val="C00000"/>
                </a:solidFill>
                <a:latin typeface="Arial" panose="020B0604020202020204" pitchFamily="34" charset="0"/>
                <a:cs typeface="Arial" panose="020B0604020202020204" pitchFamily="34" charset="0"/>
              </a:rPr>
              <a:t>Self study assignment – Sequencing technologies</a:t>
            </a:r>
            <a:endParaRPr lang="cs-CZ" altLang="cs-CZ" sz="2400" b="1">
              <a:solidFill>
                <a:srgbClr val="C00000"/>
              </a:solidFill>
              <a:latin typeface="Arial" panose="020B0604020202020204" pitchFamily="34" charset="0"/>
              <a:cs typeface="Arial" panose="020B0604020202020204" pitchFamily="34" charset="0"/>
            </a:endParaRPr>
          </a:p>
        </p:txBody>
      </p:sp>
      <p:pic>
        <p:nvPicPr>
          <p:cNvPr id="39941" name="Obrázek 3">
            <a:extLst>
              <a:ext uri="{FF2B5EF4-FFF2-40B4-BE49-F238E27FC236}">
                <a16:creationId xmlns:a16="http://schemas.microsoft.com/office/drawing/2014/main" id="{F003A3F4-CD29-9D6E-FA02-BAA27755F2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8393" t="29108" r="2072" b="9238"/>
          <a:stretch>
            <a:fillRect/>
          </a:stretch>
        </p:blipFill>
        <p:spPr bwMode="auto">
          <a:xfrm>
            <a:off x="-23813" y="2495550"/>
            <a:ext cx="9169401" cy="381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TextovéPole 4">
            <a:extLst>
              <a:ext uri="{FF2B5EF4-FFF2-40B4-BE49-F238E27FC236}">
                <a16:creationId xmlns:a16="http://schemas.microsoft.com/office/drawing/2014/main" id="{883C2BB2-7BB0-C85A-3761-62F2A50511E6}"/>
              </a:ext>
            </a:extLst>
          </p:cNvPr>
          <p:cNvSpPr txBox="1">
            <a:spLocks noChangeArrowheads="1"/>
          </p:cNvSpPr>
          <p:nvPr/>
        </p:nvSpPr>
        <p:spPr bwMode="auto">
          <a:xfrm>
            <a:off x="5795963" y="5661025"/>
            <a:ext cx="3281668" cy="461665"/>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2400" b="1" dirty="0" err="1">
                <a:solidFill>
                  <a:schemeClr val="bg1"/>
                </a:solidFill>
                <a:latin typeface="Arial" panose="020B0604020202020204" pitchFamily="34" charset="0"/>
                <a:cs typeface="Arial" panose="020B0604020202020204" pitchFamily="34" charset="0"/>
              </a:rPr>
              <a:t>Deadline</a:t>
            </a:r>
            <a:r>
              <a:rPr lang="cs-CZ" altLang="cs-CZ" sz="2400" b="1" dirty="0">
                <a:solidFill>
                  <a:schemeClr val="bg1"/>
                </a:solidFill>
                <a:latin typeface="Arial" panose="020B0604020202020204" pitchFamily="34" charset="0"/>
                <a:cs typeface="Arial" panose="020B0604020202020204" pitchFamily="34" charset="0"/>
              </a:rPr>
              <a:t> 19.10. 24:00</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6">
            <a:extLst>
              <a:ext uri="{FF2B5EF4-FFF2-40B4-BE49-F238E27FC236}">
                <a16:creationId xmlns:a16="http://schemas.microsoft.com/office/drawing/2014/main" id="{640C0FD0-BC59-4210-8DB1-1922D88F02C3}"/>
              </a:ext>
            </a:extLst>
          </p:cNvPr>
          <p:cNvSpPr txBox="1">
            <a:spLocks noChangeArrowheads="1"/>
          </p:cNvSpPr>
          <p:nvPr/>
        </p:nvSpPr>
        <p:spPr bwMode="auto">
          <a:xfrm>
            <a:off x="0" y="104775"/>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4400" b="1">
                <a:solidFill>
                  <a:srgbClr val="C00000"/>
                </a:solidFill>
                <a:latin typeface="Albertus Extra Bold" pitchFamily="34" charset="0"/>
              </a:rPr>
              <a:t>MATERIALS FOR STUDY</a:t>
            </a:r>
            <a:endParaRPr lang="cs-CZ" altLang="cs-CZ" sz="3600">
              <a:solidFill>
                <a:srgbClr val="C00000"/>
              </a:solidFill>
              <a:latin typeface="Albertus Extra Bold" pitchFamily="34" charset="0"/>
            </a:endParaRPr>
          </a:p>
        </p:txBody>
      </p:sp>
      <p:sp>
        <p:nvSpPr>
          <p:cNvPr id="7171" name="Obdélník 3">
            <a:extLst>
              <a:ext uri="{FF2B5EF4-FFF2-40B4-BE49-F238E27FC236}">
                <a16:creationId xmlns:a16="http://schemas.microsoft.com/office/drawing/2014/main" id="{A43FEADA-DD97-FAF8-5613-B38646893F36}"/>
              </a:ext>
            </a:extLst>
          </p:cNvPr>
          <p:cNvSpPr>
            <a:spLocks noChangeArrowheads="1"/>
          </p:cNvSpPr>
          <p:nvPr/>
        </p:nvSpPr>
        <p:spPr bwMode="auto">
          <a:xfrm>
            <a:off x="214313" y="1412875"/>
            <a:ext cx="8715375"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b="1">
                <a:latin typeface="Arial" panose="020B0604020202020204" pitchFamily="34" charset="0"/>
                <a:cs typeface="Arial" panose="020B0604020202020204" pitchFamily="34" charset="0"/>
              </a:rPr>
              <a:t>WEB</a:t>
            </a:r>
            <a:r>
              <a:rPr lang="cs-CZ" altLang="cs-CZ" sz="2400">
                <a:latin typeface="Arial" panose="020B0604020202020204" pitchFamily="34" charset="0"/>
                <a:cs typeface="Arial" panose="020B0604020202020204" pitchFamily="34" charset="0"/>
              </a:rPr>
              <a:t> (Hampl): http://web.natur.cuni.cz/~vlada/moltax/</a:t>
            </a:r>
          </a:p>
          <a:p>
            <a:pPr eaLnBrk="1" hangingPunct="1">
              <a:spcBef>
                <a:spcPct val="0"/>
              </a:spcBef>
              <a:buFontTx/>
              <a:buNone/>
            </a:pPr>
            <a:r>
              <a:rPr lang="cs-CZ" altLang="cs-CZ" sz="2400">
                <a:latin typeface="Arial" panose="020B0604020202020204" pitchFamily="34" charset="0"/>
                <a:cs typeface="Arial" panose="020B0604020202020204" pitchFamily="34" charset="0"/>
              </a:rPr>
              <a:t>Moodle: key „moltax“</a:t>
            </a:r>
          </a:p>
          <a:p>
            <a:pPr eaLnBrk="1" hangingPunct="1">
              <a:spcBef>
                <a:spcPct val="0"/>
              </a:spcBef>
              <a:buFontTx/>
              <a:buNone/>
            </a:pPr>
            <a:endParaRPr lang="cs-CZ" altLang="cs-CZ" sz="2400" b="1">
              <a:latin typeface="Arial" panose="020B0604020202020204" pitchFamily="34" charset="0"/>
              <a:cs typeface="Arial" panose="020B0604020202020204" pitchFamily="34" charset="0"/>
            </a:endParaRPr>
          </a:p>
          <a:p>
            <a:pPr eaLnBrk="1" hangingPunct="1">
              <a:spcBef>
                <a:spcPct val="0"/>
              </a:spcBef>
              <a:buFontTx/>
              <a:buNone/>
            </a:pPr>
            <a:r>
              <a:rPr lang="cs-CZ" altLang="cs-CZ" sz="2400" b="1">
                <a:latin typeface="Arial" panose="020B0604020202020204" pitchFamily="34" charset="0"/>
                <a:cs typeface="Arial" panose="020B0604020202020204" pitchFamily="34" charset="0"/>
              </a:rPr>
              <a:t>BOOKS</a:t>
            </a:r>
          </a:p>
          <a:p>
            <a:pPr eaLnBrk="1" hangingPunct="1">
              <a:spcBef>
                <a:spcPct val="0"/>
              </a:spcBef>
            </a:pPr>
            <a:r>
              <a:rPr lang="cs-CZ" altLang="cs-CZ" sz="1800">
                <a:latin typeface="Arial" panose="020B0604020202020204" pitchFamily="34" charset="0"/>
              </a:rPr>
              <a:t> </a:t>
            </a:r>
            <a:r>
              <a:rPr lang="en-US" altLang="cs-CZ" sz="1800">
                <a:latin typeface="Arial" panose="020B0604020202020204" pitchFamily="34" charset="0"/>
              </a:rPr>
              <a:t>Flegr J. </a:t>
            </a:r>
            <a:r>
              <a:rPr lang="cs-CZ" altLang="cs-CZ" sz="1800">
                <a:latin typeface="Arial" panose="020B0604020202020204" pitchFamily="34" charset="0"/>
              </a:rPr>
              <a:t>Evoluční biologie, Academia 2005</a:t>
            </a:r>
            <a:r>
              <a:rPr lang="en-US" altLang="cs-CZ" sz="1800">
                <a:latin typeface="Arial" panose="020B0604020202020204" pitchFamily="34" charset="0"/>
              </a:rPr>
              <a:t>.</a:t>
            </a:r>
            <a:r>
              <a:rPr lang="cs-CZ" altLang="cs-CZ" sz="1800">
                <a:latin typeface="Arial" panose="020B0604020202020204" pitchFamily="34" charset="0"/>
              </a:rPr>
              <a:t> </a:t>
            </a:r>
          </a:p>
          <a:p>
            <a:pPr eaLnBrk="1" hangingPunct="1">
              <a:spcBef>
                <a:spcPct val="0"/>
              </a:spcBef>
              <a:buFontTx/>
              <a:buNone/>
            </a:pPr>
            <a:r>
              <a:rPr lang="cs-CZ" altLang="cs-CZ" sz="1800">
                <a:latin typeface="Arial" panose="020B0604020202020204" pitchFamily="34" charset="0"/>
              </a:rPr>
              <a:t>  Kapitoly:    IX.Evoluce sekvence DNA a XXIV. Molekulární fylogenetika</a:t>
            </a:r>
          </a:p>
          <a:p>
            <a:pPr eaLnBrk="1" hangingPunct="1">
              <a:spcBef>
                <a:spcPct val="0"/>
              </a:spcBef>
            </a:pPr>
            <a:r>
              <a:rPr lang="cs-CZ" altLang="cs-CZ" sz="1800">
                <a:latin typeface="Arial" panose="020B0604020202020204" pitchFamily="34" charset="0"/>
              </a:rPr>
              <a:t> Avise J.C. Molecular markers, natural history and evolution. Sinauer Associates, Inc., 2004</a:t>
            </a:r>
          </a:p>
          <a:p>
            <a:pPr eaLnBrk="1" hangingPunct="1">
              <a:spcBef>
                <a:spcPct val="0"/>
              </a:spcBef>
            </a:pPr>
            <a:r>
              <a:rPr lang="cs-CZ" altLang="cs-CZ" sz="1800">
                <a:latin typeface="Arial" panose="020B0604020202020204" pitchFamily="34" charset="0"/>
              </a:rPr>
              <a:t> Felsenstein J. Inferring phylogenies. Sinauer Associates, Inc., 2004</a:t>
            </a:r>
          </a:p>
          <a:p>
            <a:pPr eaLnBrk="1" hangingPunct="1">
              <a:spcBef>
                <a:spcPct val="0"/>
              </a:spcBef>
            </a:pPr>
            <a:r>
              <a:rPr lang="cs-CZ" altLang="cs-CZ" sz="1800">
                <a:latin typeface="Arial" panose="020B0604020202020204" pitchFamily="34" charset="0"/>
              </a:rPr>
              <a:t> Lindell Bromham Reading the story of the DNA. Oxford University press 2008.</a:t>
            </a:r>
          </a:p>
          <a:p>
            <a:pPr eaLnBrk="1" hangingPunct="1">
              <a:spcBef>
                <a:spcPct val="0"/>
              </a:spcBef>
            </a:pPr>
            <a:r>
              <a:rPr lang="cs-CZ" altLang="cs-CZ" sz="1800">
                <a:latin typeface="Arial" panose="020B0604020202020204" pitchFamily="34" charset="0"/>
              </a:rPr>
              <a:t> Higgs P. a Attwood T.K. Bioinformatics and molecular evolution. Blackwell publishing 2005.</a:t>
            </a:r>
          </a:p>
          <a:p>
            <a:pPr eaLnBrk="1" hangingPunct="1">
              <a:spcBef>
                <a:spcPct val="0"/>
              </a:spcBef>
            </a:pPr>
            <a:r>
              <a:rPr lang="cs-CZ" altLang="cs-CZ" sz="1800">
                <a:latin typeface="Arial" panose="020B0604020202020204" pitchFamily="34" charset="0"/>
              </a:rPr>
              <a:t> Sapp: The new foundation of evolution. Oxford university press 2009</a:t>
            </a:r>
          </a:p>
          <a:p>
            <a:pPr eaLnBrk="1" hangingPunct="1">
              <a:spcBef>
                <a:spcPct val="0"/>
              </a:spcBef>
            </a:pPr>
            <a:r>
              <a:rPr lang="cs-CZ" altLang="cs-CZ" sz="1800">
                <a:latin typeface="Arial" panose="020B0604020202020204" pitchFamily="34" charset="0"/>
              </a:rPr>
              <a:t> Yang: Computational Molecular Evolution. Oxford university press 2006</a:t>
            </a:r>
          </a:p>
          <a:p>
            <a:pPr eaLnBrk="1" hangingPunct="1">
              <a:spcBef>
                <a:spcPct val="0"/>
              </a:spcBef>
            </a:pPr>
            <a:r>
              <a:rPr lang="cs-CZ" altLang="cs-CZ" sz="1800">
                <a:latin typeface="Arial" panose="020B0604020202020204" pitchFamily="34" charset="0"/>
              </a:rPr>
              <a:t> Hillis a kol.: Molecular Systematics (2nd edition). Sinauer Associates 1996</a:t>
            </a:r>
          </a:p>
          <a:p>
            <a:pPr eaLnBrk="1" hangingPunct="1">
              <a:spcBef>
                <a:spcPct val="0"/>
              </a:spcBef>
            </a:pPr>
            <a:r>
              <a:rPr lang="cs-CZ" altLang="cs-CZ" sz="1800">
                <a:latin typeface="Arial" panose="020B0604020202020204" pitchFamily="34" charset="0"/>
              </a:rPr>
              <a:t> Wiley a Lieberman: Phylogenetics (2nd edition). Wiley-Blackwell 2011</a:t>
            </a:r>
          </a:p>
          <a:p>
            <a:pPr eaLnBrk="1" hangingPunct="1">
              <a:spcBef>
                <a:spcPct val="0"/>
              </a:spcBef>
            </a:pPr>
            <a:r>
              <a:rPr lang="cs-CZ" altLang="cs-CZ" sz="1800">
                <a:latin typeface="Arial" panose="020B0604020202020204" pitchFamily="34" charset="0"/>
              </a:rPr>
              <a:t> An Introduction to Molecular Evolution and Phylogenetics, Lindell Bromham 2016</a:t>
            </a:r>
          </a:p>
          <a:p>
            <a:pPr eaLnBrk="1" hangingPunct="1">
              <a:spcBef>
                <a:spcPct val="0"/>
              </a:spcBef>
              <a:buFontTx/>
              <a:buNone/>
            </a:pPr>
            <a:endParaRPr lang="cs-CZ" altLang="cs-CZ" sz="1800">
              <a:latin typeface="Arial" panose="020B0604020202020204" pitchFamily="34" charset="0"/>
            </a:endParaRPr>
          </a:p>
          <a:p>
            <a:pPr eaLnBrk="1" hangingPunct="1">
              <a:spcBef>
                <a:spcPct val="0"/>
              </a:spcBef>
              <a:buClr>
                <a:srgbClr val="FF0000"/>
              </a:buClr>
              <a:buFontTx/>
              <a:buNone/>
            </a:pPr>
            <a:r>
              <a:rPr lang="cs-CZ" altLang="cs-CZ" sz="2400">
                <a:latin typeface="Arial" panose="020B0604020202020204" pitchFamily="34" charset="0"/>
              </a:rPr>
              <a:t>	  </a:t>
            </a:r>
          </a:p>
          <a:p>
            <a:pPr eaLnBrk="1" hangingPunct="1">
              <a:spcBef>
                <a:spcPct val="0"/>
              </a:spcBef>
              <a:buFontTx/>
              <a:buNone/>
            </a:pPr>
            <a:endParaRPr lang="cs-CZ" altLang="cs-CZ" sz="2400" b="1">
              <a:latin typeface="Arial" panose="020B0604020202020204" pitchFamily="34" charset="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6">
            <a:extLst>
              <a:ext uri="{FF2B5EF4-FFF2-40B4-BE49-F238E27FC236}">
                <a16:creationId xmlns:a16="http://schemas.microsoft.com/office/drawing/2014/main" id="{118B5F89-4C30-339D-66C0-D56F727525EE}"/>
              </a:ext>
            </a:extLst>
          </p:cNvPr>
          <p:cNvSpPr txBox="1">
            <a:spLocks noChangeArrowheads="1"/>
          </p:cNvSpPr>
          <p:nvPr/>
        </p:nvSpPr>
        <p:spPr bwMode="auto">
          <a:xfrm>
            <a:off x="0" y="228600"/>
            <a:ext cx="9144000" cy="1077913"/>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9525">
            <a:noFill/>
            <a:miter lim="800000"/>
            <a:headEnd/>
            <a:tailEnd/>
          </a:ln>
        </p:spPr>
        <p:txBody>
          <a:bodyPr>
            <a:spAutoFit/>
          </a:bodyPr>
          <a:lstStyle/>
          <a:p>
            <a:pPr algn="ctr" eaLnBrk="1" hangingPunct="1">
              <a:defRPr/>
            </a:pPr>
            <a:r>
              <a:rPr lang="cs-CZ" sz="4000" b="1" cap="all" dirty="0" err="1">
                <a:solidFill>
                  <a:srgbClr val="C00000"/>
                </a:solidFill>
                <a:latin typeface="Arial" pitchFamily="34" charset="0"/>
                <a:cs typeface="Arial" pitchFamily="34" charset="0"/>
              </a:rPr>
              <a:t>MoleCulAr</a:t>
            </a:r>
            <a:r>
              <a:rPr lang="cs-CZ" sz="4000" b="1" cap="all" dirty="0">
                <a:solidFill>
                  <a:srgbClr val="C00000"/>
                </a:solidFill>
                <a:latin typeface="Arial" pitchFamily="34" charset="0"/>
                <a:cs typeface="Arial" pitchFamily="34" charset="0"/>
              </a:rPr>
              <a:t> </a:t>
            </a:r>
            <a:r>
              <a:rPr lang="cs-CZ" sz="4000" b="1" cap="all" dirty="0" err="1">
                <a:solidFill>
                  <a:srgbClr val="C00000"/>
                </a:solidFill>
                <a:latin typeface="Arial" pitchFamily="34" charset="0"/>
                <a:cs typeface="Arial" pitchFamily="34" charset="0"/>
              </a:rPr>
              <a:t>taxonomY</a:t>
            </a:r>
            <a:endParaRPr lang="cs-CZ" sz="4000" b="1" cap="all" dirty="0">
              <a:solidFill>
                <a:srgbClr val="C00000"/>
              </a:solidFill>
              <a:latin typeface="Arial" pitchFamily="34" charset="0"/>
              <a:cs typeface="Arial" pitchFamily="34" charset="0"/>
            </a:endParaRPr>
          </a:p>
          <a:p>
            <a:pPr algn="ctr" eaLnBrk="1" hangingPunct="1">
              <a:defRPr/>
            </a:pPr>
            <a:r>
              <a:rPr lang="cs-CZ" dirty="0">
                <a:latin typeface="Arial" charset="0"/>
              </a:rPr>
              <a:t>As a </a:t>
            </a:r>
            <a:r>
              <a:rPr lang="cs-CZ" dirty="0" err="1">
                <a:latin typeface="Arial" charset="0"/>
              </a:rPr>
              <a:t>discipline</a:t>
            </a:r>
            <a:endParaRPr lang="cs-CZ" dirty="0">
              <a:latin typeface="Arial" charset="0"/>
            </a:endParaRPr>
          </a:p>
        </p:txBody>
      </p:sp>
      <p:sp>
        <p:nvSpPr>
          <p:cNvPr id="8195" name="TextovéPole 3">
            <a:extLst>
              <a:ext uri="{FF2B5EF4-FFF2-40B4-BE49-F238E27FC236}">
                <a16:creationId xmlns:a16="http://schemas.microsoft.com/office/drawing/2014/main" id="{7BFD7E24-412F-ED52-AC65-CC5B81502389}"/>
              </a:ext>
            </a:extLst>
          </p:cNvPr>
          <p:cNvSpPr txBox="1">
            <a:spLocks noChangeArrowheads="1"/>
          </p:cNvSpPr>
          <p:nvPr/>
        </p:nvSpPr>
        <p:spPr bwMode="auto">
          <a:xfrm>
            <a:off x="0" y="1857375"/>
            <a:ext cx="9144000" cy="461963"/>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cs-CZ" altLang="cs-CZ" sz="2400" b="1">
                <a:latin typeface="Arial" panose="020B0604020202020204" pitchFamily="34" charset="0"/>
                <a:cs typeface="Arial" panose="020B0604020202020204" pitchFamily="34" charset="0"/>
              </a:rPr>
              <a:t>Taxonomy</a:t>
            </a:r>
            <a:r>
              <a:rPr lang="cs-CZ" altLang="cs-CZ" sz="2000">
                <a:latin typeface="Arial" panose="020B0604020202020204" pitchFamily="34" charset="0"/>
                <a:cs typeface="Arial" panose="020B0604020202020204" pitchFamily="34" charset="0"/>
              </a:rPr>
              <a:t> (systematics) using </a:t>
            </a:r>
            <a:r>
              <a:rPr lang="cs-CZ" altLang="cs-CZ" sz="2400" b="1">
                <a:latin typeface="Arial" panose="020B0604020202020204" pitchFamily="34" charset="0"/>
                <a:cs typeface="Arial" panose="020B0604020202020204" pitchFamily="34" charset="0"/>
              </a:rPr>
              <a:t>molecular characters</a:t>
            </a:r>
          </a:p>
        </p:txBody>
      </p:sp>
      <p:sp>
        <p:nvSpPr>
          <p:cNvPr id="8196" name="TextovéPole 4">
            <a:extLst>
              <a:ext uri="{FF2B5EF4-FFF2-40B4-BE49-F238E27FC236}">
                <a16:creationId xmlns:a16="http://schemas.microsoft.com/office/drawing/2014/main" id="{0C79AF94-45D5-9480-371B-4504CB41F149}"/>
              </a:ext>
            </a:extLst>
          </p:cNvPr>
          <p:cNvSpPr txBox="1">
            <a:spLocks noChangeArrowheads="1"/>
          </p:cNvSpPr>
          <p:nvPr/>
        </p:nvSpPr>
        <p:spPr bwMode="auto">
          <a:xfrm>
            <a:off x="500063" y="3500438"/>
            <a:ext cx="3714750" cy="2678112"/>
          </a:xfrm>
          <a:prstGeom prst="rect">
            <a:avLst/>
          </a:prstGeom>
          <a:solidFill>
            <a:srgbClr val="BE7C8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b="1">
                <a:latin typeface="Arial" panose="020B0604020202020204" pitchFamily="34" charset="0"/>
                <a:cs typeface="Arial" panose="020B0604020202020204" pitchFamily="34" charset="0"/>
              </a:rPr>
              <a:t> Taxonomy (systematics) </a:t>
            </a:r>
            <a:r>
              <a:rPr lang="en-US" altLang="cs-CZ" sz="2400">
                <a:latin typeface="Arial" panose="020B0604020202020204" pitchFamily="34" charset="0"/>
                <a:cs typeface="Arial" panose="020B0604020202020204" pitchFamily="34" charset="0"/>
              </a:rPr>
              <a:t>It tries to catalog biodiversity and organize it into a system of usually hierarchically arranged groups.</a:t>
            </a:r>
            <a:endParaRPr lang="cs-CZ" altLang="cs-CZ" sz="2400" b="1">
              <a:latin typeface="Arial" panose="020B0604020202020204" pitchFamily="34" charset="0"/>
              <a:cs typeface="Arial" panose="020B0604020202020204" pitchFamily="34" charset="0"/>
            </a:endParaRPr>
          </a:p>
          <a:p>
            <a:pPr eaLnBrk="1" hangingPunct="1">
              <a:spcBef>
                <a:spcPct val="0"/>
              </a:spcBef>
              <a:buFontTx/>
              <a:buNone/>
            </a:pPr>
            <a:endParaRPr lang="cs-CZ" altLang="cs-CZ" sz="2400"/>
          </a:p>
        </p:txBody>
      </p:sp>
      <p:sp>
        <p:nvSpPr>
          <p:cNvPr id="8197" name="TextovéPole 5">
            <a:extLst>
              <a:ext uri="{FF2B5EF4-FFF2-40B4-BE49-F238E27FC236}">
                <a16:creationId xmlns:a16="http://schemas.microsoft.com/office/drawing/2014/main" id="{F4C6FE38-541A-8359-6FA5-BC51616DE789}"/>
              </a:ext>
            </a:extLst>
          </p:cNvPr>
          <p:cNvSpPr txBox="1">
            <a:spLocks noChangeArrowheads="1"/>
          </p:cNvSpPr>
          <p:nvPr/>
        </p:nvSpPr>
        <p:spPr bwMode="auto">
          <a:xfrm>
            <a:off x="4429125" y="3500438"/>
            <a:ext cx="4143375" cy="2678112"/>
          </a:xfrm>
          <a:prstGeom prst="rect">
            <a:avLst/>
          </a:prstGeom>
          <a:solidFill>
            <a:srgbClr val="7796F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b="1">
                <a:latin typeface="Arial" panose="020B0604020202020204" pitchFamily="34" charset="0"/>
                <a:cs typeface="Arial" panose="020B0604020202020204" pitchFamily="34" charset="0"/>
              </a:rPr>
              <a:t>Difference in the sequence of DNA (and proteins). </a:t>
            </a:r>
          </a:p>
          <a:p>
            <a:pPr eaLnBrk="1" hangingPunct="1">
              <a:spcBef>
                <a:spcPct val="0"/>
              </a:spcBef>
              <a:buFontTx/>
              <a:buNone/>
            </a:pPr>
            <a:r>
              <a:rPr lang="en-US" altLang="cs-CZ" sz="2400">
                <a:latin typeface="Arial" panose="020B0604020202020204" pitchFamily="34" charset="0"/>
                <a:cs typeface="Arial" panose="020B0604020202020204" pitchFamily="34" charset="0"/>
              </a:rPr>
              <a:t>It does not include features on other molecules (lipids, polysaccharides, proteoglycans, tertiary protein structures, etc.)</a:t>
            </a:r>
            <a:endParaRPr lang="cs-CZ" altLang="cs-CZ" sz="2400">
              <a:latin typeface="Arial" panose="020B0604020202020204" pitchFamily="34" charset="0"/>
              <a:cs typeface="Arial" panose="020B0604020202020204" pitchFamily="34" charset="0"/>
            </a:endParaRPr>
          </a:p>
        </p:txBody>
      </p:sp>
      <p:sp>
        <p:nvSpPr>
          <p:cNvPr id="7" name="Šipka dolů 6">
            <a:extLst>
              <a:ext uri="{FF2B5EF4-FFF2-40B4-BE49-F238E27FC236}">
                <a16:creationId xmlns:a16="http://schemas.microsoft.com/office/drawing/2014/main" id="{DFFAB2C0-ABE5-A950-940F-88CF2B1CB085}"/>
              </a:ext>
            </a:extLst>
          </p:cNvPr>
          <p:cNvSpPr/>
          <p:nvPr/>
        </p:nvSpPr>
        <p:spPr>
          <a:xfrm>
            <a:off x="1000125" y="2286000"/>
            <a:ext cx="714375" cy="1071563"/>
          </a:xfrm>
          <a:prstGeom prst="down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9" name="Šipka dolů 8">
            <a:extLst>
              <a:ext uri="{FF2B5EF4-FFF2-40B4-BE49-F238E27FC236}">
                <a16:creationId xmlns:a16="http://schemas.microsoft.com/office/drawing/2014/main" id="{986EADAD-3365-344B-1871-BBF6086E14E7}"/>
              </a:ext>
            </a:extLst>
          </p:cNvPr>
          <p:cNvSpPr/>
          <p:nvPr/>
        </p:nvSpPr>
        <p:spPr>
          <a:xfrm>
            <a:off x="5929313" y="2286000"/>
            <a:ext cx="714375" cy="1071563"/>
          </a:xfrm>
          <a:prstGeom prst="down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6">
            <a:extLst>
              <a:ext uri="{FF2B5EF4-FFF2-40B4-BE49-F238E27FC236}">
                <a16:creationId xmlns:a16="http://schemas.microsoft.com/office/drawing/2014/main" id="{791F1839-4BB7-6B31-E96A-3253D59378D8}"/>
              </a:ext>
            </a:extLst>
          </p:cNvPr>
          <p:cNvSpPr txBox="1">
            <a:spLocks noChangeArrowheads="1"/>
          </p:cNvSpPr>
          <p:nvPr/>
        </p:nvSpPr>
        <p:spPr bwMode="auto">
          <a:xfrm>
            <a:off x="0" y="228600"/>
            <a:ext cx="9144000" cy="708025"/>
          </a:xfrm>
          <a:prstGeom prst="rect">
            <a:avLst/>
          </a:prstGeom>
          <a:gradFill flip="none" rotWithShape="1">
            <a:gsLst>
              <a:gs pos="0">
                <a:srgbClr val="BE7C8F">
                  <a:tint val="66000"/>
                  <a:satMod val="160000"/>
                </a:srgbClr>
              </a:gs>
              <a:gs pos="50000">
                <a:srgbClr val="BE7C8F">
                  <a:tint val="44500"/>
                  <a:satMod val="160000"/>
                </a:srgbClr>
              </a:gs>
              <a:gs pos="100000">
                <a:srgbClr val="BE7C8F">
                  <a:tint val="23500"/>
                  <a:satMod val="160000"/>
                </a:srgbClr>
              </a:gs>
            </a:gsLst>
            <a:lin ang="0" scaled="1"/>
            <a:tileRect/>
          </a:gradFill>
          <a:ln w="9525">
            <a:noFill/>
            <a:miter lim="800000"/>
            <a:headEnd/>
            <a:tailEnd/>
          </a:ln>
        </p:spPr>
        <p:txBody>
          <a:bodyPr>
            <a:spAutoFit/>
          </a:bodyPr>
          <a:lstStyle/>
          <a:p>
            <a:pPr algn="ctr" eaLnBrk="1" hangingPunct="1">
              <a:defRPr/>
            </a:pPr>
            <a:r>
              <a:rPr lang="cs-CZ" sz="4000" b="1" cap="all" dirty="0">
                <a:latin typeface="Arial" pitchFamily="34" charset="0"/>
                <a:cs typeface="Arial" pitchFamily="34" charset="0"/>
              </a:rPr>
              <a:t>(</a:t>
            </a:r>
            <a:r>
              <a:rPr lang="cs-CZ" sz="4000" b="1" cap="all" dirty="0" err="1">
                <a:latin typeface="Arial" pitchFamily="34" charset="0"/>
                <a:cs typeface="Arial" pitchFamily="34" charset="0"/>
              </a:rPr>
              <a:t>MoleCular</a:t>
            </a:r>
            <a:r>
              <a:rPr lang="cs-CZ" sz="4000" b="1" cap="all" dirty="0">
                <a:latin typeface="Arial" pitchFamily="34" charset="0"/>
                <a:cs typeface="Arial" pitchFamily="34" charset="0"/>
              </a:rPr>
              <a:t>) PHYLOGENETICS</a:t>
            </a:r>
          </a:p>
        </p:txBody>
      </p:sp>
      <p:sp>
        <p:nvSpPr>
          <p:cNvPr id="9219" name="TextovéPole 3">
            <a:extLst>
              <a:ext uri="{FF2B5EF4-FFF2-40B4-BE49-F238E27FC236}">
                <a16:creationId xmlns:a16="http://schemas.microsoft.com/office/drawing/2014/main" id="{9C4A9E7D-FE14-0503-D91C-FE61C87BE00F}"/>
              </a:ext>
            </a:extLst>
          </p:cNvPr>
          <p:cNvSpPr txBox="1">
            <a:spLocks noChangeArrowheads="1"/>
          </p:cNvSpPr>
          <p:nvPr/>
        </p:nvSpPr>
        <p:spPr bwMode="auto">
          <a:xfrm>
            <a:off x="428625" y="1065213"/>
            <a:ext cx="8704263"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a:latin typeface="Calibri" panose="020F0502020204030204" pitchFamily="34" charset="0"/>
              </a:rPr>
              <a:t>According to the majority opinion of taxonomists, the best natural system of organisms is the one that reflects the course of their phylogeny.</a:t>
            </a:r>
            <a:endParaRPr lang="cs-CZ" altLang="cs-CZ">
              <a:latin typeface="Calibri" panose="020F0502020204030204" pitchFamily="34" charset="0"/>
            </a:endParaRPr>
          </a:p>
        </p:txBody>
      </p:sp>
      <p:pic>
        <p:nvPicPr>
          <p:cNvPr id="9220" name="Picture 2">
            <a:extLst>
              <a:ext uri="{FF2B5EF4-FFF2-40B4-BE49-F238E27FC236}">
                <a16:creationId xmlns:a16="http://schemas.microsoft.com/office/drawing/2014/main" id="{94B7F49D-F4E7-CBBA-C3A5-BF28DE7D21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25" y="3286125"/>
            <a:ext cx="3571875"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ovéPole 4">
            <a:extLst>
              <a:ext uri="{FF2B5EF4-FFF2-40B4-BE49-F238E27FC236}">
                <a16:creationId xmlns:a16="http://schemas.microsoft.com/office/drawing/2014/main" id="{34A574A9-035D-851B-8F4E-4F70C429054A}"/>
              </a:ext>
            </a:extLst>
          </p:cNvPr>
          <p:cNvSpPr txBox="1">
            <a:spLocks noChangeArrowheads="1"/>
          </p:cNvSpPr>
          <p:nvPr/>
        </p:nvSpPr>
        <p:spPr bwMode="auto">
          <a:xfrm>
            <a:off x="428625" y="2636838"/>
            <a:ext cx="6948488"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cs-CZ" sz="2400" b="1">
                <a:latin typeface="Calibri" panose="020F0502020204030204" pitchFamily="34" charset="0"/>
              </a:rPr>
              <a:t>Phylogenetics</a:t>
            </a:r>
            <a:r>
              <a:rPr lang="en-US" altLang="cs-CZ" sz="2400">
                <a:latin typeface="Calibri" panose="020F0502020204030204" pitchFamily="34" charset="0"/>
              </a:rPr>
              <a:t> - deals with </a:t>
            </a:r>
            <a:r>
              <a:rPr lang="cs-CZ" altLang="cs-CZ" sz="2400">
                <a:latin typeface="Calibri" panose="020F0502020204030204" pitchFamily="34" charset="0"/>
              </a:rPr>
              <a:t>reconstruction of </a:t>
            </a:r>
            <a:r>
              <a:rPr lang="en-US" altLang="cs-CZ" sz="2400">
                <a:latin typeface="Calibri" panose="020F0502020204030204" pitchFamily="34" charset="0"/>
              </a:rPr>
              <a:t>the origin and development of line</a:t>
            </a:r>
            <a:r>
              <a:rPr lang="cs-CZ" altLang="cs-CZ" sz="2400">
                <a:latin typeface="Calibri" panose="020F0502020204030204" pitchFamily="34" charset="0"/>
              </a:rPr>
              <a:t>age</a:t>
            </a:r>
            <a:r>
              <a:rPr lang="en-US" altLang="cs-CZ" sz="2400">
                <a:latin typeface="Calibri" panose="020F0502020204030204" pitchFamily="34" charset="0"/>
              </a:rPr>
              <a:t>s of organisms. It reconstructs the course of </a:t>
            </a:r>
            <a:r>
              <a:rPr lang="en-US" altLang="cs-CZ" sz="2400" b="1">
                <a:latin typeface="Calibri" panose="020F0502020204030204" pitchFamily="34" charset="0"/>
              </a:rPr>
              <a:t>cladogenesis</a:t>
            </a:r>
            <a:r>
              <a:rPr lang="en-US" altLang="cs-CZ" sz="2400">
                <a:latin typeface="Calibri" panose="020F0502020204030204" pitchFamily="34" charset="0"/>
              </a:rPr>
              <a:t> (branching), but also</a:t>
            </a:r>
            <a:r>
              <a:rPr lang="cs-CZ" altLang="cs-CZ" sz="2400">
                <a:latin typeface="Calibri" panose="020F0502020204030204" pitchFamily="34" charset="0"/>
              </a:rPr>
              <a:t> focuses on</a:t>
            </a:r>
            <a:r>
              <a:rPr lang="en-US" altLang="cs-CZ" sz="2400">
                <a:latin typeface="Calibri" panose="020F0502020204030204" pitchFamily="34" charset="0"/>
              </a:rPr>
              <a:t> the </a:t>
            </a:r>
            <a:r>
              <a:rPr lang="en-US" altLang="cs-CZ" sz="2400" b="1">
                <a:latin typeface="Calibri" panose="020F0502020204030204" pitchFamily="34" charset="0"/>
              </a:rPr>
              <a:t>anagenesis</a:t>
            </a:r>
            <a:r>
              <a:rPr lang="en-US" altLang="cs-CZ" sz="2400">
                <a:latin typeface="Calibri" panose="020F0502020204030204" pitchFamily="34" charset="0"/>
              </a:rPr>
              <a:t> the </a:t>
            </a:r>
            <a:r>
              <a:rPr lang="cs-CZ" altLang="cs-CZ" sz="2400">
                <a:latin typeface="Calibri" panose="020F0502020204030204" pitchFamily="34" charset="0"/>
              </a:rPr>
              <a:t>changes of character states</a:t>
            </a:r>
            <a:r>
              <a:rPr lang="en-US" altLang="cs-CZ" sz="2400">
                <a:latin typeface="Calibri" panose="020F0502020204030204" pitchFamily="34" charset="0"/>
              </a:rPr>
              <a:t> of organisms within the line.</a:t>
            </a:r>
            <a:endParaRPr lang="cs-CZ" altLang="cs-CZ" sz="2400">
              <a:latin typeface="Calibri" panose="020F0502020204030204" pitchFamily="34" charset="0"/>
            </a:endParaRPr>
          </a:p>
        </p:txBody>
      </p:sp>
      <p:sp>
        <p:nvSpPr>
          <p:cNvPr id="9222" name="TextovéPole 4">
            <a:extLst>
              <a:ext uri="{FF2B5EF4-FFF2-40B4-BE49-F238E27FC236}">
                <a16:creationId xmlns:a16="http://schemas.microsoft.com/office/drawing/2014/main" id="{E74F2477-87E0-FBAE-4FFE-25FD3F5466F9}"/>
              </a:ext>
            </a:extLst>
          </p:cNvPr>
          <p:cNvSpPr txBox="1">
            <a:spLocks noChangeArrowheads="1"/>
          </p:cNvSpPr>
          <p:nvPr/>
        </p:nvSpPr>
        <p:spPr bwMode="auto">
          <a:xfrm>
            <a:off x="425450" y="6107113"/>
            <a:ext cx="69516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800" b="1">
                <a:latin typeface="Calibri" panose="020F0502020204030204" pitchFamily="34" charset="0"/>
              </a:rPr>
              <a:t>Organismal taxa are historical groups (kins)</a:t>
            </a:r>
            <a:endParaRPr lang="cs-CZ" altLang="cs-CZ" sz="2800">
              <a:latin typeface="Calibri" panose="020F0502020204030204" pitchFamily="34" charset="0"/>
            </a:endParaRPr>
          </a:p>
        </p:txBody>
      </p:sp>
      <p:sp>
        <p:nvSpPr>
          <p:cNvPr id="2" name="TextovéPole 4">
            <a:extLst>
              <a:ext uri="{FF2B5EF4-FFF2-40B4-BE49-F238E27FC236}">
                <a16:creationId xmlns:a16="http://schemas.microsoft.com/office/drawing/2014/main" id="{F7A8EC77-0CB0-9065-3408-727FA67894CE}"/>
              </a:ext>
            </a:extLst>
          </p:cNvPr>
          <p:cNvSpPr txBox="1">
            <a:spLocks noChangeArrowheads="1"/>
          </p:cNvSpPr>
          <p:nvPr/>
        </p:nvSpPr>
        <p:spPr bwMode="auto">
          <a:xfrm>
            <a:off x="428625" y="4679950"/>
            <a:ext cx="61356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b="1">
                <a:solidFill>
                  <a:srgbClr val="C00000"/>
                </a:solidFill>
                <a:latin typeface="Calibri" panose="020F0502020204030204" pitchFamily="34" charset="0"/>
              </a:rPr>
              <a:t>Tree of life (TOL) = objectively existing entity</a:t>
            </a:r>
          </a:p>
          <a:p>
            <a:pPr eaLnBrk="1" hangingPunct="1">
              <a:spcBef>
                <a:spcPct val="0"/>
              </a:spcBef>
              <a:buFontTx/>
              <a:buNone/>
            </a:pPr>
            <a:r>
              <a:rPr lang="cs-CZ" altLang="cs-CZ" sz="2400" b="1">
                <a:solidFill>
                  <a:srgbClr val="C00000"/>
                </a:solidFill>
                <a:latin typeface="Calibri" panose="020F0502020204030204" pitchFamily="34" charset="0"/>
              </a:rPr>
              <a:t>Phylogenetic reconstructions = hypotheses about TOL</a:t>
            </a:r>
            <a:endParaRPr lang="cs-CZ" altLang="cs-CZ" sz="2400">
              <a:solidFill>
                <a:srgbClr val="C00000"/>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221"/>
                                        </p:tgtEl>
                                        <p:attrNameLst>
                                          <p:attrName>style.visibility</p:attrName>
                                        </p:attrNameLst>
                                      </p:cBhvr>
                                      <p:to>
                                        <p:strVal val="visible"/>
                                      </p:to>
                                    </p:set>
                                    <p:animEffect transition="in" filter="fade">
                                      <p:cBhvr>
                                        <p:cTn id="7" dur="500"/>
                                        <p:tgtEl>
                                          <p:spTgt spid="92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9222"/>
                                        </p:tgtEl>
                                        <p:attrNameLst>
                                          <p:attrName>style.visibility</p:attrName>
                                        </p:attrNameLst>
                                      </p:cBhvr>
                                      <p:to>
                                        <p:strVal val="visible"/>
                                      </p:to>
                                    </p:set>
                                    <p:animEffect transition="in" filter="fade">
                                      <p:cBhvr>
                                        <p:cTn id="17" dur="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p:bldP spid="9222"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Volný tvar 47">
            <a:extLst>
              <a:ext uri="{FF2B5EF4-FFF2-40B4-BE49-F238E27FC236}">
                <a16:creationId xmlns:a16="http://schemas.microsoft.com/office/drawing/2014/main" id="{721BD199-8D87-BC05-D58F-5A8C3479C643}"/>
              </a:ext>
            </a:extLst>
          </p:cNvPr>
          <p:cNvSpPr/>
          <p:nvPr/>
        </p:nvSpPr>
        <p:spPr>
          <a:xfrm>
            <a:off x="6273800" y="4579938"/>
            <a:ext cx="2279650" cy="968375"/>
          </a:xfrm>
          <a:custGeom>
            <a:avLst/>
            <a:gdLst>
              <a:gd name="connsiteX0" fmla="*/ 90348 w 2278139"/>
              <a:gd name="connsiteY0" fmla="*/ 242048 h 968189"/>
              <a:gd name="connsiteX1" fmla="*/ 90348 w 2278139"/>
              <a:gd name="connsiteY1" fmla="*/ 242048 h 968189"/>
              <a:gd name="connsiteX2" fmla="*/ 188960 w 2278139"/>
              <a:gd name="connsiteY2" fmla="*/ 125506 h 968189"/>
              <a:gd name="connsiteX3" fmla="*/ 242748 w 2278139"/>
              <a:gd name="connsiteY3" fmla="*/ 89648 h 968189"/>
              <a:gd name="connsiteX4" fmla="*/ 278607 w 2278139"/>
              <a:gd name="connsiteY4" fmla="*/ 80683 h 968189"/>
              <a:gd name="connsiteX5" fmla="*/ 377219 w 2278139"/>
              <a:gd name="connsiteY5" fmla="*/ 44824 h 968189"/>
              <a:gd name="connsiteX6" fmla="*/ 404113 w 2278139"/>
              <a:gd name="connsiteY6" fmla="*/ 26895 h 968189"/>
              <a:gd name="connsiteX7" fmla="*/ 466866 w 2278139"/>
              <a:gd name="connsiteY7" fmla="*/ 17930 h 968189"/>
              <a:gd name="connsiteX8" fmla="*/ 502725 w 2278139"/>
              <a:gd name="connsiteY8" fmla="*/ 8965 h 968189"/>
              <a:gd name="connsiteX9" fmla="*/ 565478 w 2278139"/>
              <a:gd name="connsiteY9" fmla="*/ 0 h 968189"/>
              <a:gd name="connsiteX10" fmla="*/ 2214983 w 2278139"/>
              <a:gd name="connsiteY10" fmla="*/ 8965 h 968189"/>
              <a:gd name="connsiteX11" fmla="*/ 2232913 w 2278139"/>
              <a:gd name="connsiteY11" fmla="*/ 35859 h 968189"/>
              <a:gd name="connsiteX12" fmla="*/ 2250842 w 2278139"/>
              <a:gd name="connsiteY12" fmla="*/ 53789 h 968189"/>
              <a:gd name="connsiteX13" fmla="*/ 2259807 w 2278139"/>
              <a:gd name="connsiteY13" fmla="*/ 215153 h 968189"/>
              <a:gd name="connsiteX14" fmla="*/ 2250842 w 2278139"/>
              <a:gd name="connsiteY14" fmla="*/ 251012 h 968189"/>
              <a:gd name="connsiteX15" fmla="*/ 2232913 w 2278139"/>
              <a:gd name="connsiteY15" fmla="*/ 268942 h 968189"/>
              <a:gd name="connsiteX16" fmla="*/ 2214983 w 2278139"/>
              <a:gd name="connsiteY16" fmla="*/ 295836 h 968189"/>
              <a:gd name="connsiteX17" fmla="*/ 2206019 w 2278139"/>
              <a:gd name="connsiteY17" fmla="*/ 322730 h 968189"/>
              <a:gd name="connsiteX18" fmla="*/ 2161195 w 2278139"/>
              <a:gd name="connsiteY18" fmla="*/ 367553 h 968189"/>
              <a:gd name="connsiteX19" fmla="*/ 2143266 w 2278139"/>
              <a:gd name="connsiteY19" fmla="*/ 385483 h 968189"/>
              <a:gd name="connsiteX20" fmla="*/ 2125336 w 2278139"/>
              <a:gd name="connsiteY20" fmla="*/ 403412 h 968189"/>
              <a:gd name="connsiteX21" fmla="*/ 2107407 w 2278139"/>
              <a:gd name="connsiteY21" fmla="*/ 430306 h 968189"/>
              <a:gd name="connsiteX22" fmla="*/ 2071548 w 2278139"/>
              <a:gd name="connsiteY22" fmla="*/ 466165 h 968189"/>
              <a:gd name="connsiteX23" fmla="*/ 2053619 w 2278139"/>
              <a:gd name="connsiteY23" fmla="*/ 484095 h 968189"/>
              <a:gd name="connsiteX24" fmla="*/ 1955007 w 2278139"/>
              <a:gd name="connsiteY24" fmla="*/ 457200 h 968189"/>
              <a:gd name="connsiteX25" fmla="*/ 1937078 w 2278139"/>
              <a:gd name="connsiteY25" fmla="*/ 421342 h 968189"/>
              <a:gd name="connsiteX26" fmla="*/ 1919148 w 2278139"/>
              <a:gd name="connsiteY26" fmla="*/ 367553 h 968189"/>
              <a:gd name="connsiteX27" fmla="*/ 1901219 w 2278139"/>
              <a:gd name="connsiteY27" fmla="*/ 268942 h 968189"/>
              <a:gd name="connsiteX28" fmla="*/ 1865360 w 2278139"/>
              <a:gd name="connsiteY28" fmla="*/ 215153 h 968189"/>
              <a:gd name="connsiteX29" fmla="*/ 1847431 w 2278139"/>
              <a:gd name="connsiteY29" fmla="*/ 188259 h 968189"/>
              <a:gd name="connsiteX30" fmla="*/ 1784678 w 2278139"/>
              <a:gd name="connsiteY30" fmla="*/ 152400 h 968189"/>
              <a:gd name="connsiteX31" fmla="*/ 1748819 w 2278139"/>
              <a:gd name="connsiteY31" fmla="*/ 143436 h 968189"/>
              <a:gd name="connsiteX32" fmla="*/ 1721925 w 2278139"/>
              <a:gd name="connsiteY32" fmla="*/ 134471 h 968189"/>
              <a:gd name="connsiteX33" fmla="*/ 1668136 w 2278139"/>
              <a:gd name="connsiteY33" fmla="*/ 125506 h 968189"/>
              <a:gd name="connsiteX34" fmla="*/ 1641242 w 2278139"/>
              <a:gd name="connsiteY34" fmla="*/ 116542 h 968189"/>
              <a:gd name="connsiteX35" fmla="*/ 1596419 w 2278139"/>
              <a:gd name="connsiteY35" fmla="*/ 107577 h 968189"/>
              <a:gd name="connsiteX36" fmla="*/ 1148183 w 2278139"/>
              <a:gd name="connsiteY36" fmla="*/ 134471 h 968189"/>
              <a:gd name="connsiteX37" fmla="*/ 1103360 w 2278139"/>
              <a:gd name="connsiteY37" fmla="*/ 170330 h 968189"/>
              <a:gd name="connsiteX38" fmla="*/ 1058536 w 2278139"/>
              <a:gd name="connsiteY38" fmla="*/ 206189 h 968189"/>
              <a:gd name="connsiteX39" fmla="*/ 1040607 w 2278139"/>
              <a:gd name="connsiteY39" fmla="*/ 412377 h 968189"/>
              <a:gd name="connsiteX40" fmla="*/ 1013713 w 2278139"/>
              <a:gd name="connsiteY40" fmla="*/ 484095 h 968189"/>
              <a:gd name="connsiteX41" fmla="*/ 995783 w 2278139"/>
              <a:gd name="connsiteY41" fmla="*/ 510989 h 968189"/>
              <a:gd name="connsiteX42" fmla="*/ 968889 w 2278139"/>
              <a:gd name="connsiteY42" fmla="*/ 564777 h 968189"/>
              <a:gd name="connsiteX43" fmla="*/ 959925 w 2278139"/>
              <a:gd name="connsiteY43" fmla="*/ 600636 h 968189"/>
              <a:gd name="connsiteX44" fmla="*/ 941995 w 2278139"/>
              <a:gd name="connsiteY44" fmla="*/ 618565 h 968189"/>
              <a:gd name="connsiteX45" fmla="*/ 915101 w 2278139"/>
              <a:gd name="connsiteY45" fmla="*/ 654424 h 968189"/>
              <a:gd name="connsiteX46" fmla="*/ 897172 w 2278139"/>
              <a:gd name="connsiteY46" fmla="*/ 699248 h 968189"/>
              <a:gd name="connsiteX47" fmla="*/ 852348 w 2278139"/>
              <a:gd name="connsiteY47" fmla="*/ 762000 h 968189"/>
              <a:gd name="connsiteX48" fmla="*/ 843383 w 2278139"/>
              <a:gd name="connsiteY48" fmla="*/ 788895 h 968189"/>
              <a:gd name="connsiteX49" fmla="*/ 816489 w 2278139"/>
              <a:gd name="connsiteY49" fmla="*/ 806824 h 968189"/>
              <a:gd name="connsiteX50" fmla="*/ 789595 w 2278139"/>
              <a:gd name="connsiteY50" fmla="*/ 833718 h 968189"/>
              <a:gd name="connsiteX51" fmla="*/ 780631 w 2278139"/>
              <a:gd name="connsiteY51" fmla="*/ 869577 h 968189"/>
              <a:gd name="connsiteX52" fmla="*/ 708913 w 2278139"/>
              <a:gd name="connsiteY52" fmla="*/ 914400 h 968189"/>
              <a:gd name="connsiteX53" fmla="*/ 628231 w 2278139"/>
              <a:gd name="connsiteY53" fmla="*/ 950259 h 968189"/>
              <a:gd name="connsiteX54" fmla="*/ 556513 w 2278139"/>
              <a:gd name="connsiteY54" fmla="*/ 968189 h 968189"/>
              <a:gd name="connsiteX55" fmla="*/ 242748 w 2278139"/>
              <a:gd name="connsiteY55" fmla="*/ 950259 h 968189"/>
              <a:gd name="connsiteX56" fmla="*/ 197925 w 2278139"/>
              <a:gd name="connsiteY56" fmla="*/ 941295 h 968189"/>
              <a:gd name="connsiteX57" fmla="*/ 126207 w 2278139"/>
              <a:gd name="connsiteY57" fmla="*/ 887506 h 968189"/>
              <a:gd name="connsiteX58" fmla="*/ 90348 w 2278139"/>
              <a:gd name="connsiteY58" fmla="*/ 842683 h 968189"/>
              <a:gd name="connsiteX59" fmla="*/ 54489 w 2278139"/>
              <a:gd name="connsiteY59" fmla="*/ 762000 h 968189"/>
              <a:gd name="connsiteX60" fmla="*/ 45525 w 2278139"/>
              <a:gd name="connsiteY60" fmla="*/ 699248 h 968189"/>
              <a:gd name="connsiteX61" fmla="*/ 18631 w 2278139"/>
              <a:gd name="connsiteY61" fmla="*/ 627530 h 968189"/>
              <a:gd name="connsiteX62" fmla="*/ 701 w 2278139"/>
              <a:gd name="connsiteY62" fmla="*/ 564777 h 968189"/>
              <a:gd name="connsiteX63" fmla="*/ 18631 w 2278139"/>
              <a:gd name="connsiteY63" fmla="*/ 304800 h 968189"/>
              <a:gd name="connsiteX64" fmla="*/ 54489 w 2278139"/>
              <a:gd name="connsiteY64" fmla="*/ 259977 h 968189"/>
              <a:gd name="connsiteX65" fmla="*/ 72419 w 2278139"/>
              <a:gd name="connsiteY65" fmla="*/ 242048 h 968189"/>
              <a:gd name="connsiteX66" fmla="*/ 90348 w 2278139"/>
              <a:gd name="connsiteY66" fmla="*/ 242048 h 968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278139" h="968189">
                <a:moveTo>
                  <a:pt x="90348" y="242048"/>
                </a:moveTo>
                <a:lnTo>
                  <a:pt x="90348" y="242048"/>
                </a:lnTo>
                <a:cubicBezTo>
                  <a:pt x="98414" y="231678"/>
                  <a:pt x="161290" y="143952"/>
                  <a:pt x="188960" y="125506"/>
                </a:cubicBezTo>
                <a:cubicBezTo>
                  <a:pt x="206889" y="113553"/>
                  <a:pt x="221843" y="94874"/>
                  <a:pt x="242748" y="89648"/>
                </a:cubicBezTo>
                <a:lnTo>
                  <a:pt x="278607" y="80683"/>
                </a:lnTo>
                <a:cubicBezTo>
                  <a:pt x="381541" y="18924"/>
                  <a:pt x="261884" y="83269"/>
                  <a:pt x="377219" y="44824"/>
                </a:cubicBezTo>
                <a:cubicBezTo>
                  <a:pt x="387440" y="41417"/>
                  <a:pt x="393793" y="29991"/>
                  <a:pt x="404113" y="26895"/>
                </a:cubicBezTo>
                <a:cubicBezTo>
                  <a:pt x="424352" y="20823"/>
                  <a:pt x="446077" y="21710"/>
                  <a:pt x="466866" y="17930"/>
                </a:cubicBezTo>
                <a:cubicBezTo>
                  <a:pt x="478988" y="15726"/>
                  <a:pt x="490603" y="11169"/>
                  <a:pt x="502725" y="8965"/>
                </a:cubicBezTo>
                <a:cubicBezTo>
                  <a:pt x="523514" y="5185"/>
                  <a:pt x="544560" y="2988"/>
                  <a:pt x="565478" y="0"/>
                </a:cubicBezTo>
                <a:lnTo>
                  <a:pt x="2214983" y="8965"/>
                </a:lnTo>
                <a:cubicBezTo>
                  <a:pt x="2225755" y="9197"/>
                  <a:pt x="2226182" y="27446"/>
                  <a:pt x="2232913" y="35859"/>
                </a:cubicBezTo>
                <a:cubicBezTo>
                  <a:pt x="2238193" y="42459"/>
                  <a:pt x="2244866" y="47812"/>
                  <a:pt x="2250842" y="53789"/>
                </a:cubicBezTo>
                <a:cubicBezTo>
                  <a:pt x="2278139" y="135678"/>
                  <a:pt x="2274172" y="100235"/>
                  <a:pt x="2259807" y="215153"/>
                </a:cubicBezTo>
                <a:cubicBezTo>
                  <a:pt x="2258279" y="227379"/>
                  <a:pt x="2256352" y="239992"/>
                  <a:pt x="2250842" y="251012"/>
                </a:cubicBezTo>
                <a:cubicBezTo>
                  <a:pt x="2247062" y="258572"/>
                  <a:pt x="2238193" y="262342"/>
                  <a:pt x="2232913" y="268942"/>
                </a:cubicBezTo>
                <a:cubicBezTo>
                  <a:pt x="2226182" y="277355"/>
                  <a:pt x="2220960" y="286871"/>
                  <a:pt x="2214983" y="295836"/>
                </a:cubicBezTo>
                <a:cubicBezTo>
                  <a:pt x="2211995" y="304801"/>
                  <a:pt x="2211689" y="315170"/>
                  <a:pt x="2206019" y="322730"/>
                </a:cubicBezTo>
                <a:cubicBezTo>
                  <a:pt x="2193341" y="339634"/>
                  <a:pt x="2176136" y="352612"/>
                  <a:pt x="2161195" y="367553"/>
                </a:cubicBezTo>
                <a:lnTo>
                  <a:pt x="2143266" y="385483"/>
                </a:lnTo>
                <a:cubicBezTo>
                  <a:pt x="2137289" y="391460"/>
                  <a:pt x="2130024" y="396379"/>
                  <a:pt x="2125336" y="403412"/>
                </a:cubicBezTo>
                <a:cubicBezTo>
                  <a:pt x="2119360" y="412377"/>
                  <a:pt x="2114419" y="422126"/>
                  <a:pt x="2107407" y="430306"/>
                </a:cubicBezTo>
                <a:cubicBezTo>
                  <a:pt x="2096406" y="443141"/>
                  <a:pt x="2083501" y="454212"/>
                  <a:pt x="2071548" y="466165"/>
                </a:cubicBezTo>
                <a:lnTo>
                  <a:pt x="2053619" y="484095"/>
                </a:lnTo>
                <a:cubicBezTo>
                  <a:pt x="2007250" y="478943"/>
                  <a:pt x="1978728" y="492782"/>
                  <a:pt x="1955007" y="457200"/>
                </a:cubicBezTo>
                <a:cubicBezTo>
                  <a:pt x="1947594" y="446081"/>
                  <a:pt x="1942041" y="433750"/>
                  <a:pt x="1937078" y="421342"/>
                </a:cubicBezTo>
                <a:cubicBezTo>
                  <a:pt x="1930059" y="403794"/>
                  <a:pt x="1919148" y="367553"/>
                  <a:pt x="1919148" y="367553"/>
                </a:cubicBezTo>
                <a:cubicBezTo>
                  <a:pt x="1917195" y="351930"/>
                  <a:pt x="1914591" y="293012"/>
                  <a:pt x="1901219" y="268942"/>
                </a:cubicBezTo>
                <a:cubicBezTo>
                  <a:pt x="1890754" y="250105"/>
                  <a:pt x="1877313" y="233083"/>
                  <a:pt x="1865360" y="215153"/>
                </a:cubicBezTo>
                <a:cubicBezTo>
                  <a:pt x="1859384" y="206188"/>
                  <a:pt x="1856396" y="194235"/>
                  <a:pt x="1847431" y="188259"/>
                </a:cubicBezTo>
                <a:cubicBezTo>
                  <a:pt x="1825142" y="173401"/>
                  <a:pt x="1810668" y="162146"/>
                  <a:pt x="1784678" y="152400"/>
                </a:cubicBezTo>
                <a:cubicBezTo>
                  <a:pt x="1773142" y="148074"/>
                  <a:pt x="1760666" y="146821"/>
                  <a:pt x="1748819" y="143436"/>
                </a:cubicBezTo>
                <a:cubicBezTo>
                  <a:pt x="1739733" y="140840"/>
                  <a:pt x="1731150" y="136521"/>
                  <a:pt x="1721925" y="134471"/>
                </a:cubicBezTo>
                <a:cubicBezTo>
                  <a:pt x="1704181" y="130528"/>
                  <a:pt x="1685880" y="129449"/>
                  <a:pt x="1668136" y="125506"/>
                </a:cubicBezTo>
                <a:cubicBezTo>
                  <a:pt x="1658911" y="123456"/>
                  <a:pt x="1650409" y="118834"/>
                  <a:pt x="1641242" y="116542"/>
                </a:cubicBezTo>
                <a:cubicBezTo>
                  <a:pt x="1626460" y="112847"/>
                  <a:pt x="1611360" y="110565"/>
                  <a:pt x="1596419" y="107577"/>
                </a:cubicBezTo>
                <a:cubicBezTo>
                  <a:pt x="1171733" y="126041"/>
                  <a:pt x="1317523" y="92135"/>
                  <a:pt x="1148183" y="134471"/>
                </a:cubicBezTo>
                <a:cubicBezTo>
                  <a:pt x="1065407" y="189654"/>
                  <a:pt x="1167229" y="119234"/>
                  <a:pt x="1103360" y="170330"/>
                </a:cubicBezTo>
                <a:cubicBezTo>
                  <a:pt x="1046810" y="215571"/>
                  <a:pt x="1101833" y="162892"/>
                  <a:pt x="1058536" y="206189"/>
                </a:cubicBezTo>
                <a:cubicBezTo>
                  <a:pt x="1033701" y="305539"/>
                  <a:pt x="1059833" y="191288"/>
                  <a:pt x="1040607" y="412377"/>
                </a:cubicBezTo>
                <a:cubicBezTo>
                  <a:pt x="1038344" y="438396"/>
                  <a:pt x="1026367" y="461951"/>
                  <a:pt x="1013713" y="484095"/>
                </a:cubicBezTo>
                <a:cubicBezTo>
                  <a:pt x="1008367" y="493450"/>
                  <a:pt x="1001016" y="501571"/>
                  <a:pt x="995783" y="510989"/>
                </a:cubicBezTo>
                <a:cubicBezTo>
                  <a:pt x="986048" y="528512"/>
                  <a:pt x="977854" y="546848"/>
                  <a:pt x="968889" y="564777"/>
                </a:cubicBezTo>
                <a:cubicBezTo>
                  <a:pt x="965901" y="576730"/>
                  <a:pt x="965435" y="589616"/>
                  <a:pt x="959925" y="600636"/>
                </a:cubicBezTo>
                <a:cubicBezTo>
                  <a:pt x="956145" y="608196"/>
                  <a:pt x="947406" y="612072"/>
                  <a:pt x="941995" y="618565"/>
                </a:cubicBezTo>
                <a:cubicBezTo>
                  <a:pt x="932430" y="630043"/>
                  <a:pt x="922357" y="641363"/>
                  <a:pt x="915101" y="654424"/>
                </a:cubicBezTo>
                <a:cubicBezTo>
                  <a:pt x="907286" y="668491"/>
                  <a:pt x="904369" y="684855"/>
                  <a:pt x="897172" y="699248"/>
                </a:cubicBezTo>
                <a:cubicBezTo>
                  <a:pt x="890619" y="712354"/>
                  <a:pt x="858437" y="753882"/>
                  <a:pt x="852348" y="762000"/>
                </a:cubicBezTo>
                <a:cubicBezTo>
                  <a:pt x="849360" y="770965"/>
                  <a:pt x="849286" y="781516"/>
                  <a:pt x="843383" y="788895"/>
                </a:cubicBezTo>
                <a:cubicBezTo>
                  <a:pt x="836652" y="797308"/>
                  <a:pt x="824766" y="799927"/>
                  <a:pt x="816489" y="806824"/>
                </a:cubicBezTo>
                <a:cubicBezTo>
                  <a:pt x="806749" y="814940"/>
                  <a:pt x="798560" y="824753"/>
                  <a:pt x="789595" y="833718"/>
                </a:cubicBezTo>
                <a:cubicBezTo>
                  <a:pt x="786607" y="845671"/>
                  <a:pt x="787161" y="859129"/>
                  <a:pt x="780631" y="869577"/>
                </a:cubicBezTo>
                <a:cubicBezTo>
                  <a:pt x="755869" y="909196"/>
                  <a:pt x="746733" y="904946"/>
                  <a:pt x="708913" y="914400"/>
                </a:cubicBezTo>
                <a:cubicBezTo>
                  <a:pt x="681472" y="928121"/>
                  <a:pt x="657995" y="941101"/>
                  <a:pt x="628231" y="950259"/>
                </a:cubicBezTo>
                <a:cubicBezTo>
                  <a:pt x="604679" y="957506"/>
                  <a:pt x="580419" y="962212"/>
                  <a:pt x="556513" y="968189"/>
                </a:cubicBezTo>
                <a:lnTo>
                  <a:pt x="242748" y="950259"/>
                </a:lnTo>
                <a:cubicBezTo>
                  <a:pt x="227554" y="949119"/>
                  <a:pt x="211796" y="947600"/>
                  <a:pt x="197925" y="941295"/>
                </a:cubicBezTo>
                <a:cubicBezTo>
                  <a:pt x="175004" y="930876"/>
                  <a:pt x="144507" y="908856"/>
                  <a:pt x="126207" y="887506"/>
                </a:cubicBezTo>
                <a:cubicBezTo>
                  <a:pt x="113755" y="872978"/>
                  <a:pt x="100962" y="858603"/>
                  <a:pt x="90348" y="842683"/>
                </a:cubicBezTo>
                <a:cubicBezTo>
                  <a:pt x="77787" y="823842"/>
                  <a:pt x="62252" y="781407"/>
                  <a:pt x="54489" y="762000"/>
                </a:cubicBezTo>
                <a:cubicBezTo>
                  <a:pt x="51501" y="741083"/>
                  <a:pt x="49669" y="719967"/>
                  <a:pt x="45525" y="699248"/>
                </a:cubicBezTo>
                <a:cubicBezTo>
                  <a:pt x="42618" y="684714"/>
                  <a:pt x="21088" y="634081"/>
                  <a:pt x="18631" y="627530"/>
                </a:cubicBezTo>
                <a:cubicBezTo>
                  <a:pt x="8984" y="601806"/>
                  <a:pt x="7767" y="593038"/>
                  <a:pt x="701" y="564777"/>
                </a:cubicBezTo>
                <a:cubicBezTo>
                  <a:pt x="4235" y="483506"/>
                  <a:pt x="0" y="388643"/>
                  <a:pt x="18631" y="304800"/>
                </a:cubicBezTo>
                <a:cubicBezTo>
                  <a:pt x="27085" y="266754"/>
                  <a:pt x="24198" y="284209"/>
                  <a:pt x="54489" y="259977"/>
                </a:cubicBezTo>
                <a:cubicBezTo>
                  <a:pt x="61089" y="254697"/>
                  <a:pt x="65819" y="247328"/>
                  <a:pt x="72419" y="242048"/>
                </a:cubicBezTo>
                <a:cubicBezTo>
                  <a:pt x="80832" y="235317"/>
                  <a:pt x="87360" y="242048"/>
                  <a:pt x="90348" y="242048"/>
                </a:cubicBezTo>
                <a:close/>
              </a:path>
            </a:pathLst>
          </a:custGeom>
          <a:solidFill>
            <a:srgbClr val="2DA5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46" name="Volný tvar 45">
            <a:extLst>
              <a:ext uri="{FF2B5EF4-FFF2-40B4-BE49-F238E27FC236}">
                <a16:creationId xmlns:a16="http://schemas.microsoft.com/office/drawing/2014/main" id="{BA1265D5-FA00-16E0-E821-D4D5B28EBE28}"/>
              </a:ext>
            </a:extLst>
          </p:cNvPr>
          <p:cNvSpPr/>
          <p:nvPr/>
        </p:nvSpPr>
        <p:spPr>
          <a:xfrm>
            <a:off x="3765550" y="4572000"/>
            <a:ext cx="1592263" cy="1952625"/>
          </a:xfrm>
          <a:custGeom>
            <a:avLst/>
            <a:gdLst>
              <a:gd name="connsiteX0" fmla="*/ 439271 w 1524000"/>
              <a:gd name="connsiteY0" fmla="*/ 44823 h 2071325"/>
              <a:gd name="connsiteX1" fmla="*/ 439271 w 1524000"/>
              <a:gd name="connsiteY1" fmla="*/ 44823 h 2071325"/>
              <a:gd name="connsiteX2" fmla="*/ 430306 w 1524000"/>
              <a:gd name="connsiteY2" fmla="*/ 152400 h 2071325"/>
              <a:gd name="connsiteX3" fmla="*/ 412377 w 1524000"/>
              <a:gd name="connsiteY3" fmla="*/ 206188 h 2071325"/>
              <a:gd name="connsiteX4" fmla="*/ 403412 w 1524000"/>
              <a:gd name="connsiteY4" fmla="*/ 251011 h 2071325"/>
              <a:gd name="connsiteX5" fmla="*/ 394448 w 1524000"/>
              <a:gd name="connsiteY5" fmla="*/ 493058 h 2071325"/>
              <a:gd name="connsiteX6" fmla="*/ 376518 w 1524000"/>
              <a:gd name="connsiteY6" fmla="*/ 528917 h 2071325"/>
              <a:gd name="connsiteX7" fmla="*/ 349624 w 1524000"/>
              <a:gd name="connsiteY7" fmla="*/ 609600 h 2071325"/>
              <a:gd name="connsiteX8" fmla="*/ 313765 w 1524000"/>
              <a:gd name="connsiteY8" fmla="*/ 672353 h 2071325"/>
              <a:gd name="connsiteX9" fmla="*/ 304800 w 1524000"/>
              <a:gd name="connsiteY9" fmla="*/ 699247 h 2071325"/>
              <a:gd name="connsiteX10" fmla="*/ 286871 w 1524000"/>
              <a:gd name="connsiteY10" fmla="*/ 726141 h 2071325"/>
              <a:gd name="connsiteX11" fmla="*/ 277906 w 1524000"/>
              <a:gd name="connsiteY11" fmla="*/ 753035 h 2071325"/>
              <a:gd name="connsiteX12" fmla="*/ 259977 w 1524000"/>
              <a:gd name="connsiteY12" fmla="*/ 788894 h 2071325"/>
              <a:gd name="connsiteX13" fmla="*/ 251012 w 1524000"/>
              <a:gd name="connsiteY13" fmla="*/ 815788 h 2071325"/>
              <a:gd name="connsiteX14" fmla="*/ 215153 w 1524000"/>
              <a:gd name="connsiteY14" fmla="*/ 878541 h 2071325"/>
              <a:gd name="connsiteX15" fmla="*/ 206189 w 1524000"/>
              <a:gd name="connsiteY15" fmla="*/ 905435 h 2071325"/>
              <a:gd name="connsiteX16" fmla="*/ 188259 w 1524000"/>
              <a:gd name="connsiteY16" fmla="*/ 923364 h 2071325"/>
              <a:gd name="connsiteX17" fmla="*/ 170330 w 1524000"/>
              <a:gd name="connsiteY17" fmla="*/ 950258 h 2071325"/>
              <a:gd name="connsiteX18" fmla="*/ 125506 w 1524000"/>
              <a:gd name="connsiteY18" fmla="*/ 1039905 h 2071325"/>
              <a:gd name="connsiteX19" fmla="*/ 107577 w 1524000"/>
              <a:gd name="connsiteY19" fmla="*/ 1066800 h 2071325"/>
              <a:gd name="connsiteX20" fmla="*/ 98612 w 1524000"/>
              <a:gd name="connsiteY20" fmla="*/ 1093694 h 2071325"/>
              <a:gd name="connsiteX21" fmla="*/ 53789 w 1524000"/>
              <a:gd name="connsiteY21" fmla="*/ 1183341 h 2071325"/>
              <a:gd name="connsiteX22" fmla="*/ 26895 w 1524000"/>
              <a:gd name="connsiteY22" fmla="*/ 1246094 h 2071325"/>
              <a:gd name="connsiteX23" fmla="*/ 17930 w 1524000"/>
              <a:gd name="connsiteY23" fmla="*/ 1281953 h 2071325"/>
              <a:gd name="connsiteX24" fmla="*/ 8965 w 1524000"/>
              <a:gd name="connsiteY24" fmla="*/ 1308847 h 2071325"/>
              <a:gd name="connsiteX25" fmla="*/ 0 w 1524000"/>
              <a:gd name="connsiteY25" fmla="*/ 1371600 h 2071325"/>
              <a:gd name="connsiteX26" fmla="*/ 8965 w 1524000"/>
              <a:gd name="connsiteY26" fmla="*/ 1676400 h 2071325"/>
              <a:gd name="connsiteX27" fmla="*/ 17930 w 1524000"/>
              <a:gd name="connsiteY27" fmla="*/ 1783976 h 2071325"/>
              <a:gd name="connsiteX28" fmla="*/ 35859 w 1524000"/>
              <a:gd name="connsiteY28" fmla="*/ 1810870 h 2071325"/>
              <a:gd name="connsiteX29" fmla="*/ 80683 w 1524000"/>
              <a:gd name="connsiteY29" fmla="*/ 1873623 h 2071325"/>
              <a:gd name="connsiteX30" fmla="*/ 80683 w 1524000"/>
              <a:gd name="connsiteY30" fmla="*/ 1873623 h 2071325"/>
              <a:gd name="connsiteX31" fmla="*/ 125506 w 1524000"/>
              <a:gd name="connsiteY31" fmla="*/ 1945341 h 2071325"/>
              <a:gd name="connsiteX32" fmla="*/ 170330 w 1524000"/>
              <a:gd name="connsiteY32" fmla="*/ 1972235 h 2071325"/>
              <a:gd name="connsiteX33" fmla="*/ 197224 w 1524000"/>
              <a:gd name="connsiteY33" fmla="*/ 1990164 h 2071325"/>
              <a:gd name="connsiteX34" fmla="*/ 259977 w 1524000"/>
              <a:gd name="connsiteY34" fmla="*/ 2017058 h 2071325"/>
              <a:gd name="connsiteX35" fmla="*/ 322730 w 1524000"/>
              <a:gd name="connsiteY35" fmla="*/ 2043953 h 2071325"/>
              <a:gd name="connsiteX36" fmla="*/ 448236 w 1524000"/>
              <a:gd name="connsiteY36" fmla="*/ 2070847 h 2071325"/>
              <a:gd name="connsiteX37" fmla="*/ 591671 w 1524000"/>
              <a:gd name="connsiteY37" fmla="*/ 2061882 h 2071325"/>
              <a:gd name="connsiteX38" fmla="*/ 636495 w 1524000"/>
              <a:gd name="connsiteY38" fmla="*/ 2034988 h 2071325"/>
              <a:gd name="connsiteX39" fmla="*/ 690283 w 1524000"/>
              <a:gd name="connsiteY39" fmla="*/ 1999129 h 2071325"/>
              <a:gd name="connsiteX40" fmla="*/ 717177 w 1524000"/>
              <a:gd name="connsiteY40" fmla="*/ 1981200 h 2071325"/>
              <a:gd name="connsiteX41" fmla="*/ 770965 w 1524000"/>
              <a:gd name="connsiteY41" fmla="*/ 1927411 h 2071325"/>
              <a:gd name="connsiteX42" fmla="*/ 788895 w 1524000"/>
              <a:gd name="connsiteY42" fmla="*/ 1909482 h 2071325"/>
              <a:gd name="connsiteX43" fmla="*/ 806824 w 1524000"/>
              <a:gd name="connsiteY43" fmla="*/ 1882588 h 2071325"/>
              <a:gd name="connsiteX44" fmla="*/ 833718 w 1524000"/>
              <a:gd name="connsiteY44" fmla="*/ 1694329 h 2071325"/>
              <a:gd name="connsiteX45" fmla="*/ 851648 w 1524000"/>
              <a:gd name="connsiteY45" fmla="*/ 1658470 h 2071325"/>
              <a:gd name="connsiteX46" fmla="*/ 914400 w 1524000"/>
              <a:gd name="connsiteY46" fmla="*/ 1595717 h 2071325"/>
              <a:gd name="connsiteX47" fmla="*/ 950259 w 1524000"/>
              <a:gd name="connsiteY47" fmla="*/ 1541929 h 2071325"/>
              <a:gd name="connsiteX48" fmla="*/ 968189 w 1524000"/>
              <a:gd name="connsiteY48" fmla="*/ 1515035 h 2071325"/>
              <a:gd name="connsiteX49" fmla="*/ 986118 w 1524000"/>
              <a:gd name="connsiteY49" fmla="*/ 1434353 h 2071325"/>
              <a:gd name="connsiteX50" fmla="*/ 995083 w 1524000"/>
              <a:gd name="connsiteY50" fmla="*/ 1407458 h 2071325"/>
              <a:gd name="connsiteX51" fmla="*/ 1004048 w 1524000"/>
              <a:gd name="connsiteY51" fmla="*/ 1335741 h 2071325"/>
              <a:gd name="connsiteX52" fmla="*/ 1021977 w 1524000"/>
              <a:gd name="connsiteY52" fmla="*/ 1308847 h 2071325"/>
              <a:gd name="connsiteX53" fmla="*/ 1039906 w 1524000"/>
              <a:gd name="connsiteY53" fmla="*/ 1255058 h 2071325"/>
              <a:gd name="connsiteX54" fmla="*/ 1093695 w 1524000"/>
              <a:gd name="connsiteY54" fmla="*/ 1183341 h 2071325"/>
              <a:gd name="connsiteX55" fmla="*/ 1111624 w 1524000"/>
              <a:gd name="connsiteY55" fmla="*/ 1111623 h 2071325"/>
              <a:gd name="connsiteX56" fmla="*/ 1147483 w 1524000"/>
              <a:gd name="connsiteY56" fmla="*/ 1057835 h 2071325"/>
              <a:gd name="connsiteX57" fmla="*/ 1165412 w 1524000"/>
              <a:gd name="connsiteY57" fmla="*/ 1039905 h 2071325"/>
              <a:gd name="connsiteX58" fmla="*/ 1201271 w 1524000"/>
              <a:gd name="connsiteY58" fmla="*/ 986117 h 2071325"/>
              <a:gd name="connsiteX59" fmla="*/ 1219200 w 1524000"/>
              <a:gd name="connsiteY59" fmla="*/ 959223 h 2071325"/>
              <a:gd name="connsiteX60" fmla="*/ 1255059 w 1524000"/>
              <a:gd name="connsiteY60" fmla="*/ 923364 h 2071325"/>
              <a:gd name="connsiteX61" fmla="*/ 1272989 w 1524000"/>
              <a:gd name="connsiteY61" fmla="*/ 878541 h 2071325"/>
              <a:gd name="connsiteX62" fmla="*/ 1317812 w 1524000"/>
              <a:gd name="connsiteY62" fmla="*/ 806823 h 2071325"/>
              <a:gd name="connsiteX63" fmla="*/ 1326777 w 1524000"/>
              <a:gd name="connsiteY63" fmla="*/ 779929 h 2071325"/>
              <a:gd name="connsiteX64" fmla="*/ 1335742 w 1524000"/>
              <a:gd name="connsiteY64" fmla="*/ 744070 h 2071325"/>
              <a:gd name="connsiteX65" fmla="*/ 1353671 w 1524000"/>
              <a:gd name="connsiteY65" fmla="*/ 717176 h 2071325"/>
              <a:gd name="connsiteX66" fmla="*/ 1371600 w 1524000"/>
              <a:gd name="connsiteY66" fmla="*/ 645458 h 2071325"/>
              <a:gd name="connsiteX67" fmla="*/ 1380565 w 1524000"/>
              <a:gd name="connsiteY67" fmla="*/ 609600 h 2071325"/>
              <a:gd name="connsiteX68" fmla="*/ 1389530 w 1524000"/>
              <a:gd name="connsiteY68" fmla="*/ 582705 h 2071325"/>
              <a:gd name="connsiteX69" fmla="*/ 1398495 w 1524000"/>
              <a:gd name="connsiteY69" fmla="*/ 528917 h 2071325"/>
              <a:gd name="connsiteX70" fmla="*/ 1443318 w 1524000"/>
              <a:gd name="connsiteY70" fmla="*/ 448235 h 2071325"/>
              <a:gd name="connsiteX71" fmla="*/ 1497106 w 1524000"/>
              <a:gd name="connsiteY71" fmla="*/ 376517 h 2071325"/>
              <a:gd name="connsiteX72" fmla="*/ 1515036 w 1524000"/>
              <a:gd name="connsiteY72" fmla="*/ 349623 h 2071325"/>
              <a:gd name="connsiteX73" fmla="*/ 1524000 w 1524000"/>
              <a:gd name="connsiteY73" fmla="*/ 304800 h 2071325"/>
              <a:gd name="connsiteX74" fmla="*/ 1515036 w 1524000"/>
              <a:gd name="connsiteY74" fmla="*/ 170329 h 2071325"/>
              <a:gd name="connsiteX75" fmla="*/ 1497106 w 1524000"/>
              <a:gd name="connsiteY75" fmla="*/ 152400 h 2071325"/>
              <a:gd name="connsiteX76" fmla="*/ 1407459 w 1524000"/>
              <a:gd name="connsiteY76" fmla="*/ 107576 h 2071325"/>
              <a:gd name="connsiteX77" fmla="*/ 1380565 w 1524000"/>
              <a:gd name="connsiteY77" fmla="*/ 89647 h 2071325"/>
              <a:gd name="connsiteX78" fmla="*/ 1335742 w 1524000"/>
              <a:gd name="connsiteY78" fmla="*/ 80682 h 2071325"/>
              <a:gd name="connsiteX79" fmla="*/ 1255059 w 1524000"/>
              <a:gd name="connsiteY79" fmla="*/ 53788 h 2071325"/>
              <a:gd name="connsiteX80" fmla="*/ 1210236 w 1524000"/>
              <a:gd name="connsiteY80" fmla="*/ 35858 h 2071325"/>
              <a:gd name="connsiteX81" fmla="*/ 1084730 w 1524000"/>
              <a:gd name="connsiteY81" fmla="*/ 17929 h 2071325"/>
              <a:gd name="connsiteX82" fmla="*/ 582706 w 1524000"/>
              <a:gd name="connsiteY82" fmla="*/ 8964 h 2071325"/>
              <a:gd name="connsiteX83" fmla="*/ 537883 w 1524000"/>
              <a:gd name="connsiteY83" fmla="*/ 0 h 2071325"/>
              <a:gd name="connsiteX84" fmla="*/ 466165 w 1524000"/>
              <a:gd name="connsiteY84" fmla="*/ 44823 h 2071325"/>
              <a:gd name="connsiteX85" fmla="*/ 448236 w 1524000"/>
              <a:gd name="connsiteY85" fmla="*/ 62753 h 2071325"/>
              <a:gd name="connsiteX86" fmla="*/ 421342 w 1524000"/>
              <a:gd name="connsiteY86" fmla="*/ 98611 h 2071325"/>
              <a:gd name="connsiteX87" fmla="*/ 439271 w 1524000"/>
              <a:gd name="connsiteY87" fmla="*/ 44823 h 207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524000" h="2071325">
                <a:moveTo>
                  <a:pt x="439271" y="44823"/>
                </a:moveTo>
                <a:lnTo>
                  <a:pt x="439271" y="44823"/>
                </a:lnTo>
                <a:cubicBezTo>
                  <a:pt x="436283" y="80682"/>
                  <a:pt x="436222" y="116906"/>
                  <a:pt x="430306" y="152400"/>
                </a:cubicBezTo>
                <a:cubicBezTo>
                  <a:pt x="427199" y="171042"/>
                  <a:pt x="416084" y="187656"/>
                  <a:pt x="412377" y="206188"/>
                </a:cubicBezTo>
                <a:lnTo>
                  <a:pt x="403412" y="251011"/>
                </a:lnTo>
                <a:cubicBezTo>
                  <a:pt x="400424" y="331693"/>
                  <a:pt x="402225" y="412696"/>
                  <a:pt x="394448" y="493058"/>
                </a:cubicBezTo>
                <a:cubicBezTo>
                  <a:pt x="393161" y="506360"/>
                  <a:pt x="381211" y="516404"/>
                  <a:pt x="376518" y="528917"/>
                </a:cubicBezTo>
                <a:cubicBezTo>
                  <a:pt x="332805" y="645482"/>
                  <a:pt x="412415" y="468317"/>
                  <a:pt x="349624" y="609600"/>
                </a:cubicBezTo>
                <a:cubicBezTo>
                  <a:pt x="286781" y="750999"/>
                  <a:pt x="371435" y="557014"/>
                  <a:pt x="313765" y="672353"/>
                </a:cubicBezTo>
                <a:cubicBezTo>
                  <a:pt x="309539" y="680805"/>
                  <a:pt x="309026" y="690795"/>
                  <a:pt x="304800" y="699247"/>
                </a:cubicBezTo>
                <a:cubicBezTo>
                  <a:pt x="299982" y="708884"/>
                  <a:pt x="291689" y="716504"/>
                  <a:pt x="286871" y="726141"/>
                </a:cubicBezTo>
                <a:cubicBezTo>
                  <a:pt x="282645" y="734593"/>
                  <a:pt x="281628" y="744349"/>
                  <a:pt x="277906" y="753035"/>
                </a:cubicBezTo>
                <a:cubicBezTo>
                  <a:pt x="272642" y="765318"/>
                  <a:pt x="265241" y="776611"/>
                  <a:pt x="259977" y="788894"/>
                </a:cubicBezTo>
                <a:cubicBezTo>
                  <a:pt x="256255" y="797580"/>
                  <a:pt x="255238" y="807336"/>
                  <a:pt x="251012" y="815788"/>
                </a:cubicBezTo>
                <a:cubicBezTo>
                  <a:pt x="206004" y="905804"/>
                  <a:pt x="262295" y="768543"/>
                  <a:pt x="215153" y="878541"/>
                </a:cubicBezTo>
                <a:cubicBezTo>
                  <a:pt x="211431" y="887226"/>
                  <a:pt x="211051" y="897332"/>
                  <a:pt x="206189" y="905435"/>
                </a:cubicBezTo>
                <a:cubicBezTo>
                  <a:pt x="201840" y="912683"/>
                  <a:pt x="193539" y="916764"/>
                  <a:pt x="188259" y="923364"/>
                </a:cubicBezTo>
                <a:cubicBezTo>
                  <a:pt x="181528" y="931777"/>
                  <a:pt x="175438" y="940772"/>
                  <a:pt x="170330" y="950258"/>
                </a:cubicBezTo>
                <a:cubicBezTo>
                  <a:pt x="154491" y="979674"/>
                  <a:pt x="144038" y="1012106"/>
                  <a:pt x="125506" y="1039905"/>
                </a:cubicBezTo>
                <a:cubicBezTo>
                  <a:pt x="119530" y="1048870"/>
                  <a:pt x="112395" y="1057163"/>
                  <a:pt x="107577" y="1066800"/>
                </a:cubicBezTo>
                <a:cubicBezTo>
                  <a:pt x="103351" y="1075252"/>
                  <a:pt x="102572" y="1085114"/>
                  <a:pt x="98612" y="1093694"/>
                </a:cubicBezTo>
                <a:cubicBezTo>
                  <a:pt x="84612" y="1124028"/>
                  <a:pt x="61892" y="1150929"/>
                  <a:pt x="53789" y="1183341"/>
                </a:cubicBezTo>
                <a:cubicBezTo>
                  <a:pt x="42211" y="1229652"/>
                  <a:pt x="51658" y="1208948"/>
                  <a:pt x="26895" y="1246094"/>
                </a:cubicBezTo>
                <a:cubicBezTo>
                  <a:pt x="23907" y="1258047"/>
                  <a:pt x="21315" y="1270106"/>
                  <a:pt x="17930" y="1281953"/>
                </a:cubicBezTo>
                <a:cubicBezTo>
                  <a:pt x="15334" y="1291039"/>
                  <a:pt x="10818" y="1299581"/>
                  <a:pt x="8965" y="1308847"/>
                </a:cubicBezTo>
                <a:cubicBezTo>
                  <a:pt x="4821" y="1329567"/>
                  <a:pt x="2988" y="1350682"/>
                  <a:pt x="0" y="1371600"/>
                </a:cubicBezTo>
                <a:cubicBezTo>
                  <a:pt x="2988" y="1473200"/>
                  <a:pt x="4550" y="1574852"/>
                  <a:pt x="8965" y="1676400"/>
                </a:cubicBezTo>
                <a:cubicBezTo>
                  <a:pt x="10528" y="1712349"/>
                  <a:pt x="10873" y="1748692"/>
                  <a:pt x="17930" y="1783976"/>
                </a:cubicBezTo>
                <a:cubicBezTo>
                  <a:pt x="20043" y="1794541"/>
                  <a:pt x="31041" y="1801233"/>
                  <a:pt x="35859" y="1810870"/>
                </a:cubicBezTo>
                <a:cubicBezTo>
                  <a:pt x="64479" y="1868110"/>
                  <a:pt x="12545" y="1805485"/>
                  <a:pt x="80683" y="1873623"/>
                </a:cubicBezTo>
                <a:lnTo>
                  <a:pt x="80683" y="1873623"/>
                </a:lnTo>
                <a:cubicBezTo>
                  <a:pt x="95624" y="1897529"/>
                  <a:pt x="105571" y="1925408"/>
                  <a:pt x="125506" y="1945341"/>
                </a:cubicBezTo>
                <a:cubicBezTo>
                  <a:pt x="160527" y="1980360"/>
                  <a:pt x="123780" y="1948960"/>
                  <a:pt x="170330" y="1972235"/>
                </a:cubicBezTo>
                <a:cubicBezTo>
                  <a:pt x="179967" y="1977053"/>
                  <a:pt x="187869" y="1984819"/>
                  <a:pt x="197224" y="1990164"/>
                </a:cubicBezTo>
                <a:cubicBezTo>
                  <a:pt x="228245" y="2007891"/>
                  <a:pt x="229802" y="2007000"/>
                  <a:pt x="259977" y="2017058"/>
                </a:cubicBezTo>
                <a:cubicBezTo>
                  <a:pt x="302644" y="2045504"/>
                  <a:pt x="270105" y="2028165"/>
                  <a:pt x="322730" y="2043953"/>
                </a:cubicBezTo>
                <a:cubicBezTo>
                  <a:pt x="413971" y="2071325"/>
                  <a:pt x="339157" y="2057212"/>
                  <a:pt x="448236" y="2070847"/>
                </a:cubicBezTo>
                <a:cubicBezTo>
                  <a:pt x="496048" y="2067859"/>
                  <a:pt x="544029" y="2066897"/>
                  <a:pt x="591671" y="2061882"/>
                </a:cubicBezTo>
                <a:cubicBezTo>
                  <a:pt x="624901" y="2058384"/>
                  <a:pt x="613388" y="2052318"/>
                  <a:pt x="636495" y="2034988"/>
                </a:cubicBezTo>
                <a:cubicBezTo>
                  <a:pt x="653734" y="2022059"/>
                  <a:pt x="672354" y="2011082"/>
                  <a:pt x="690283" y="1999129"/>
                </a:cubicBezTo>
                <a:cubicBezTo>
                  <a:pt x="699248" y="1993153"/>
                  <a:pt x="709559" y="1988818"/>
                  <a:pt x="717177" y="1981200"/>
                </a:cubicBezTo>
                <a:lnTo>
                  <a:pt x="770965" y="1927411"/>
                </a:lnTo>
                <a:cubicBezTo>
                  <a:pt x="776942" y="1921434"/>
                  <a:pt x="784207" y="1916515"/>
                  <a:pt x="788895" y="1909482"/>
                </a:cubicBezTo>
                <a:lnTo>
                  <a:pt x="806824" y="1882588"/>
                </a:lnTo>
                <a:cubicBezTo>
                  <a:pt x="820064" y="1644274"/>
                  <a:pt x="785171" y="1779285"/>
                  <a:pt x="833718" y="1694329"/>
                </a:cubicBezTo>
                <a:cubicBezTo>
                  <a:pt x="840348" y="1682726"/>
                  <a:pt x="843185" y="1668813"/>
                  <a:pt x="851648" y="1658470"/>
                </a:cubicBezTo>
                <a:cubicBezTo>
                  <a:pt x="870380" y="1635575"/>
                  <a:pt x="897991" y="1620330"/>
                  <a:pt x="914400" y="1595717"/>
                </a:cubicBezTo>
                <a:lnTo>
                  <a:pt x="950259" y="1541929"/>
                </a:lnTo>
                <a:lnTo>
                  <a:pt x="968189" y="1515035"/>
                </a:lnTo>
                <a:cubicBezTo>
                  <a:pt x="988370" y="1454488"/>
                  <a:pt x="965079" y="1529025"/>
                  <a:pt x="986118" y="1434353"/>
                </a:cubicBezTo>
                <a:cubicBezTo>
                  <a:pt x="988168" y="1425128"/>
                  <a:pt x="992095" y="1416423"/>
                  <a:pt x="995083" y="1407458"/>
                </a:cubicBezTo>
                <a:cubicBezTo>
                  <a:pt x="998071" y="1383552"/>
                  <a:pt x="997709" y="1358984"/>
                  <a:pt x="1004048" y="1335741"/>
                </a:cubicBezTo>
                <a:cubicBezTo>
                  <a:pt x="1006883" y="1325347"/>
                  <a:pt x="1017601" y="1318693"/>
                  <a:pt x="1021977" y="1308847"/>
                </a:cubicBezTo>
                <a:cubicBezTo>
                  <a:pt x="1029653" y="1291576"/>
                  <a:pt x="1029422" y="1270783"/>
                  <a:pt x="1039906" y="1255058"/>
                </a:cubicBezTo>
                <a:cubicBezTo>
                  <a:pt x="1080453" y="1194237"/>
                  <a:pt x="1060528" y="1216507"/>
                  <a:pt x="1093695" y="1183341"/>
                </a:cubicBezTo>
                <a:cubicBezTo>
                  <a:pt x="1096179" y="1170918"/>
                  <a:pt x="1103008" y="1127131"/>
                  <a:pt x="1111624" y="1111623"/>
                </a:cubicBezTo>
                <a:cubicBezTo>
                  <a:pt x="1122089" y="1092786"/>
                  <a:pt x="1132246" y="1073072"/>
                  <a:pt x="1147483" y="1057835"/>
                </a:cubicBezTo>
                <a:cubicBezTo>
                  <a:pt x="1153459" y="1051858"/>
                  <a:pt x="1160341" y="1046667"/>
                  <a:pt x="1165412" y="1039905"/>
                </a:cubicBezTo>
                <a:cubicBezTo>
                  <a:pt x="1178341" y="1022666"/>
                  <a:pt x="1189318" y="1004046"/>
                  <a:pt x="1201271" y="986117"/>
                </a:cubicBezTo>
                <a:cubicBezTo>
                  <a:pt x="1207247" y="977152"/>
                  <a:pt x="1211582" y="966841"/>
                  <a:pt x="1219200" y="959223"/>
                </a:cubicBezTo>
                <a:lnTo>
                  <a:pt x="1255059" y="923364"/>
                </a:lnTo>
                <a:cubicBezTo>
                  <a:pt x="1261036" y="908423"/>
                  <a:pt x="1265174" y="892608"/>
                  <a:pt x="1272989" y="878541"/>
                </a:cubicBezTo>
                <a:cubicBezTo>
                  <a:pt x="1321251" y="791671"/>
                  <a:pt x="1281261" y="892109"/>
                  <a:pt x="1317812" y="806823"/>
                </a:cubicBezTo>
                <a:cubicBezTo>
                  <a:pt x="1321534" y="798137"/>
                  <a:pt x="1324181" y="789015"/>
                  <a:pt x="1326777" y="779929"/>
                </a:cubicBezTo>
                <a:cubicBezTo>
                  <a:pt x="1330162" y="768082"/>
                  <a:pt x="1330889" y="755395"/>
                  <a:pt x="1335742" y="744070"/>
                </a:cubicBezTo>
                <a:cubicBezTo>
                  <a:pt x="1339986" y="734167"/>
                  <a:pt x="1347695" y="726141"/>
                  <a:pt x="1353671" y="717176"/>
                </a:cubicBezTo>
                <a:lnTo>
                  <a:pt x="1371600" y="645458"/>
                </a:lnTo>
                <a:cubicBezTo>
                  <a:pt x="1374588" y="633505"/>
                  <a:pt x="1376669" y="621288"/>
                  <a:pt x="1380565" y="609600"/>
                </a:cubicBezTo>
                <a:cubicBezTo>
                  <a:pt x="1383553" y="600635"/>
                  <a:pt x="1387480" y="591930"/>
                  <a:pt x="1389530" y="582705"/>
                </a:cubicBezTo>
                <a:cubicBezTo>
                  <a:pt x="1393473" y="564961"/>
                  <a:pt x="1394552" y="546661"/>
                  <a:pt x="1398495" y="528917"/>
                </a:cubicBezTo>
                <a:cubicBezTo>
                  <a:pt x="1404937" y="499928"/>
                  <a:pt x="1423506" y="468047"/>
                  <a:pt x="1443318" y="448235"/>
                </a:cubicBezTo>
                <a:cubicBezTo>
                  <a:pt x="1476486" y="415067"/>
                  <a:pt x="1456557" y="437340"/>
                  <a:pt x="1497106" y="376517"/>
                </a:cubicBezTo>
                <a:lnTo>
                  <a:pt x="1515036" y="349623"/>
                </a:lnTo>
                <a:cubicBezTo>
                  <a:pt x="1518024" y="334682"/>
                  <a:pt x="1524000" y="320037"/>
                  <a:pt x="1524000" y="304800"/>
                </a:cubicBezTo>
                <a:cubicBezTo>
                  <a:pt x="1524000" y="259877"/>
                  <a:pt x="1522843" y="214569"/>
                  <a:pt x="1515036" y="170329"/>
                </a:cubicBezTo>
                <a:cubicBezTo>
                  <a:pt x="1513567" y="162006"/>
                  <a:pt x="1503868" y="157471"/>
                  <a:pt x="1497106" y="152400"/>
                </a:cubicBezTo>
                <a:cubicBezTo>
                  <a:pt x="1443738" y="112375"/>
                  <a:pt x="1458121" y="120242"/>
                  <a:pt x="1407459" y="107576"/>
                </a:cubicBezTo>
                <a:cubicBezTo>
                  <a:pt x="1398494" y="101600"/>
                  <a:pt x="1390653" y="93430"/>
                  <a:pt x="1380565" y="89647"/>
                </a:cubicBezTo>
                <a:cubicBezTo>
                  <a:pt x="1366298" y="84297"/>
                  <a:pt x="1350393" y="84868"/>
                  <a:pt x="1335742" y="80682"/>
                </a:cubicBezTo>
                <a:cubicBezTo>
                  <a:pt x="1308484" y="72894"/>
                  <a:pt x="1281380" y="64317"/>
                  <a:pt x="1255059" y="53788"/>
                </a:cubicBezTo>
                <a:cubicBezTo>
                  <a:pt x="1240118" y="47811"/>
                  <a:pt x="1225761" y="40092"/>
                  <a:pt x="1210236" y="35858"/>
                </a:cubicBezTo>
                <a:cubicBezTo>
                  <a:pt x="1193041" y="31168"/>
                  <a:pt x="1094484" y="18234"/>
                  <a:pt x="1084730" y="17929"/>
                </a:cubicBezTo>
                <a:cubicBezTo>
                  <a:pt x="917444" y="12701"/>
                  <a:pt x="750047" y="11952"/>
                  <a:pt x="582706" y="8964"/>
                </a:cubicBezTo>
                <a:cubicBezTo>
                  <a:pt x="567765" y="5976"/>
                  <a:pt x="553120" y="0"/>
                  <a:pt x="537883" y="0"/>
                </a:cubicBezTo>
                <a:cubicBezTo>
                  <a:pt x="498688" y="0"/>
                  <a:pt x="492813" y="18175"/>
                  <a:pt x="466165" y="44823"/>
                </a:cubicBezTo>
                <a:lnTo>
                  <a:pt x="448236" y="62753"/>
                </a:lnTo>
                <a:cubicBezTo>
                  <a:pt x="419229" y="91760"/>
                  <a:pt x="421342" y="76969"/>
                  <a:pt x="421342" y="98611"/>
                </a:cubicBezTo>
                <a:lnTo>
                  <a:pt x="439271" y="44823"/>
                </a:lnTo>
                <a:close/>
              </a:path>
            </a:pathLst>
          </a:custGeom>
          <a:solidFill>
            <a:srgbClr val="2DA5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44" name="Volný tvar 43">
            <a:extLst>
              <a:ext uri="{FF2B5EF4-FFF2-40B4-BE49-F238E27FC236}">
                <a16:creationId xmlns:a16="http://schemas.microsoft.com/office/drawing/2014/main" id="{AE609929-AFFA-C14B-E2A3-F443669EAB2D}"/>
              </a:ext>
            </a:extLst>
          </p:cNvPr>
          <p:cNvSpPr/>
          <p:nvPr/>
        </p:nvSpPr>
        <p:spPr>
          <a:xfrm>
            <a:off x="214313" y="4286250"/>
            <a:ext cx="1765300" cy="1852613"/>
          </a:xfrm>
          <a:custGeom>
            <a:avLst/>
            <a:gdLst>
              <a:gd name="connsiteX0" fmla="*/ 107576 w 1766047"/>
              <a:gd name="connsiteY0" fmla="*/ 230539 h 1853150"/>
              <a:gd name="connsiteX1" fmla="*/ 107576 w 1766047"/>
              <a:gd name="connsiteY1" fmla="*/ 230539 h 1853150"/>
              <a:gd name="connsiteX2" fmla="*/ 53788 w 1766047"/>
              <a:gd name="connsiteY2" fmla="*/ 320186 h 1853150"/>
              <a:gd name="connsiteX3" fmla="*/ 35859 w 1766047"/>
              <a:gd name="connsiteY3" fmla="*/ 382939 h 1853150"/>
              <a:gd name="connsiteX4" fmla="*/ 26894 w 1766047"/>
              <a:gd name="connsiteY4" fmla="*/ 427762 h 1853150"/>
              <a:gd name="connsiteX5" fmla="*/ 8965 w 1766047"/>
              <a:gd name="connsiteY5" fmla="*/ 526374 h 1853150"/>
              <a:gd name="connsiteX6" fmla="*/ 0 w 1766047"/>
              <a:gd name="connsiteY6" fmla="*/ 553268 h 1853150"/>
              <a:gd name="connsiteX7" fmla="*/ 8965 w 1766047"/>
              <a:gd name="connsiteY7" fmla="*/ 714633 h 1853150"/>
              <a:gd name="connsiteX8" fmla="*/ 35859 w 1766047"/>
              <a:gd name="connsiteY8" fmla="*/ 795315 h 1853150"/>
              <a:gd name="connsiteX9" fmla="*/ 44824 w 1766047"/>
              <a:gd name="connsiteY9" fmla="*/ 831174 h 1853150"/>
              <a:gd name="connsiteX10" fmla="*/ 53788 w 1766047"/>
              <a:gd name="connsiteY10" fmla="*/ 875997 h 1853150"/>
              <a:gd name="connsiteX11" fmla="*/ 80682 w 1766047"/>
              <a:gd name="connsiteY11" fmla="*/ 929786 h 1853150"/>
              <a:gd name="connsiteX12" fmla="*/ 107576 w 1766047"/>
              <a:gd name="connsiteY12" fmla="*/ 1010468 h 1853150"/>
              <a:gd name="connsiteX13" fmla="*/ 116541 w 1766047"/>
              <a:gd name="connsiteY13" fmla="*/ 1046327 h 1853150"/>
              <a:gd name="connsiteX14" fmla="*/ 134471 w 1766047"/>
              <a:gd name="connsiteY14" fmla="*/ 1091150 h 1853150"/>
              <a:gd name="connsiteX15" fmla="*/ 143435 w 1766047"/>
              <a:gd name="connsiteY15" fmla="*/ 1144939 h 1853150"/>
              <a:gd name="connsiteX16" fmla="*/ 161365 w 1766047"/>
              <a:gd name="connsiteY16" fmla="*/ 1171833 h 1853150"/>
              <a:gd name="connsiteX17" fmla="*/ 179294 w 1766047"/>
              <a:gd name="connsiteY17" fmla="*/ 1216656 h 1853150"/>
              <a:gd name="connsiteX18" fmla="*/ 197224 w 1766047"/>
              <a:gd name="connsiteY18" fmla="*/ 1270444 h 1853150"/>
              <a:gd name="connsiteX19" fmla="*/ 259976 w 1766047"/>
              <a:gd name="connsiteY19" fmla="*/ 1386986 h 1853150"/>
              <a:gd name="connsiteX20" fmla="*/ 277906 w 1766047"/>
              <a:gd name="connsiteY20" fmla="*/ 1404915 h 1853150"/>
              <a:gd name="connsiteX21" fmla="*/ 304800 w 1766047"/>
              <a:gd name="connsiteY21" fmla="*/ 1440774 h 1853150"/>
              <a:gd name="connsiteX22" fmla="*/ 322729 w 1766047"/>
              <a:gd name="connsiteY22" fmla="*/ 1476633 h 1853150"/>
              <a:gd name="connsiteX23" fmla="*/ 349624 w 1766047"/>
              <a:gd name="connsiteY23" fmla="*/ 1539386 h 1853150"/>
              <a:gd name="connsiteX24" fmla="*/ 430306 w 1766047"/>
              <a:gd name="connsiteY24" fmla="*/ 1646962 h 1853150"/>
              <a:gd name="connsiteX25" fmla="*/ 484094 w 1766047"/>
              <a:gd name="connsiteY25" fmla="*/ 1745574 h 1853150"/>
              <a:gd name="connsiteX26" fmla="*/ 528918 w 1766047"/>
              <a:gd name="connsiteY26" fmla="*/ 1790397 h 1853150"/>
              <a:gd name="connsiteX27" fmla="*/ 555812 w 1766047"/>
              <a:gd name="connsiteY27" fmla="*/ 1817292 h 1853150"/>
              <a:gd name="connsiteX28" fmla="*/ 591671 w 1766047"/>
              <a:gd name="connsiteY28" fmla="*/ 1826256 h 1853150"/>
              <a:gd name="connsiteX29" fmla="*/ 618565 w 1766047"/>
              <a:gd name="connsiteY29" fmla="*/ 1835221 h 1853150"/>
              <a:gd name="connsiteX30" fmla="*/ 681318 w 1766047"/>
              <a:gd name="connsiteY30" fmla="*/ 1844186 h 1853150"/>
              <a:gd name="connsiteX31" fmla="*/ 726141 w 1766047"/>
              <a:gd name="connsiteY31" fmla="*/ 1853150 h 1853150"/>
              <a:gd name="connsiteX32" fmla="*/ 941294 w 1766047"/>
              <a:gd name="connsiteY32" fmla="*/ 1844186 h 1853150"/>
              <a:gd name="connsiteX33" fmla="*/ 968188 w 1766047"/>
              <a:gd name="connsiteY33" fmla="*/ 1835221 h 1853150"/>
              <a:gd name="connsiteX34" fmla="*/ 1048871 w 1766047"/>
              <a:gd name="connsiteY34" fmla="*/ 1826256 h 1853150"/>
              <a:gd name="connsiteX35" fmla="*/ 1075765 w 1766047"/>
              <a:gd name="connsiteY35" fmla="*/ 1817292 h 1853150"/>
              <a:gd name="connsiteX36" fmla="*/ 1102659 w 1766047"/>
              <a:gd name="connsiteY36" fmla="*/ 1799362 h 1853150"/>
              <a:gd name="connsiteX37" fmla="*/ 1138518 w 1766047"/>
              <a:gd name="connsiteY37" fmla="*/ 1781433 h 1853150"/>
              <a:gd name="connsiteX38" fmla="*/ 1183341 w 1766047"/>
              <a:gd name="connsiteY38" fmla="*/ 1736609 h 1853150"/>
              <a:gd name="connsiteX39" fmla="*/ 1210235 w 1766047"/>
              <a:gd name="connsiteY39" fmla="*/ 1700750 h 1853150"/>
              <a:gd name="connsiteX40" fmla="*/ 1264024 w 1766047"/>
              <a:gd name="connsiteY40" fmla="*/ 1646962 h 1853150"/>
              <a:gd name="connsiteX41" fmla="*/ 1299882 w 1766047"/>
              <a:gd name="connsiteY41" fmla="*/ 1593174 h 1853150"/>
              <a:gd name="connsiteX42" fmla="*/ 1344706 w 1766047"/>
              <a:gd name="connsiteY42" fmla="*/ 1548350 h 1853150"/>
              <a:gd name="connsiteX43" fmla="*/ 1398494 w 1766047"/>
              <a:gd name="connsiteY43" fmla="*/ 1503527 h 1853150"/>
              <a:gd name="connsiteX44" fmla="*/ 1416424 w 1766047"/>
              <a:gd name="connsiteY44" fmla="*/ 1476633 h 1853150"/>
              <a:gd name="connsiteX45" fmla="*/ 1434353 w 1766047"/>
              <a:gd name="connsiteY45" fmla="*/ 1458703 h 1853150"/>
              <a:gd name="connsiteX46" fmla="*/ 1479176 w 1766047"/>
              <a:gd name="connsiteY46" fmla="*/ 1395950 h 1853150"/>
              <a:gd name="connsiteX47" fmla="*/ 1488141 w 1766047"/>
              <a:gd name="connsiteY47" fmla="*/ 1351127 h 1853150"/>
              <a:gd name="connsiteX48" fmla="*/ 1515035 w 1766047"/>
              <a:gd name="connsiteY48" fmla="*/ 1306303 h 1853150"/>
              <a:gd name="connsiteX49" fmla="*/ 1532965 w 1766047"/>
              <a:gd name="connsiteY49" fmla="*/ 1225621 h 1853150"/>
              <a:gd name="connsiteX50" fmla="*/ 1541929 w 1766047"/>
              <a:gd name="connsiteY50" fmla="*/ 1198727 h 1853150"/>
              <a:gd name="connsiteX51" fmla="*/ 1568824 w 1766047"/>
              <a:gd name="connsiteY51" fmla="*/ 1144939 h 1853150"/>
              <a:gd name="connsiteX52" fmla="*/ 1586753 w 1766047"/>
              <a:gd name="connsiteY52" fmla="*/ 1082186 h 1853150"/>
              <a:gd name="connsiteX53" fmla="*/ 1604682 w 1766047"/>
              <a:gd name="connsiteY53" fmla="*/ 1028397 h 1853150"/>
              <a:gd name="connsiteX54" fmla="*/ 1613647 w 1766047"/>
              <a:gd name="connsiteY54" fmla="*/ 1001503 h 1853150"/>
              <a:gd name="connsiteX55" fmla="*/ 1631576 w 1766047"/>
              <a:gd name="connsiteY55" fmla="*/ 965644 h 1853150"/>
              <a:gd name="connsiteX56" fmla="*/ 1658471 w 1766047"/>
              <a:gd name="connsiteY56" fmla="*/ 911856 h 1853150"/>
              <a:gd name="connsiteX57" fmla="*/ 1667435 w 1766047"/>
              <a:gd name="connsiteY57" fmla="*/ 849103 h 1853150"/>
              <a:gd name="connsiteX58" fmla="*/ 1685365 w 1766047"/>
              <a:gd name="connsiteY58" fmla="*/ 831174 h 1853150"/>
              <a:gd name="connsiteX59" fmla="*/ 1694329 w 1766047"/>
              <a:gd name="connsiteY59" fmla="*/ 804280 h 1853150"/>
              <a:gd name="connsiteX60" fmla="*/ 1712259 w 1766047"/>
              <a:gd name="connsiteY60" fmla="*/ 714633 h 1853150"/>
              <a:gd name="connsiteX61" fmla="*/ 1721224 w 1766047"/>
              <a:gd name="connsiteY61" fmla="*/ 669809 h 1853150"/>
              <a:gd name="connsiteX62" fmla="*/ 1739153 w 1766047"/>
              <a:gd name="connsiteY62" fmla="*/ 642915 h 1853150"/>
              <a:gd name="connsiteX63" fmla="*/ 1757082 w 1766047"/>
              <a:gd name="connsiteY63" fmla="*/ 562233 h 1853150"/>
              <a:gd name="connsiteX64" fmla="*/ 1766047 w 1766047"/>
              <a:gd name="connsiteY64" fmla="*/ 526374 h 1853150"/>
              <a:gd name="connsiteX65" fmla="*/ 1757082 w 1766047"/>
              <a:gd name="connsiteY65" fmla="*/ 391903 h 1853150"/>
              <a:gd name="connsiteX66" fmla="*/ 1748118 w 1766047"/>
              <a:gd name="connsiteY66" fmla="*/ 365009 h 1853150"/>
              <a:gd name="connsiteX67" fmla="*/ 1730188 w 1766047"/>
              <a:gd name="connsiteY67" fmla="*/ 347080 h 1853150"/>
              <a:gd name="connsiteX68" fmla="*/ 1712259 w 1766047"/>
              <a:gd name="connsiteY68" fmla="*/ 320186 h 1853150"/>
              <a:gd name="connsiteX69" fmla="*/ 1685365 w 1766047"/>
              <a:gd name="connsiteY69" fmla="*/ 293292 h 1853150"/>
              <a:gd name="connsiteX70" fmla="*/ 1667435 w 1766047"/>
              <a:gd name="connsiteY70" fmla="*/ 266397 h 1853150"/>
              <a:gd name="connsiteX71" fmla="*/ 1568824 w 1766047"/>
              <a:gd name="connsiteY71" fmla="*/ 212609 h 1853150"/>
              <a:gd name="connsiteX72" fmla="*/ 1443318 w 1766047"/>
              <a:gd name="connsiteY72" fmla="*/ 149856 h 1853150"/>
              <a:gd name="connsiteX73" fmla="*/ 1407459 w 1766047"/>
              <a:gd name="connsiteY73" fmla="*/ 131927 h 1853150"/>
              <a:gd name="connsiteX74" fmla="*/ 1353671 w 1766047"/>
              <a:gd name="connsiteY74" fmla="*/ 122962 h 1853150"/>
              <a:gd name="connsiteX75" fmla="*/ 1326776 w 1766047"/>
              <a:gd name="connsiteY75" fmla="*/ 113997 h 1853150"/>
              <a:gd name="connsiteX76" fmla="*/ 1264024 w 1766047"/>
              <a:gd name="connsiteY76" fmla="*/ 105033 h 1853150"/>
              <a:gd name="connsiteX77" fmla="*/ 1228165 w 1766047"/>
              <a:gd name="connsiteY77" fmla="*/ 96068 h 1853150"/>
              <a:gd name="connsiteX78" fmla="*/ 1129553 w 1766047"/>
              <a:gd name="connsiteY78" fmla="*/ 87103 h 1853150"/>
              <a:gd name="connsiteX79" fmla="*/ 358588 w 1766047"/>
              <a:gd name="connsiteY79" fmla="*/ 87103 h 1853150"/>
              <a:gd name="connsiteX80" fmla="*/ 322729 w 1766047"/>
              <a:gd name="connsiteY80" fmla="*/ 96068 h 1853150"/>
              <a:gd name="connsiteX81" fmla="*/ 268941 w 1766047"/>
              <a:gd name="connsiteY81" fmla="*/ 113997 h 1853150"/>
              <a:gd name="connsiteX82" fmla="*/ 251012 w 1766047"/>
              <a:gd name="connsiteY82" fmla="*/ 131927 h 1853150"/>
              <a:gd name="connsiteX83" fmla="*/ 134471 w 1766047"/>
              <a:gd name="connsiteY83" fmla="*/ 176750 h 1853150"/>
              <a:gd name="connsiteX84" fmla="*/ 116541 w 1766047"/>
              <a:gd name="connsiteY84" fmla="*/ 194680 h 1853150"/>
              <a:gd name="connsiteX85" fmla="*/ 107576 w 1766047"/>
              <a:gd name="connsiteY85" fmla="*/ 230539 h 185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766047" h="1853150">
                <a:moveTo>
                  <a:pt x="107576" y="230539"/>
                </a:moveTo>
                <a:lnTo>
                  <a:pt x="107576" y="230539"/>
                </a:lnTo>
                <a:cubicBezTo>
                  <a:pt x="89647" y="260421"/>
                  <a:pt x="70309" y="289503"/>
                  <a:pt x="53788" y="320186"/>
                </a:cubicBezTo>
                <a:cubicBezTo>
                  <a:pt x="48124" y="330705"/>
                  <a:pt x="37734" y="374503"/>
                  <a:pt x="35859" y="382939"/>
                </a:cubicBezTo>
                <a:cubicBezTo>
                  <a:pt x="32554" y="397813"/>
                  <a:pt x="29620" y="412771"/>
                  <a:pt x="26894" y="427762"/>
                </a:cubicBezTo>
                <a:cubicBezTo>
                  <a:pt x="21569" y="457049"/>
                  <a:pt x="16342" y="496864"/>
                  <a:pt x="8965" y="526374"/>
                </a:cubicBezTo>
                <a:cubicBezTo>
                  <a:pt x="6673" y="535541"/>
                  <a:pt x="2988" y="544303"/>
                  <a:pt x="0" y="553268"/>
                </a:cubicBezTo>
                <a:cubicBezTo>
                  <a:pt x="2988" y="607056"/>
                  <a:pt x="4088" y="660983"/>
                  <a:pt x="8965" y="714633"/>
                </a:cubicBezTo>
                <a:cubicBezTo>
                  <a:pt x="11651" y="744179"/>
                  <a:pt x="26650" y="767689"/>
                  <a:pt x="35859" y="795315"/>
                </a:cubicBezTo>
                <a:cubicBezTo>
                  <a:pt x="39755" y="807004"/>
                  <a:pt x="42151" y="819146"/>
                  <a:pt x="44824" y="831174"/>
                </a:cubicBezTo>
                <a:cubicBezTo>
                  <a:pt x="48129" y="846048"/>
                  <a:pt x="48581" y="861677"/>
                  <a:pt x="53788" y="875997"/>
                </a:cubicBezTo>
                <a:cubicBezTo>
                  <a:pt x="60638" y="894836"/>
                  <a:pt x="71717" y="911856"/>
                  <a:pt x="80682" y="929786"/>
                </a:cubicBezTo>
                <a:cubicBezTo>
                  <a:pt x="102159" y="1058644"/>
                  <a:pt x="73198" y="930252"/>
                  <a:pt x="107576" y="1010468"/>
                </a:cubicBezTo>
                <a:cubicBezTo>
                  <a:pt x="112429" y="1021793"/>
                  <a:pt x="112645" y="1034638"/>
                  <a:pt x="116541" y="1046327"/>
                </a:cubicBezTo>
                <a:cubicBezTo>
                  <a:pt x="121630" y="1061593"/>
                  <a:pt x="128494" y="1076209"/>
                  <a:pt x="134471" y="1091150"/>
                </a:cubicBezTo>
                <a:cubicBezTo>
                  <a:pt x="137459" y="1109080"/>
                  <a:pt x="137687" y="1127695"/>
                  <a:pt x="143435" y="1144939"/>
                </a:cubicBezTo>
                <a:cubicBezTo>
                  <a:pt x="146842" y="1155160"/>
                  <a:pt x="156547" y="1162196"/>
                  <a:pt x="161365" y="1171833"/>
                </a:cubicBezTo>
                <a:cubicBezTo>
                  <a:pt x="168562" y="1186226"/>
                  <a:pt x="173795" y="1201533"/>
                  <a:pt x="179294" y="1216656"/>
                </a:cubicBezTo>
                <a:cubicBezTo>
                  <a:pt x="185753" y="1234417"/>
                  <a:pt x="188772" y="1253540"/>
                  <a:pt x="197224" y="1270444"/>
                </a:cubicBezTo>
                <a:cubicBezTo>
                  <a:pt x="213164" y="1302325"/>
                  <a:pt x="237396" y="1355374"/>
                  <a:pt x="259976" y="1386986"/>
                </a:cubicBezTo>
                <a:cubicBezTo>
                  <a:pt x="264889" y="1393864"/>
                  <a:pt x="272495" y="1398422"/>
                  <a:pt x="277906" y="1404915"/>
                </a:cubicBezTo>
                <a:cubicBezTo>
                  <a:pt x="287471" y="1416393"/>
                  <a:pt x="296881" y="1428104"/>
                  <a:pt x="304800" y="1440774"/>
                </a:cubicBezTo>
                <a:cubicBezTo>
                  <a:pt x="311883" y="1452107"/>
                  <a:pt x="317465" y="1464350"/>
                  <a:pt x="322729" y="1476633"/>
                </a:cubicBezTo>
                <a:cubicBezTo>
                  <a:pt x="334879" y="1504982"/>
                  <a:pt x="328941" y="1510947"/>
                  <a:pt x="349624" y="1539386"/>
                </a:cubicBezTo>
                <a:cubicBezTo>
                  <a:pt x="417237" y="1632354"/>
                  <a:pt x="387666" y="1567773"/>
                  <a:pt x="430306" y="1646962"/>
                </a:cubicBezTo>
                <a:cubicBezTo>
                  <a:pt x="438487" y="1662155"/>
                  <a:pt x="464439" y="1723111"/>
                  <a:pt x="484094" y="1745574"/>
                </a:cubicBezTo>
                <a:cubicBezTo>
                  <a:pt x="498008" y="1761476"/>
                  <a:pt x="513977" y="1775456"/>
                  <a:pt x="528918" y="1790397"/>
                </a:cubicBezTo>
                <a:cubicBezTo>
                  <a:pt x="537883" y="1799362"/>
                  <a:pt x="543512" y="1814217"/>
                  <a:pt x="555812" y="1817292"/>
                </a:cubicBezTo>
                <a:cubicBezTo>
                  <a:pt x="567765" y="1820280"/>
                  <a:pt x="579824" y="1822871"/>
                  <a:pt x="591671" y="1826256"/>
                </a:cubicBezTo>
                <a:cubicBezTo>
                  <a:pt x="600757" y="1828852"/>
                  <a:pt x="609299" y="1833368"/>
                  <a:pt x="618565" y="1835221"/>
                </a:cubicBezTo>
                <a:cubicBezTo>
                  <a:pt x="639285" y="1839365"/>
                  <a:pt x="660475" y="1840712"/>
                  <a:pt x="681318" y="1844186"/>
                </a:cubicBezTo>
                <a:cubicBezTo>
                  <a:pt x="696348" y="1846691"/>
                  <a:pt x="711200" y="1850162"/>
                  <a:pt x="726141" y="1853150"/>
                </a:cubicBezTo>
                <a:cubicBezTo>
                  <a:pt x="797859" y="1850162"/>
                  <a:pt x="869710" y="1849488"/>
                  <a:pt x="941294" y="1844186"/>
                </a:cubicBezTo>
                <a:cubicBezTo>
                  <a:pt x="950718" y="1843488"/>
                  <a:pt x="958867" y="1836775"/>
                  <a:pt x="968188" y="1835221"/>
                </a:cubicBezTo>
                <a:cubicBezTo>
                  <a:pt x="994880" y="1830772"/>
                  <a:pt x="1021977" y="1829244"/>
                  <a:pt x="1048871" y="1826256"/>
                </a:cubicBezTo>
                <a:cubicBezTo>
                  <a:pt x="1057836" y="1823268"/>
                  <a:pt x="1067313" y="1821518"/>
                  <a:pt x="1075765" y="1817292"/>
                </a:cubicBezTo>
                <a:cubicBezTo>
                  <a:pt x="1085402" y="1812474"/>
                  <a:pt x="1093304" y="1804708"/>
                  <a:pt x="1102659" y="1799362"/>
                </a:cubicBezTo>
                <a:cubicBezTo>
                  <a:pt x="1114262" y="1792732"/>
                  <a:pt x="1126565" y="1787409"/>
                  <a:pt x="1138518" y="1781433"/>
                </a:cubicBezTo>
                <a:cubicBezTo>
                  <a:pt x="1153459" y="1766492"/>
                  <a:pt x="1170663" y="1753513"/>
                  <a:pt x="1183341" y="1736609"/>
                </a:cubicBezTo>
                <a:cubicBezTo>
                  <a:pt x="1192306" y="1724656"/>
                  <a:pt x="1200240" y="1711856"/>
                  <a:pt x="1210235" y="1700750"/>
                </a:cubicBezTo>
                <a:cubicBezTo>
                  <a:pt x="1227197" y="1681903"/>
                  <a:pt x="1249959" y="1668060"/>
                  <a:pt x="1264024" y="1646962"/>
                </a:cubicBezTo>
                <a:cubicBezTo>
                  <a:pt x="1275977" y="1629033"/>
                  <a:pt x="1284645" y="1608411"/>
                  <a:pt x="1299882" y="1593174"/>
                </a:cubicBezTo>
                <a:cubicBezTo>
                  <a:pt x="1314823" y="1578233"/>
                  <a:pt x="1327124" y="1560071"/>
                  <a:pt x="1344706" y="1548350"/>
                </a:cubicBezTo>
                <a:cubicBezTo>
                  <a:pt x="1371151" y="1530720"/>
                  <a:pt x="1376923" y="1529412"/>
                  <a:pt x="1398494" y="1503527"/>
                </a:cubicBezTo>
                <a:cubicBezTo>
                  <a:pt x="1405392" y="1495250"/>
                  <a:pt x="1409693" y="1485046"/>
                  <a:pt x="1416424" y="1476633"/>
                </a:cubicBezTo>
                <a:cubicBezTo>
                  <a:pt x="1421704" y="1470033"/>
                  <a:pt x="1428942" y="1465196"/>
                  <a:pt x="1434353" y="1458703"/>
                </a:cubicBezTo>
                <a:cubicBezTo>
                  <a:pt x="1452887" y="1436461"/>
                  <a:pt x="1463649" y="1419241"/>
                  <a:pt x="1479176" y="1395950"/>
                </a:cubicBezTo>
                <a:cubicBezTo>
                  <a:pt x="1482164" y="1381009"/>
                  <a:pt x="1482139" y="1365132"/>
                  <a:pt x="1488141" y="1351127"/>
                </a:cubicBezTo>
                <a:cubicBezTo>
                  <a:pt x="1526196" y="1262335"/>
                  <a:pt x="1488369" y="1412968"/>
                  <a:pt x="1515035" y="1306303"/>
                </a:cubicBezTo>
                <a:cubicBezTo>
                  <a:pt x="1533522" y="1232352"/>
                  <a:pt x="1514558" y="1290046"/>
                  <a:pt x="1532965" y="1225621"/>
                </a:cubicBezTo>
                <a:cubicBezTo>
                  <a:pt x="1535561" y="1216535"/>
                  <a:pt x="1538091" y="1207362"/>
                  <a:pt x="1541929" y="1198727"/>
                </a:cubicBezTo>
                <a:cubicBezTo>
                  <a:pt x="1550070" y="1180409"/>
                  <a:pt x="1560683" y="1163257"/>
                  <a:pt x="1568824" y="1144939"/>
                </a:cubicBezTo>
                <a:cubicBezTo>
                  <a:pt x="1578088" y="1124094"/>
                  <a:pt x="1580183" y="1104084"/>
                  <a:pt x="1586753" y="1082186"/>
                </a:cubicBezTo>
                <a:cubicBezTo>
                  <a:pt x="1592184" y="1064084"/>
                  <a:pt x="1598706" y="1046327"/>
                  <a:pt x="1604682" y="1028397"/>
                </a:cubicBezTo>
                <a:cubicBezTo>
                  <a:pt x="1607670" y="1019432"/>
                  <a:pt x="1609421" y="1009955"/>
                  <a:pt x="1613647" y="1001503"/>
                </a:cubicBezTo>
                <a:cubicBezTo>
                  <a:pt x="1619623" y="989550"/>
                  <a:pt x="1626312" y="977927"/>
                  <a:pt x="1631576" y="965644"/>
                </a:cubicBezTo>
                <a:cubicBezTo>
                  <a:pt x="1653843" y="913686"/>
                  <a:pt x="1624017" y="963535"/>
                  <a:pt x="1658471" y="911856"/>
                </a:cubicBezTo>
                <a:cubicBezTo>
                  <a:pt x="1661459" y="890938"/>
                  <a:pt x="1660753" y="869149"/>
                  <a:pt x="1667435" y="849103"/>
                </a:cubicBezTo>
                <a:cubicBezTo>
                  <a:pt x="1670108" y="841085"/>
                  <a:pt x="1681016" y="838422"/>
                  <a:pt x="1685365" y="831174"/>
                </a:cubicBezTo>
                <a:cubicBezTo>
                  <a:pt x="1690227" y="823071"/>
                  <a:pt x="1692204" y="813488"/>
                  <a:pt x="1694329" y="804280"/>
                </a:cubicBezTo>
                <a:cubicBezTo>
                  <a:pt x="1701181" y="774586"/>
                  <a:pt x="1706282" y="744515"/>
                  <a:pt x="1712259" y="714633"/>
                </a:cubicBezTo>
                <a:cubicBezTo>
                  <a:pt x="1715247" y="699692"/>
                  <a:pt x="1712772" y="682487"/>
                  <a:pt x="1721224" y="669809"/>
                </a:cubicBezTo>
                <a:lnTo>
                  <a:pt x="1739153" y="642915"/>
                </a:lnTo>
                <a:cubicBezTo>
                  <a:pt x="1761017" y="555462"/>
                  <a:pt x="1734320" y="664662"/>
                  <a:pt x="1757082" y="562233"/>
                </a:cubicBezTo>
                <a:cubicBezTo>
                  <a:pt x="1759755" y="550205"/>
                  <a:pt x="1763059" y="538327"/>
                  <a:pt x="1766047" y="526374"/>
                </a:cubicBezTo>
                <a:cubicBezTo>
                  <a:pt x="1763059" y="481550"/>
                  <a:pt x="1762043" y="436551"/>
                  <a:pt x="1757082" y="391903"/>
                </a:cubicBezTo>
                <a:cubicBezTo>
                  <a:pt x="1756039" y="382511"/>
                  <a:pt x="1752980" y="373112"/>
                  <a:pt x="1748118" y="365009"/>
                </a:cubicBezTo>
                <a:cubicBezTo>
                  <a:pt x="1743769" y="357761"/>
                  <a:pt x="1735468" y="353680"/>
                  <a:pt x="1730188" y="347080"/>
                </a:cubicBezTo>
                <a:cubicBezTo>
                  <a:pt x="1723457" y="338667"/>
                  <a:pt x="1719156" y="328463"/>
                  <a:pt x="1712259" y="320186"/>
                </a:cubicBezTo>
                <a:cubicBezTo>
                  <a:pt x="1704143" y="310446"/>
                  <a:pt x="1693481" y="303031"/>
                  <a:pt x="1685365" y="293292"/>
                </a:cubicBezTo>
                <a:cubicBezTo>
                  <a:pt x="1678467" y="285015"/>
                  <a:pt x="1675544" y="273492"/>
                  <a:pt x="1667435" y="266397"/>
                </a:cubicBezTo>
                <a:cubicBezTo>
                  <a:pt x="1604414" y="211254"/>
                  <a:pt x="1630550" y="246278"/>
                  <a:pt x="1568824" y="212609"/>
                </a:cubicBezTo>
                <a:cubicBezTo>
                  <a:pt x="1398098" y="119484"/>
                  <a:pt x="1648592" y="235386"/>
                  <a:pt x="1443318" y="149856"/>
                </a:cubicBezTo>
                <a:cubicBezTo>
                  <a:pt x="1430982" y="144716"/>
                  <a:pt x="1420259" y="135767"/>
                  <a:pt x="1407459" y="131927"/>
                </a:cubicBezTo>
                <a:cubicBezTo>
                  <a:pt x="1390049" y="126704"/>
                  <a:pt x="1371415" y="126905"/>
                  <a:pt x="1353671" y="122962"/>
                </a:cubicBezTo>
                <a:cubicBezTo>
                  <a:pt x="1344446" y="120912"/>
                  <a:pt x="1336042" y="115850"/>
                  <a:pt x="1326776" y="113997"/>
                </a:cubicBezTo>
                <a:cubicBezTo>
                  <a:pt x="1306057" y="109853"/>
                  <a:pt x="1284813" y="108813"/>
                  <a:pt x="1264024" y="105033"/>
                </a:cubicBezTo>
                <a:cubicBezTo>
                  <a:pt x="1251902" y="102829"/>
                  <a:pt x="1240378" y="97696"/>
                  <a:pt x="1228165" y="96068"/>
                </a:cubicBezTo>
                <a:cubicBezTo>
                  <a:pt x="1195448" y="91706"/>
                  <a:pt x="1162424" y="90091"/>
                  <a:pt x="1129553" y="87103"/>
                </a:cubicBezTo>
                <a:cubicBezTo>
                  <a:pt x="868226" y="0"/>
                  <a:pt x="1088970" y="70313"/>
                  <a:pt x="358588" y="87103"/>
                </a:cubicBezTo>
                <a:cubicBezTo>
                  <a:pt x="346270" y="87386"/>
                  <a:pt x="334530" y="92528"/>
                  <a:pt x="322729" y="96068"/>
                </a:cubicBezTo>
                <a:cubicBezTo>
                  <a:pt x="304627" y="101499"/>
                  <a:pt x="268941" y="113997"/>
                  <a:pt x="268941" y="113997"/>
                </a:cubicBezTo>
                <a:cubicBezTo>
                  <a:pt x="262965" y="119974"/>
                  <a:pt x="258572" y="128147"/>
                  <a:pt x="251012" y="131927"/>
                </a:cubicBezTo>
                <a:cubicBezTo>
                  <a:pt x="211636" y="151615"/>
                  <a:pt x="174562" y="163387"/>
                  <a:pt x="134471" y="176750"/>
                </a:cubicBezTo>
                <a:cubicBezTo>
                  <a:pt x="128494" y="182727"/>
                  <a:pt x="121821" y="188080"/>
                  <a:pt x="116541" y="194680"/>
                </a:cubicBezTo>
                <a:cubicBezTo>
                  <a:pt x="75993" y="245365"/>
                  <a:pt x="109070" y="224563"/>
                  <a:pt x="107576" y="230539"/>
                </a:cubicBezTo>
                <a:close/>
              </a:path>
            </a:pathLst>
          </a:custGeom>
          <a:solidFill>
            <a:srgbClr val="2DA5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3" name="Text Box 16">
            <a:extLst>
              <a:ext uri="{FF2B5EF4-FFF2-40B4-BE49-F238E27FC236}">
                <a16:creationId xmlns:a16="http://schemas.microsoft.com/office/drawing/2014/main" id="{72C0C2E8-B632-254F-1C00-4872C9E5CA1C}"/>
              </a:ext>
            </a:extLst>
          </p:cNvPr>
          <p:cNvSpPr txBox="1">
            <a:spLocks noChangeArrowheads="1"/>
          </p:cNvSpPr>
          <p:nvPr/>
        </p:nvSpPr>
        <p:spPr bwMode="auto">
          <a:xfrm>
            <a:off x="0" y="228600"/>
            <a:ext cx="9144000" cy="769938"/>
          </a:xfrm>
          <a:prstGeom prst="rect">
            <a:avLst/>
          </a:prstGeom>
          <a:gradFill flip="none" rotWithShape="1">
            <a:gsLst>
              <a:gs pos="0">
                <a:srgbClr val="BE7C8F">
                  <a:tint val="66000"/>
                  <a:satMod val="160000"/>
                </a:srgbClr>
              </a:gs>
              <a:gs pos="50000">
                <a:srgbClr val="BE7C8F">
                  <a:tint val="44500"/>
                  <a:satMod val="160000"/>
                </a:srgbClr>
              </a:gs>
              <a:gs pos="100000">
                <a:srgbClr val="BE7C8F">
                  <a:tint val="23500"/>
                  <a:satMod val="160000"/>
                </a:srgbClr>
              </a:gs>
            </a:gsLst>
            <a:lin ang="0" scaled="1"/>
            <a:tileRect/>
          </a:gradFill>
          <a:ln w="9525">
            <a:noFill/>
            <a:miter lim="800000"/>
            <a:headEnd/>
            <a:tailEnd/>
          </a:ln>
        </p:spPr>
        <p:txBody>
          <a:bodyPr>
            <a:spAutoFit/>
          </a:bodyPr>
          <a:lstStyle/>
          <a:p>
            <a:pPr algn="ctr" eaLnBrk="1" hangingPunct="1">
              <a:defRPr/>
            </a:pPr>
            <a:r>
              <a:rPr lang="cs-CZ" sz="4400" b="1" cap="all" dirty="0" err="1">
                <a:latin typeface="Arial" pitchFamily="34" charset="0"/>
                <a:cs typeface="Arial" pitchFamily="34" charset="0"/>
              </a:rPr>
              <a:t>TaxA</a:t>
            </a:r>
            <a:endParaRPr lang="cs-CZ" sz="4400" b="1" cap="all" dirty="0">
              <a:latin typeface="Arial" pitchFamily="34" charset="0"/>
              <a:cs typeface="Arial" pitchFamily="34" charset="0"/>
            </a:endParaRPr>
          </a:p>
        </p:txBody>
      </p:sp>
      <p:grpSp>
        <p:nvGrpSpPr>
          <p:cNvPr id="10246" name="Skupina 15">
            <a:extLst>
              <a:ext uri="{FF2B5EF4-FFF2-40B4-BE49-F238E27FC236}">
                <a16:creationId xmlns:a16="http://schemas.microsoft.com/office/drawing/2014/main" id="{52C24F28-4FDF-4267-1232-A62B435F1581}"/>
              </a:ext>
            </a:extLst>
          </p:cNvPr>
          <p:cNvGrpSpPr>
            <a:grpSpLocks/>
          </p:cNvGrpSpPr>
          <p:nvPr/>
        </p:nvGrpSpPr>
        <p:grpSpPr bwMode="auto">
          <a:xfrm>
            <a:off x="331788" y="4683125"/>
            <a:ext cx="2097087" cy="1960563"/>
            <a:chOff x="688307" y="2110891"/>
            <a:chExt cx="3455903" cy="3071256"/>
          </a:xfrm>
        </p:grpSpPr>
        <p:cxnSp>
          <p:nvCxnSpPr>
            <p:cNvPr id="5" name="Přímá spojovací čára 4">
              <a:extLst>
                <a:ext uri="{FF2B5EF4-FFF2-40B4-BE49-F238E27FC236}">
                  <a16:creationId xmlns:a16="http://schemas.microsoft.com/office/drawing/2014/main" id="{AE587461-C726-2433-620C-167AC9982E1B}"/>
                </a:ext>
              </a:extLst>
            </p:cNvPr>
            <p:cNvCxnSpPr/>
            <p:nvPr/>
          </p:nvCxnSpPr>
          <p:spPr>
            <a:xfrm rot="16200000" flipH="1">
              <a:off x="45519" y="2790982"/>
              <a:ext cx="2999137" cy="1713562"/>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Přímá spojovací čára 5">
              <a:extLst>
                <a:ext uri="{FF2B5EF4-FFF2-40B4-BE49-F238E27FC236}">
                  <a16:creationId xmlns:a16="http://schemas.microsoft.com/office/drawing/2014/main" id="{3DAECFC0-E82A-14E8-1C77-90B3218B0082}"/>
                </a:ext>
              </a:extLst>
            </p:cNvPr>
            <p:cNvCxnSpPr/>
            <p:nvPr/>
          </p:nvCxnSpPr>
          <p:spPr>
            <a:xfrm rot="5400000">
              <a:off x="1737282" y="2775219"/>
              <a:ext cx="3066282" cy="1747573"/>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Přímá spojovací čára 6">
              <a:extLst>
                <a:ext uri="{FF2B5EF4-FFF2-40B4-BE49-F238E27FC236}">
                  <a16:creationId xmlns:a16="http://schemas.microsoft.com/office/drawing/2014/main" id="{85EF3610-EDAB-4D79-AFF8-09923FD4B966}"/>
                </a:ext>
              </a:extLst>
            </p:cNvPr>
            <p:cNvCxnSpPr/>
            <p:nvPr/>
          </p:nvCxnSpPr>
          <p:spPr>
            <a:xfrm rot="5400000">
              <a:off x="1661651" y="2751728"/>
              <a:ext cx="2723098" cy="154089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Přímá spojovací čára 7">
              <a:extLst>
                <a:ext uri="{FF2B5EF4-FFF2-40B4-BE49-F238E27FC236}">
                  <a16:creationId xmlns:a16="http://schemas.microsoft.com/office/drawing/2014/main" id="{ED5B4E1A-06B9-9062-A4F6-3E9E564E2CD5}"/>
                </a:ext>
              </a:extLst>
            </p:cNvPr>
            <p:cNvCxnSpPr/>
            <p:nvPr/>
          </p:nvCxnSpPr>
          <p:spPr>
            <a:xfrm rot="5400000">
              <a:off x="1471504" y="2600068"/>
              <a:ext cx="2151121" cy="1237427"/>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Přímá spojovací čára 8">
              <a:extLst>
                <a:ext uri="{FF2B5EF4-FFF2-40B4-BE49-F238E27FC236}">
                  <a16:creationId xmlns:a16="http://schemas.microsoft.com/office/drawing/2014/main" id="{ED568C12-F2DC-7FA4-C84B-6C3B5846CAFA}"/>
                </a:ext>
              </a:extLst>
            </p:cNvPr>
            <p:cNvCxnSpPr/>
            <p:nvPr/>
          </p:nvCxnSpPr>
          <p:spPr>
            <a:xfrm rot="5400000">
              <a:off x="1066082" y="2390183"/>
              <a:ext cx="1046962" cy="572933"/>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Přímá spojovací čára 9">
              <a:extLst>
                <a:ext uri="{FF2B5EF4-FFF2-40B4-BE49-F238E27FC236}">
                  <a16:creationId xmlns:a16="http://schemas.microsoft.com/office/drawing/2014/main" id="{617BA25F-67E0-5A05-FE6E-53C5D44D2088}"/>
                </a:ext>
              </a:extLst>
            </p:cNvPr>
            <p:cNvCxnSpPr/>
            <p:nvPr/>
          </p:nvCxnSpPr>
          <p:spPr>
            <a:xfrm rot="16200000" flipH="1">
              <a:off x="923078" y="2283202"/>
              <a:ext cx="728647" cy="423813"/>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Přímá spojovací čára 10">
              <a:extLst>
                <a:ext uri="{FF2B5EF4-FFF2-40B4-BE49-F238E27FC236}">
                  <a16:creationId xmlns:a16="http://schemas.microsoft.com/office/drawing/2014/main" id="{B2591223-3B17-A715-D1E6-C5ECC031C69A}"/>
                </a:ext>
              </a:extLst>
            </p:cNvPr>
            <p:cNvCxnSpPr/>
            <p:nvPr/>
          </p:nvCxnSpPr>
          <p:spPr>
            <a:xfrm rot="16200000" flipH="1">
              <a:off x="1378453" y="2192502"/>
              <a:ext cx="382974" cy="21975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Přímá spojovací čára 11">
              <a:extLst>
                <a:ext uri="{FF2B5EF4-FFF2-40B4-BE49-F238E27FC236}">
                  <a16:creationId xmlns:a16="http://schemas.microsoft.com/office/drawing/2014/main" id="{FFE12F77-FE16-7FB0-CCB1-EEAEB9B64BF1}"/>
                </a:ext>
              </a:extLst>
            </p:cNvPr>
            <p:cNvCxnSpPr/>
            <p:nvPr/>
          </p:nvCxnSpPr>
          <p:spPr>
            <a:xfrm rot="16200000" flipH="1">
              <a:off x="1939187" y="2350299"/>
              <a:ext cx="920133" cy="47613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Přímá spojovací čára 12">
              <a:extLst>
                <a:ext uri="{FF2B5EF4-FFF2-40B4-BE49-F238E27FC236}">
                  <a16:creationId xmlns:a16="http://schemas.microsoft.com/office/drawing/2014/main" id="{90490A0A-AE47-F03C-E006-E8923F8B350B}"/>
                </a:ext>
              </a:extLst>
            </p:cNvPr>
            <p:cNvCxnSpPr/>
            <p:nvPr/>
          </p:nvCxnSpPr>
          <p:spPr>
            <a:xfrm rot="16200000" flipH="1">
              <a:off x="2715828" y="2209764"/>
              <a:ext cx="353132" cy="175281"/>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Přímá spojovací čára 13">
              <a:extLst>
                <a:ext uri="{FF2B5EF4-FFF2-40B4-BE49-F238E27FC236}">
                  <a16:creationId xmlns:a16="http://schemas.microsoft.com/office/drawing/2014/main" id="{A9ED1F34-DEA0-ED81-8157-3A39979A440E}"/>
                </a:ext>
              </a:extLst>
            </p:cNvPr>
            <p:cNvCxnSpPr/>
            <p:nvPr/>
          </p:nvCxnSpPr>
          <p:spPr>
            <a:xfrm rot="16200000" flipH="1">
              <a:off x="3392500" y="2179792"/>
              <a:ext cx="318316" cy="180512"/>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Přímá spojovací čára 14">
              <a:extLst>
                <a:ext uri="{FF2B5EF4-FFF2-40B4-BE49-F238E27FC236}">
                  <a16:creationId xmlns:a16="http://schemas.microsoft.com/office/drawing/2014/main" id="{E5D345FE-9E0F-EE76-691F-36D82FA9860F}"/>
                </a:ext>
              </a:extLst>
            </p:cNvPr>
            <p:cNvCxnSpPr/>
            <p:nvPr/>
          </p:nvCxnSpPr>
          <p:spPr>
            <a:xfrm rot="5400000">
              <a:off x="2279192" y="2212122"/>
              <a:ext cx="363080" cy="180514"/>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247" name="Skupina 18">
            <a:extLst>
              <a:ext uri="{FF2B5EF4-FFF2-40B4-BE49-F238E27FC236}">
                <a16:creationId xmlns:a16="http://schemas.microsoft.com/office/drawing/2014/main" id="{54C8B786-9F0E-A018-8908-953F78948863}"/>
              </a:ext>
            </a:extLst>
          </p:cNvPr>
          <p:cNvGrpSpPr>
            <a:grpSpLocks/>
          </p:cNvGrpSpPr>
          <p:nvPr/>
        </p:nvGrpSpPr>
        <p:grpSpPr bwMode="auto">
          <a:xfrm>
            <a:off x="3357563" y="4714875"/>
            <a:ext cx="2097087" cy="1960563"/>
            <a:chOff x="688307" y="2110891"/>
            <a:chExt cx="3455903" cy="3071256"/>
          </a:xfrm>
        </p:grpSpPr>
        <p:cxnSp>
          <p:nvCxnSpPr>
            <p:cNvPr id="20" name="Přímá spojovací čára 19">
              <a:extLst>
                <a:ext uri="{FF2B5EF4-FFF2-40B4-BE49-F238E27FC236}">
                  <a16:creationId xmlns:a16="http://schemas.microsoft.com/office/drawing/2014/main" id="{9CAAB3E0-EC6D-E811-FE0E-86F178A0F26A}"/>
                </a:ext>
              </a:extLst>
            </p:cNvPr>
            <p:cNvCxnSpPr/>
            <p:nvPr/>
          </p:nvCxnSpPr>
          <p:spPr>
            <a:xfrm rot="16200000" flipH="1">
              <a:off x="45519" y="2790982"/>
              <a:ext cx="2999137" cy="1713562"/>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Přímá spojovací čára 20">
              <a:extLst>
                <a:ext uri="{FF2B5EF4-FFF2-40B4-BE49-F238E27FC236}">
                  <a16:creationId xmlns:a16="http://schemas.microsoft.com/office/drawing/2014/main" id="{7AEF533F-23CB-C035-4214-565591C96735}"/>
                </a:ext>
              </a:extLst>
            </p:cNvPr>
            <p:cNvCxnSpPr/>
            <p:nvPr/>
          </p:nvCxnSpPr>
          <p:spPr>
            <a:xfrm rot="5400000">
              <a:off x="1737282" y="2775219"/>
              <a:ext cx="3066282" cy="1747573"/>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Přímá spojovací čára 21">
              <a:extLst>
                <a:ext uri="{FF2B5EF4-FFF2-40B4-BE49-F238E27FC236}">
                  <a16:creationId xmlns:a16="http://schemas.microsoft.com/office/drawing/2014/main" id="{18E84B36-270D-83CB-BCF3-DAB78A2B0BA1}"/>
                </a:ext>
              </a:extLst>
            </p:cNvPr>
            <p:cNvCxnSpPr/>
            <p:nvPr/>
          </p:nvCxnSpPr>
          <p:spPr>
            <a:xfrm rot="5400000">
              <a:off x="1661651" y="2751728"/>
              <a:ext cx="2723098" cy="154089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Přímá spojovací čára 22">
              <a:extLst>
                <a:ext uri="{FF2B5EF4-FFF2-40B4-BE49-F238E27FC236}">
                  <a16:creationId xmlns:a16="http://schemas.microsoft.com/office/drawing/2014/main" id="{D313A687-4C02-7D90-5226-C9AF4D5E2470}"/>
                </a:ext>
              </a:extLst>
            </p:cNvPr>
            <p:cNvCxnSpPr/>
            <p:nvPr/>
          </p:nvCxnSpPr>
          <p:spPr>
            <a:xfrm rot="5400000">
              <a:off x="1471504" y="2600068"/>
              <a:ext cx="2151121" cy="1237427"/>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Přímá spojovací čára 23">
              <a:extLst>
                <a:ext uri="{FF2B5EF4-FFF2-40B4-BE49-F238E27FC236}">
                  <a16:creationId xmlns:a16="http://schemas.microsoft.com/office/drawing/2014/main" id="{A1FC9E47-BB90-21E7-419A-7498FBE48865}"/>
                </a:ext>
              </a:extLst>
            </p:cNvPr>
            <p:cNvCxnSpPr/>
            <p:nvPr/>
          </p:nvCxnSpPr>
          <p:spPr>
            <a:xfrm rot="5400000">
              <a:off x="1066082" y="2390183"/>
              <a:ext cx="1046962" cy="572933"/>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Přímá spojovací čára 24">
              <a:extLst>
                <a:ext uri="{FF2B5EF4-FFF2-40B4-BE49-F238E27FC236}">
                  <a16:creationId xmlns:a16="http://schemas.microsoft.com/office/drawing/2014/main" id="{1C745E41-C615-8739-4C35-BF941AAB3C25}"/>
                </a:ext>
              </a:extLst>
            </p:cNvPr>
            <p:cNvCxnSpPr/>
            <p:nvPr/>
          </p:nvCxnSpPr>
          <p:spPr>
            <a:xfrm rot="16200000" flipH="1">
              <a:off x="923078" y="2283202"/>
              <a:ext cx="728647" cy="423813"/>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Přímá spojovací čára 25">
              <a:extLst>
                <a:ext uri="{FF2B5EF4-FFF2-40B4-BE49-F238E27FC236}">
                  <a16:creationId xmlns:a16="http://schemas.microsoft.com/office/drawing/2014/main" id="{55FFD1B6-C7D5-ADE6-2AA4-11B3E6AD7170}"/>
                </a:ext>
              </a:extLst>
            </p:cNvPr>
            <p:cNvCxnSpPr/>
            <p:nvPr/>
          </p:nvCxnSpPr>
          <p:spPr>
            <a:xfrm rot="16200000" flipH="1">
              <a:off x="1378453" y="2192502"/>
              <a:ext cx="382974" cy="21975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Přímá spojovací čára 26">
              <a:extLst>
                <a:ext uri="{FF2B5EF4-FFF2-40B4-BE49-F238E27FC236}">
                  <a16:creationId xmlns:a16="http://schemas.microsoft.com/office/drawing/2014/main" id="{CC70F654-1FE8-4991-1D28-EEDD0D474554}"/>
                </a:ext>
              </a:extLst>
            </p:cNvPr>
            <p:cNvCxnSpPr/>
            <p:nvPr/>
          </p:nvCxnSpPr>
          <p:spPr>
            <a:xfrm rot="16200000" flipH="1">
              <a:off x="1939187" y="2350299"/>
              <a:ext cx="920133" cy="47613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Přímá spojovací čára 27">
              <a:extLst>
                <a:ext uri="{FF2B5EF4-FFF2-40B4-BE49-F238E27FC236}">
                  <a16:creationId xmlns:a16="http://schemas.microsoft.com/office/drawing/2014/main" id="{2711877F-A197-BD07-3FC0-A423085F8ECE}"/>
                </a:ext>
              </a:extLst>
            </p:cNvPr>
            <p:cNvCxnSpPr/>
            <p:nvPr/>
          </p:nvCxnSpPr>
          <p:spPr>
            <a:xfrm rot="16200000" flipH="1">
              <a:off x="2715828" y="2209764"/>
              <a:ext cx="353132" cy="175281"/>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Přímá spojovací čára 28">
              <a:extLst>
                <a:ext uri="{FF2B5EF4-FFF2-40B4-BE49-F238E27FC236}">
                  <a16:creationId xmlns:a16="http://schemas.microsoft.com/office/drawing/2014/main" id="{881A6868-E070-69E7-8FBC-66D824919BBE}"/>
                </a:ext>
              </a:extLst>
            </p:cNvPr>
            <p:cNvCxnSpPr/>
            <p:nvPr/>
          </p:nvCxnSpPr>
          <p:spPr>
            <a:xfrm rot="16200000" flipH="1">
              <a:off x="3392500" y="2179792"/>
              <a:ext cx="318316" cy="180512"/>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Přímá spojovací čára 29">
              <a:extLst>
                <a:ext uri="{FF2B5EF4-FFF2-40B4-BE49-F238E27FC236}">
                  <a16:creationId xmlns:a16="http://schemas.microsoft.com/office/drawing/2014/main" id="{15769774-A1FF-147B-8DCE-D22EDF2C7D59}"/>
                </a:ext>
              </a:extLst>
            </p:cNvPr>
            <p:cNvCxnSpPr/>
            <p:nvPr/>
          </p:nvCxnSpPr>
          <p:spPr>
            <a:xfrm rot="5400000">
              <a:off x="2279192" y="2212122"/>
              <a:ext cx="363080" cy="180514"/>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0248" name="Skupina 30">
            <a:extLst>
              <a:ext uri="{FF2B5EF4-FFF2-40B4-BE49-F238E27FC236}">
                <a16:creationId xmlns:a16="http://schemas.microsoft.com/office/drawing/2014/main" id="{83AF68B6-D7AF-F7AA-25B6-AEA17D0186DE}"/>
              </a:ext>
            </a:extLst>
          </p:cNvPr>
          <p:cNvGrpSpPr>
            <a:grpSpLocks/>
          </p:cNvGrpSpPr>
          <p:nvPr/>
        </p:nvGrpSpPr>
        <p:grpSpPr bwMode="auto">
          <a:xfrm>
            <a:off x="6546850" y="4754563"/>
            <a:ext cx="2097088" cy="1960562"/>
            <a:chOff x="688307" y="2110891"/>
            <a:chExt cx="3455903" cy="3071256"/>
          </a:xfrm>
        </p:grpSpPr>
        <p:cxnSp>
          <p:nvCxnSpPr>
            <p:cNvPr id="32" name="Přímá spojovací čára 31">
              <a:extLst>
                <a:ext uri="{FF2B5EF4-FFF2-40B4-BE49-F238E27FC236}">
                  <a16:creationId xmlns:a16="http://schemas.microsoft.com/office/drawing/2014/main" id="{DCCA6A96-F329-20D0-F948-509160A35D5E}"/>
                </a:ext>
              </a:extLst>
            </p:cNvPr>
            <p:cNvCxnSpPr/>
            <p:nvPr/>
          </p:nvCxnSpPr>
          <p:spPr>
            <a:xfrm rot="16200000" flipH="1">
              <a:off x="45520" y="2790980"/>
              <a:ext cx="2999138" cy="1713563"/>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Přímá spojovací čára 32">
              <a:extLst>
                <a:ext uri="{FF2B5EF4-FFF2-40B4-BE49-F238E27FC236}">
                  <a16:creationId xmlns:a16="http://schemas.microsoft.com/office/drawing/2014/main" id="{718D7C97-B7F4-5239-DB87-F76614992E1E}"/>
                </a:ext>
              </a:extLst>
            </p:cNvPr>
            <p:cNvCxnSpPr/>
            <p:nvPr/>
          </p:nvCxnSpPr>
          <p:spPr>
            <a:xfrm rot="5400000">
              <a:off x="1737282" y="2775221"/>
              <a:ext cx="3066282" cy="1747572"/>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 name="Přímá spojovací čára 33">
              <a:extLst>
                <a:ext uri="{FF2B5EF4-FFF2-40B4-BE49-F238E27FC236}">
                  <a16:creationId xmlns:a16="http://schemas.microsoft.com/office/drawing/2014/main" id="{DD68081D-3591-BE0C-2465-966EE65D8531}"/>
                </a:ext>
              </a:extLst>
            </p:cNvPr>
            <p:cNvCxnSpPr/>
            <p:nvPr/>
          </p:nvCxnSpPr>
          <p:spPr>
            <a:xfrm rot="5400000">
              <a:off x="1661651" y="2751727"/>
              <a:ext cx="2723097" cy="1540899"/>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Přímá spojovací čára 34">
              <a:extLst>
                <a:ext uri="{FF2B5EF4-FFF2-40B4-BE49-F238E27FC236}">
                  <a16:creationId xmlns:a16="http://schemas.microsoft.com/office/drawing/2014/main" id="{6F46A073-5DD2-67AF-1515-971AA5391DE1}"/>
                </a:ext>
              </a:extLst>
            </p:cNvPr>
            <p:cNvCxnSpPr/>
            <p:nvPr/>
          </p:nvCxnSpPr>
          <p:spPr>
            <a:xfrm rot="5400000">
              <a:off x="1471503" y="2600067"/>
              <a:ext cx="2151124" cy="123742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Přímá spojovací čára 35">
              <a:extLst>
                <a:ext uri="{FF2B5EF4-FFF2-40B4-BE49-F238E27FC236}">
                  <a16:creationId xmlns:a16="http://schemas.microsoft.com/office/drawing/2014/main" id="{A4099A4C-BE9B-C85F-502B-37DFE2CE60D7}"/>
                </a:ext>
              </a:extLst>
            </p:cNvPr>
            <p:cNvCxnSpPr/>
            <p:nvPr/>
          </p:nvCxnSpPr>
          <p:spPr>
            <a:xfrm rot="5400000">
              <a:off x="1066081" y="2390183"/>
              <a:ext cx="1046964" cy="572931"/>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7" name="Přímá spojovací čára 36">
              <a:extLst>
                <a:ext uri="{FF2B5EF4-FFF2-40B4-BE49-F238E27FC236}">
                  <a16:creationId xmlns:a16="http://schemas.microsoft.com/office/drawing/2014/main" id="{4194C555-B99E-3238-58B8-9687AD2AA690}"/>
                </a:ext>
              </a:extLst>
            </p:cNvPr>
            <p:cNvCxnSpPr/>
            <p:nvPr/>
          </p:nvCxnSpPr>
          <p:spPr>
            <a:xfrm rot="16200000" flipH="1">
              <a:off x="923077" y="2283202"/>
              <a:ext cx="728646" cy="423812"/>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Přímá spojovací čára 37">
              <a:extLst>
                <a:ext uri="{FF2B5EF4-FFF2-40B4-BE49-F238E27FC236}">
                  <a16:creationId xmlns:a16="http://schemas.microsoft.com/office/drawing/2014/main" id="{EFCF7092-D11C-144B-AE9A-637FA6363372}"/>
                </a:ext>
              </a:extLst>
            </p:cNvPr>
            <p:cNvCxnSpPr/>
            <p:nvPr/>
          </p:nvCxnSpPr>
          <p:spPr>
            <a:xfrm rot="16200000" flipH="1">
              <a:off x="1378454" y="2192502"/>
              <a:ext cx="382975" cy="21975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 name="Přímá spojovací čára 38">
              <a:extLst>
                <a:ext uri="{FF2B5EF4-FFF2-40B4-BE49-F238E27FC236}">
                  <a16:creationId xmlns:a16="http://schemas.microsoft.com/office/drawing/2014/main" id="{23336C83-CE92-C6BF-B220-EA5C3FA90E0A}"/>
                </a:ext>
              </a:extLst>
            </p:cNvPr>
            <p:cNvCxnSpPr/>
            <p:nvPr/>
          </p:nvCxnSpPr>
          <p:spPr>
            <a:xfrm rot="16200000" flipH="1">
              <a:off x="1939187" y="2350298"/>
              <a:ext cx="920134" cy="47613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 name="Přímá spojovací čára 39">
              <a:extLst>
                <a:ext uri="{FF2B5EF4-FFF2-40B4-BE49-F238E27FC236}">
                  <a16:creationId xmlns:a16="http://schemas.microsoft.com/office/drawing/2014/main" id="{A2547882-DDA7-7478-1E96-DF45EFE9A5F6}"/>
                </a:ext>
              </a:extLst>
            </p:cNvPr>
            <p:cNvCxnSpPr/>
            <p:nvPr/>
          </p:nvCxnSpPr>
          <p:spPr>
            <a:xfrm rot="16200000" flipH="1">
              <a:off x="2715826" y="2209766"/>
              <a:ext cx="353132" cy="17528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 name="Přímá spojovací čára 40">
              <a:extLst>
                <a:ext uri="{FF2B5EF4-FFF2-40B4-BE49-F238E27FC236}">
                  <a16:creationId xmlns:a16="http://schemas.microsoft.com/office/drawing/2014/main" id="{8BCD03B2-50A4-61AC-E892-1E4FD039A827}"/>
                </a:ext>
              </a:extLst>
            </p:cNvPr>
            <p:cNvCxnSpPr/>
            <p:nvPr/>
          </p:nvCxnSpPr>
          <p:spPr>
            <a:xfrm rot="16200000" flipH="1">
              <a:off x="3392499" y="2179792"/>
              <a:ext cx="318316" cy="180514"/>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 name="Přímá spojovací čára 41">
              <a:extLst>
                <a:ext uri="{FF2B5EF4-FFF2-40B4-BE49-F238E27FC236}">
                  <a16:creationId xmlns:a16="http://schemas.microsoft.com/office/drawing/2014/main" id="{6E3EC8FB-EA40-7880-9E2F-1B5813802819}"/>
                </a:ext>
              </a:extLst>
            </p:cNvPr>
            <p:cNvCxnSpPr/>
            <p:nvPr/>
          </p:nvCxnSpPr>
          <p:spPr>
            <a:xfrm rot="5400000">
              <a:off x="2279193" y="2212122"/>
              <a:ext cx="363080" cy="180512"/>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0249" name="TextovéPole 42">
            <a:extLst>
              <a:ext uri="{FF2B5EF4-FFF2-40B4-BE49-F238E27FC236}">
                <a16:creationId xmlns:a16="http://schemas.microsoft.com/office/drawing/2014/main" id="{3936CD49-D5FA-67B9-27F4-F6AA27F9B00D}"/>
              </a:ext>
            </a:extLst>
          </p:cNvPr>
          <p:cNvSpPr txBox="1">
            <a:spLocks noChangeArrowheads="1"/>
          </p:cNvSpPr>
          <p:nvPr/>
        </p:nvSpPr>
        <p:spPr bwMode="auto">
          <a:xfrm>
            <a:off x="0" y="1071563"/>
            <a:ext cx="914400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cs-CZ" sz="2400">
                <a:latin typeface="Calibri" panose="020F0502020204030204" pitchFamily="34" charset="0"/>
              </a:rPr>
              <a:t>The basic requirement for a natural taxon is his </a:t>
            </a:r>
            <a:r>
              <a:rPr lang="cs-CZ" altLang="cs-CZ" sz="2400" b="1">
                <a:latin typeface="Calibri" panose="020F0502020204030204" pitchFamily="34" charset="0"/>
              </a:rPr>
              <a:t>monophyly</a:t>
            </a:r>
            <a:r>
              <a:rPr lang="cs-CZ" altLang="cs-CZ" sz="2400">
                <a:latin typeface="Calibri" panose="020F0502020204030204" pitchFamily="34" charset="0"/>
              </a:rPr>
              <a:t>.</a:t>
            </a:r>
          </a:p>
          <a:p>
            <a:pPr algn="ctr" eaLnBrk="1" hangingPunct="1">
              <a:spcBef>
                <a:spcPct val="0"/>
              </a:spcBef>
              <a:buFontTx/>
              <a:buNone/>
            </a:pPr>
            <a:endParaRPr lang="cs-CZ" altLang="cs-CZ" sz="2400">
              <a:latin typeface="Calibri" panose="020F0502020204030204" pitchFamily="34" charset="0"/>
            </a:endParaRPr>
          </a:p>
          <a:p>
            <a:pPr eaLnBrk="1" hangingPunct="1">
              <a:spcBef>
                <a:spcPct val="0"/>
              </a:spcBef>
              <a:buFontTx/>
              <a:buNone/>
            </a:pPr>
            <a:r>
              <a:rPr lang="cs-CZ" altLang="cs-CZ" sz="2400">
                <a:latin typeface="Calibri" panose="020F0502020204030204" pitchFamily="34" charset="0"/>
              </a:rPr>
              <a:t>  </a:t>
            </a:r>
            <a:r>
              <a:rPr lang="cs-CZ" altLang="cs-CZ" sz="2400" b="1">
                <a:latin typeface="Calibri" panose="020F0502020204030204" pitchFamily="34" charset="0"/>
              </a:rPr>
              <a:t>Monophyletic taxon:</a:t>
            </a:r>
            <a:endParaRPr lang="cs-CZ" altLang="cs-CZ" sz="2400">
              <a:latin typeface="Calibri" panose="020F0502020204030204" pitchFamily="34" charset="0"/>
            </a:endParaRPr>
          </a:p>
          <a:p>
            <a:pPr lvl="1" eaLnBrk="1" hangingPunct="1">
              <a:spcBef>
                <a:spcPct val="0"/>
              </a:spcBef>
              <a:buFont typeface="Arial" panose="020B0604020202020204" pitchFamily="34" charset="0"/>
              <a:buChar char="•"/>
            </a:pPr>
            <a:r>
              <a:rPr lang="cs-CZ" altLang="cs-CZ" sz="2000">
                <a:latin typeface="Calibri" panose="020F0502020204030204" pitchFamily="34" charset="0"/>
              </a:rPr>
              <a:t>Composes of members closer related to each other than any of them is to any species outside the taxon</a:t>
            </a:r>
          </a:p>
          <a:p>
            <a:pPr lvl="1" eaLnBrk="1" hangingPunct="1">
              <a:spcBef>
                <a:spcPct val="0"/>
              </a:spcBef>
              <a:buFont typeface="Arial" panose="020B0604020202020204" pitchFamily="34" charset="0"/>
              <a:buChar char="•"/>
            </a:pPr>
            <a:r>
              <a:rPr lang="cs-CZ" altLang="cs-CZ" sz="2000">
                <a:latin typeface="Calibri" panose="020F0502020204030204" pitchFamily="34" charset="0"/>
              </a:rPr>
              <a:t> In other words, it comprises the common ancestor and all his descendants</a:t>
            </a:r>
          </a:p>
          <a:p>
            <a:pPr eaLnBrk="1" hangingPunct="1">
              <a:spcBef>
                <a:spcPct val="0"/>
              </a:spcBef>
              <a:buFontTx/>
              <a:buNone/>
            </a:pPr>
            <a:r>
              <a:rPr lang="cs-CZ" altLang="cs-CZ" sz="2400">
                <a:latin typeface="Calibri" panose="020F0502020204030204" pitchFamily="34" charset="0"/>
              </a:rPr>
              <a:t>					</a:t>
            </a:r>
            <a:r>
              <a:rPr lang="en-US" altLang="cs-CZ" sz="2400">
                <a:latin typeface="Calibri" panose="020F0502020204030204" pitchFamily="34" charset="0"/>
              </a:rPr>
              <a:t> </a:t>
            </a:r>
            <a:endParaRPr lang="cs-CZ" altLang="cs-CZ" sz="2400">
              <a:latin typeface="Calibri" panose="020F0502020204030204" pitchFamily="34" charset="0"/>
            </a:endParaRPr>
          </a:p>
        </p:txBody>
      </p:sp>
      <p:sp>
        <p:nvSpPr>
          <p:cNvPr id="10250" name="TextovéPole 48">
            <a:extLst>
              <a:ext uri="{FF2B5EF4-FFF2-40B4-BE49-F238E27FC236}">
                <a16:creationId xmlns:a16="http://schemas.microsoft.com/office/drawing/2014/main" id="{D43F86D6-75B4-1254-53FC-5E855BB08F79}"/>
              </a:ext>
            </a:extLst>
          </p:cNvPr>
          <p:cNvSpPr txBox="1">
            <a:spLocks noChangeArrowheads="1"/>
          </p:cNvSpPr>
          <p:nvPr/>
        </p:nvSpPr>
        <p:spPr bwMode="auto">
          <a:xfrm>
            <a:off x="6643688" y="3286125"/>
            <a:ext cx="17399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b="1">
                <a:latin typeface="Calibri" panose="020F0502020204030204" pitchFamily="34" charset="0"/>
              </a:rPr>
              <a:t>Polyphyletic</a:t>
            </a:r>
          </a:p>
          <a:p>
            <a:pPr eaLnBrk="1" hangingPunct="1">
              <a:spcBef>
                <a:spcPct val="0"/>
              </a:spcBef>
              <a:buFontTx/>
              <a:buNone/>
            </a:pPr>
            <a:r>
              <a:rPr lang="cs-CZ" altLang="cs-CZ" sz="1800">
                <a:latin typeface="Calibri" panose="020F0502020204030204" pitchFamily="34" charset="0"/>
              </a:rPr>
              <a:t>(not acceptable)</a:t>
            </a:r>
          </a:p>
        </p:txBody>
      </p:sp>
      <p:sp>
        <p:nvSpPr>
          <p:cNvPr id="10251" name="TextovéPole 49">
            <a:extLst>
              <a:ext uri="{FF2B5EF4-FFF2-40B4-BE49-F238E27FC236}">
                <a16:creationId xmlns:a16="http://schemas.microsoft.com/office/drawing/2014/main" id="{EAEAE004-03E3-8B98-10F1-4CD55712D3E0}"/>
              </a:ext>
            </a:extLst>
          </p:cNvPr>
          <p:cNvSpPr txBox="1">
            <a:spLocks noChangeArrowheads="1"/>
          </p:cNvSpPr>
          <p:nvPr/>
        </p:nvSpPr>
        <p:spPr bwMode="auto">
          <a:xfrm>
            <a:off x="3214688" y="3286125"/>
            <a:ext cx="28114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b="1">
                <a:latin typeface="Calibri" panose="020F0502020204030204" pitchFamily="34" charset="0"/>
              </a:rPr>
              <a:t>   Paraphyletic</a:t>
            </a:r>
          </a:p>
          <a:p>
            <a:pPr eaLnBrk="1" hangingPunct="1">
              <a:spcBef>
                <a:spcPct val="0"/>
              </a:spcBef>
              <a:buFontTx/>
              <a:buNone/>
            </a:pPr>
            <a:r>
              <a:rPr lang="cs-CZ" altLang="cs-CZ" sz="1800">
                <a:latin typeface="Calibri" panose="020F0502020204030204" pitchFamily="34" charset="0"/>
              </a:rPr>
              <a:t>(acceptable for evolutionary taxonomists)</a:t>
            </a:r>
          </a:p>
        </p:txBody>
      </p:sp>
      <p:sp>
        <p:nvSpPr>
          <p:cNvPr id="10252" name="TextovéPole 50">
            <a:extLst>
              <a:ext uri="{FF2B5EF4-FFF2-40B4-BE49-F238E27FC236}">
                <a16:creationId xmlns:a16="http://schemas.microsoft.com/office/drawing/2014/main" id="{F8257A1A-FFCB-2233-6017-BBF1D67EA69B}"/>
              </a:ext>
            </a:extLst>
          </p:cNvPr>
          <p:cNvSpPr txBox="1">
            <a:spLocks noChangeArrowheads="1"/>
          </p:cNvSpPr>
          <p:nvPr/>
        </p:nvSpPr>
        <p:spPr bwMode="auto">
          <a:xfrm>
            <a:off x="214313" y="3286125"/>
            <a:ext cx="29035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b="1">
                <a:latin typeface="Calibri" panose="020F0502020204030204" pitchFamily="34" charset="0"/>
              </a:rPr>
              <a:t>   Monophyletic</a:t>
            </a:r>
          </a:p>
          <a:p>
            <a:pPr eaLnBrk="1" hangingPunct="1">
              <a:spcBef>
                <a:spcPct val="0"/>
              </a:spcBef>
              <a:buFontTx/>
              <a:buNone/>
            </a:pPr>
            <a:r>
              <a:rPr lang="cs-CZ" altLang="cs-CZ" sz="1800">
                <a:latin typeface="Calibri" panose="020F0502020204030204" pitchFamily="34" charset="0"/>
              </a:rPr>
              <a:t>(acceptable for evolutionary taxonomists and cladists)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6">
            <a:extLst>
              <a:ext uri="{FF2B5EF4-FFF2-40B4-BE49-F238E27FC236}">
                <a16:creationId xmlns:a16="http://schemas.microsoft.com/office/drawing/2014/main" id="{CECDD44F-509A-552D-3F08-5BB3A66EC727}"/>
              </a:ext>
            </a:extLst>
          </p:cNvPr>
          <p:cNvSpPr txBox="1">
            <a:spLocks noChangeArrowheads="1"/>
          </p:cNvSpPr>
          <p:nvPr/>
        </p:nvSpPr>
        <p:spPr bwMode="auto">
          <a:xfrm>
            <a:off x="0" y="217488"/>
            <a:ext cx="9144000" cy="769937"/>
          </a:xfrm>
          <a:prstGeom prst="rect">
            <a:avLst/>
          </a:prstGeom>
          <a:gradFill flip="none" rotWithShape="1">
            <a:gsLst>
              <a:gs pos="0">
                <a:srgbClr val="BE7C8F">
                  <a:tint val="66000"/>
                  <a:satMod val="160000"/>
                </a:srgbClr>
              </a:gs>
              <a:gs pos="50000">
                <a:srgbClr val="BE7C8F">
                  <a:tint val="44500"/>
                  <a:satMod val="160000"/>
                </a:srgbClr>
              </a:gs>
              <a:gs pos="100000">
                <a:srgbClr val="BE7C8F">
                  <a:tint val="23500"/>
                  <a:satMod val="160000"/>
                </a:srgbClr>
              </a:gs>
            </a:gsLst>
            <a:lin ang="0" scaled="1"/>
            <a:tileRect/>
          </a:gradFill>
          <a:ln w="9525">
            <a:noFill/>
            <a:miter lim="800000"/>
            <a:headEnd/>
            <a:tailEnd/>
          </a:ln>
        </p:spPr>
        <p:txBody>
          <a:bodyPr>
            <a:spAutoFit/>
          </a:bodyPr>
          <a:lstStyle/>
          <a:p>
            <a:pPr algn="ctr" eaLnBrk="1" hangingPunct="1">
              <a:defRPr/>
            </a:pPr>
            <a:r>
              <a:rPr lang="cs-CZ" sz="4400" b="1" cap="all" dirty="0">
                <a:latin typeface="Arial" pitchFamily="34" charset="0"/>
                <a:cs typeface="Arial" pitchFamily="34" charset="0"/>
              </a:rPr>
              <a:t>Taxa</a:t>
            </a:r>
          </a:p>
        </p:txBody>
      </p:sp>
      <p:cxnSp>
        <p:nvCxnSpPr>
          <p:cNvPr id="6" name="Přímá spojovací čára 5">
            <a:extLst>
              <a:ext uri="{FF2B5EF4-FFF2-40B4-BE49-F238E27FC236}">
                <a16:creationId xmlns:a16="http://schemas.microsoft.com/office/drawing/2014/main" id="{FB164949-7177-BDCC-D9DF-498CFCCF30CE}"/>
              </a:ext>
            </a:extLst>
          </p:cNvPr>
          <p:cNvCxnSpPr/>
          <p:nvPr/>
        </p:nvCxnSpPr>
        <p:spPr>
          <a:xfrm rot="16200000" flipH="1">
            <a:off x="2112962" y="3284538"/>
            <a:ext cx="3000375" cy="171450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Přímá spojovací čára 6">
            <a:extLst>
              <a:ext uri="{FF2B5EF4-FFF2-40B4-BE49-F238E27FC236}">
                <a16:creationId xmlns:a16="http://schemas.microsoft.com/office/drawing/2014/main" id="{7C8EFEE8-DD8F-1FDB-E3D7-BA37355C9FAB}"/>
              </a:ext>
            </a:extLst>
          </p:cNvPr>
          <p:cNvCxnSpPr/>
          <p:nvPr/>
        </p:nvCxnSpPr>
        <p:spPr>
          <a:xfrm rot="5400000">
            <a:off x="3805237" y="3268663"/>
            <a:ext cx="3065463" cy="174783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Přímá spojovací čára 9">
            <a:extLst>
              <a:ext uri="{FF2B5EF4-FFF2-40B4-BE49-F238E27FC236}">
                <a16:creationId xmlns:a16="http://schemas.microsoft.com/office/drawing/2014/main" id="{39E00CE7-226D-B49C-FEEF-2B39CF7F3460}"/>
              </a:ext>
            </a:extLst>
          </p:cNvPr>
          <p:cNvCxnSpPr/>
          <p:nvPr/>
        </p:nvCxnSpPr>
        <p:spPr>
          <a:xfrm rot="5400000">
            <a:off x="3729038" y="3244850"/>
            <a:ext cx="2724150" cy="154305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Přímá spojovací čára 11">
            <a:extLst>
              <a:ext uri="{FF2B5EF4-FFF2-40B4-BE49-F238E27FC236}">
                <a16:creationId xmlns:a16="http://schemas.microsoft.com/office/drawing/2014/main" id="{07B47E61-6C40-3D18-740B-34EA577EAD67}"/>
              </a:ext>
            </a:extLst>
          </p:cNvPr>
          <p:cNvCxnSpPr/>
          <p:nvPr/>
        </p:nvCxnSpPr>
        <p:spPr>
          <a:xfrm rot="5400000">
            <a:off x="3539332" y="3093244"/>
            <a:ext cx="2151062" cy="123825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Přímá spojovací čára 14">
            <a:extLst>
              <a:ext uri="{FF2B5EF4-FFF2-40B4-BE49-F238E27FC236}">
                <a16:creationId xmlns:a16="http://schemas.microsoft.com/office/drawing/2014/main" id="{A25E4260-E8B1-74EC-A586-FA91BFCBD976}"/>
              </a:ext>
            </a:extLst>
          </p:cNvPr>
          <p:cNvCxnSpPr/>
          <p:nvPr/>
        </p:nvCxnSpPr>
        <p:spPr>
          <a:xfrm rot="5400000">
            <a:off x="3132932" y="2882106"/>
            <a:ext cx="1046162" cy="57467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Přímá spojovací čára 16">
            <a:extLst>
              <a:ext uri="{FF2B5EF4-FFF2-40B4-BE49-F238E27FC236}">
                <a16:creationId xmlns:a16="http://schemas.microsoft.com/office/drawing/2014/main" id="{35AFCA18-7F00-1A43-2BC8-281241645760}"/>
              </a:ext>
            </a:extLst>
          </p:cNvPr>
          <p:cNvCxnSpPr/>
          <p:nvPr/>
        </p:nvCxnSpPr>
        <p:spPr>
          <a:xfrm rot="16200000" flipH="1">
            <a:off x="2990057" y="2777331"/>
            <a:ext cx="730250" cy="423863"/>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Přímá spojovací čára 20">
            <a:extLst>
              <a:ext uri="{FF2B5EF4-FFF2-40B4-BE49-F238E27FC236}">
                <a16:creationId xmlns:a16="http://schemas.microsoft.com/office/drawing/2014/main" id="{7FBC4D10-2573-CA2D-F0D5-F87EC4DDD317}"/>
              </a:ext>
            </a:extLst>
          </p:cNvPr>
          <p:cNvCxnSpPr/>
          <p:nvPr/>
        </p:nvCxnSpPr>
        <p:spPr>
          <a:xfrm rot="16200000" flipH="1">
            <a:off x="3447257" y="2686844"/>
            <a:ext cx="381000" cy="217487"/>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Přímá spojovací čára 22">
            <a:extLst>
              <a:ext uri="{FF2B5EF4-FFF2-40B4-BE49-F238E27FC236}">
                <a16:creationId xmlns:a16="http://schemas.microsoft.com/office/drawing/2014/main" id="{B5CDFCD6-2F67-7D30-6485-F1FB64DC56AC}"/>
              </a:ext>
            </a:extLst>
          </p:cNvPr>
          <p:cNvCxnSpPr/>
          <p:nvPr/>
        </p:nvCxnSpPr>
        <p:spPr>
          <a:xfrm rot="16200000" flipH="1">
            <a:off x="4006850" y="2843213"/>
            <a:ext cx="919163" cy="477837"/>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Přímá spojovací čára 24">
            <a:extLst>
              <a:ext uri="{FF2B5EF4-FFF2-40B4-BE49-F238E27FC236}">
                <a16:creationId xmlns:a16="http://schemas.microsoft.com/office/drawing/2014/main" id="{2C07ACF3-1B0D-15B8-7715-F33F2675D50D}"/>
              </a:ext>
            </a:extLst>
          </p:cNvPr>
          <p:cNvCxnSpPr/>
          <p:nvPr/>
        </p:nvCxnSpPr>
        <p:spPr>
          <a:xfrm rot="16200000" flipH="1">
            <a:off x="4782344" y="2704306"/>
            <a:ext cx="355600" cy="17303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Přímá spojovací čára 26">
            <a:extLst>
              <a:ext uri="{FF2B5EF4-FFF2-40B4-BE49-F238E27FC236}">
                <a16:creationId xmlns:a16="http://schemas.microsoft.com/office/drawing/2014/main" id="{39562177-2FBE-2CBA-FD17-149DF077587D}"/>
              </a:ext>
            </a:extLst>
          </p:cNvPr>
          <p:cNvCxnSpPr/>
          <p:nvPr/>
        </p:nvCxnSpPr>
        <p:spPr>
          <a:xfrm rot="16200000" flipH="1">
            <a:off x="5459413" y="2673350"/>
            <a:ext cx="319087" cy="182563"/>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Přímá spojovací čára 28">
            <a:extLst>
              <a:ext uri="{FF2B5EF4-FFF2-40B4-BE49-F238E27FC236}">
                <a16:creationId xmlns:a16="http://schemas.microsoft.com/office/drawing/2014/main" id="{C1EAFC41-248C-0510-AF71-177AF2BD9945}"/>
              </a:ext>
            </a:extLst>
          </p:cNvPr>
          <p:cNvCxnSpPr/>
          <p:nvPr/>
        </p:nvCxnSpPr>
        <p:spPr>
          <a:xfrm rot="5400000">
            <a:off x="4345782" y="2705894"/>
            <a:ext cx="363537" cy="18097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1278" name="TextovéPole 1">
            <a:extLst>
              <a:ext uri="{FF2B5EF4-FFF2-40B4-BE49-F238E27FC236}">
                <a16:creationId xmlns:a16="http://schemas.microsoft.com/office/drawing/2014/main" id="{0C623B94-A4C8-4289-C56A-AA4E5FE88EA0}"/>
              </a:ext>
            </a:extLst>
          </p:cNvPr>
          <p:cNvSpPr txBox="1">
            <a:spLocks noChangeArrowheads="1"/>
          </p:cNvSpPr>
          <p:nvPr/>
        </p:nvSpPr>
        <p:spPr bwMode="auto">
          <a:xfrm>
            <a:off x="2530475" y="2192338"/>
            <a:ext cx="39671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2400"/>
              <a:t>A   B  C   D E  F  G H  I   J   K</a:t>
            </a:r>
          </a:p>
        </p:txBody>
      </p:sp>
      <p:sp>
        <p:nvSpPr>
          <p:cNvPr id="11279" name="TextovéPole 3">
            <a:extLst>
              <a:ext uri="{FF2B5EF4-FFF2-40B4-BE49-F238E27FC236}">
                <a16:creationId xmlns:a16="http://schemas.microsoft.com/office/drawing/2014/main" id="{457AFD62-C1C8-CC35-8CA2-DC6BD3B4EB17}"/>
              </a:ext>
            </a:extLst>
          </p:cNvPr>
          <p:cNvSpPr txBox="1">
            <a:spLocks noChangeArrowheads="1"/>
          </p:cNvSpPr>
          <p:nvPr/>
        </p:nvSpPr>
        <p:spPr bwMode="auto">
          <a:xfrm>
            <a:off x="3708400" y="2792413"/>
            <a:ext cx="3397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2400"/>
              <a:t>1</a:t>
            </a:r>
          </a:p>
        </p:txBody>
      </p:sp>
      <p:sp>
        <p:nvSpPr>
          <p:cNvPr id="11280" name="TextovéPole 4">
            <a:extLst>
              <a:ext uri="{FF2B5EF4-FFF2-40B4-BE49-F238E27FC236}">
                <a16:creationId xmlns:a16="http://schemas.microsoft.com/office/drawing/2014/main" id="{6010449B-9D07-EC85-27CB-14731F412E8F}"/>
              </a:ext>
            </a:extLst>
          </p:cNvPr>
          <p:cNvSpPr txBox="1">
            <a:spLocks noChangeArrowheads="1"/>
          </p:cNvSpPr>
          <p:nvPr/>
        </p:nvSpPr>
        <p:spPr bwMode="auto">
          <a:xfrm>
            <a:off x="3519488" y="3190875"/>
            <a:ext cx="338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2400"/>
              <a:t>2</a:t>
            </a:r>
          </a:p>
        </p:txBody>
      </p:sp>
      <p:sp>
        <p:nvSpPr>
          <p:cNvPr id="11281" name="TextovéPole 7">
            <a:extLst>
              <a:ext uri="{FF2B5EF4-FFF2-40B4-BE49-F238E27FC236}">
                <a16:creationId xmlns:a16="http://schemas.microsoft.com/office/drawing/2014/main" id="{F940DE1B-D610-AC90-82FA-DE72E347301B}"/>
              </a:ext>
            </a:extLst>
          </p:cNvPr>
          <p:cNvSpPr txBox="1">
            <a:spLocks noChangeArrowheads="1"/>
          </p:cNvSpPr>
          <p:nvPr/>
        </p:nvSpPr>
        <p:spPr bwMode="auto">
          <a:xfrm>
            <a:off x="3109913" y="3629025"/>
            <a:ext cx="338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2400"/>
              <a:t>3</a:t>
            </a:r>
          </a:p>
        </p:txBody>
      </p:sp>
      <p:sp>
        <p:nvSpPr>
          <p:cNvPr id="11282" name="TextovéPole 8">
            <a:extLst>
              <a:ext uri="{FF2B5EF4-FFF2-40B4-BE49-F238E27FC236}">
                <a16:creationId xmlns:a16="http://schemas.microsoft.com/office/drawing/2014/main" id="{CF426716-8B53-61C2-036B-1D8A82003784}"/>
              </a:ext>
            </a:extLst>
          </p:cNvPr>
          <p:cNvSpPr txBox="1">
            <a:spLocks noChangeArrowheads="1"/>
          </p:cNvSpPr>
          <p:nvPr/>
        </p:nvSpPr>
        <p:spPr bwMode="auto">
          <a:xfrm>
            <a:off x="4451350" y="2773363"/>
            <a:ext cx="33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2400"/>
              <a:t>4</a:t>
            </a:r>
          </a:p>
        </p:txBody>
      </p:sp>
      <p:sp>
        <p:nvSpPr>
          <p:cNvPr id="11283" name="TextovéPole 10">
            <a:extLst>
              <a:ext uri="{FF2B5EF4-FFF2-40B4-BE49-F238E27FC236}">
                <a16:creationId xmlns:a16="http://schemas.microsoft.com/office/drawing/2014/main" id="{F3639C3F-650B-3C3B-5F4A-D9C43D0706C7}"/>
              </a:ext>
            </a:extLst>
          </p:cNvPr>
          <p:cNvSpPr txBox="1">
            <a:spLocks noChangeArrowheads="1"/>
          </p:cNvSpPr>
          <p:nvPr/>
        </p:nvSpPr>
        <p:spPr bwMode="auto">
          <a:xfrm flipH="1">
            <a:off x="5014913" y="2765425"/>
            <a:ext cx="228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2400"/>
              <a:t>6</a:t>
            </a:r>
          </a:p>
        </p:txBody>
      </p:sp>
      <p:sp>
        <p:nvSpPr>
          <p:cNvPr id="11284" name="TextovéPole 12">
            <a:extLst>
              <a:ext uri="{FF2B5EF4-FFF2-40B4-BE49-F238E27FC236}">
                <a16:creationId xmlns:a16="http://schemas.microsoft.com/office/drawing/2014/main" id="{3CB35BA6-CF7E-D2B3-737F-F997311AC421}"/>
              </a:ext>
            </a:extLst>
          </p:cNvPr>
          <p:cNvSpPr txBox="1">
            <a:spLocks noChangeArrowheads="1"/>
          </p:cNvSpPr>
          <p:nvPr/>
        </p:nvSpPr>
        <p:spPr bwMode="auto">
          <a:xfrm>
            <a:off x="4686300" y="3378200"/>
            <a:ext cx="339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2400"/>
              <a:t>5</a:t>
            </a:r>
          </a:p>
        </p:txBody>
      </p:sp>
      <p:sp>
        <p:nvSpPr>
          <p:cNvPr id="11285" name="TextovéPole 13">
            <a:extLst>
              <a:ext uri="{FF2B5EF4-FFF2-40B4-BE49-F238E27FC236}">
                <a16:creationId xmlns:a16="http://schemas.microsoft.com/office/drawing/2014/main" id="{52B095A0-7C1B-38D5-3125-1641AE46FB4C}"/>
              </a:ext>
            </a:extLst>
          </p:cNvPr>
          <p:cNvSpPr txBox="1">
            <a:spLocks noChangeArrowheads="1"/>
          </p:cNvSpPr>
          <p:nvPr/>
        </p:nvSpPr>
        <p:spPr bwMode="auto">
          <a:xfrm>
            <a:off x="5659438" y="2728913"/>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2400"/>
              <a:t>7</a:t>
            </a:r>
          </a:p>
        </p:txBody>
      </p:sp>
      <p:sp>
        <p:nvSpPr>
          <p:cNvPr id="11286" name="TextovéPole 15">
            <a:extLst>
              <a:ext uri="{FF2B5EF4-FFF2-40B4-BE49-F238E27FC236}">
                <a16:creationId xmlns:a16="http://schemas.microsoft.com/office/drawing/2014/main" id="{AB75C0D4-0222-56E1-B739-F2F1EC950125}"/>
              </a:ext>
            </a:extLst>
          </p:cNvPr>
          <p:cNvSpPr txBox="1">
            <a:spLocks noChangeArrowheads="1"/>
          </p:cNvSpPr>
          <p:nvPr/>
        </p:nvSpPr>
        <p:spPr bwMode="auto">
          <a:xfrm>
            <a:off x="4203700" y="5627688"/>
            <a:ext cx="492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2400"/>
              <a:t>10</a:t>
            </a:r>
          </a:p>
        </p:txBody>
      </p:sp>
      <p:sp>
        <p:nvSpPr>
          <p:cNvPr id="11287" name="TextovéPole 18">
            <a:extLst>
              <a:ext uri="{FF2B5EF4-FFF2-40B4-BE49-F238E27FC236}">
                <a16:creationId xmlns:a16="http://schemas.microsoft.com/office/drawing/2014/main" id="{75784A93-E1F5-DA20-8113-DE3B2EB098BE}"/>
              </a:ext>
            </a:extLst>
          </p:cNvPr>
          <p:cNvSpPr txBox="1">
            <a:spLocks noChangeArrowheads="1"/>
          </p:cNvSpPr>
          <p:nvPr/>
        </p:nvSpPr>
        <p:spPr bwMode="auto">
          <a:xfrm>
            <a:off x="722313" y="6251575"/>
            <a:ext cx="7785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2000"/>
              <a:t>Suggest an example of monophyletic, paraphyletic and polyphyletic taxon</a:t>
            </a:r>
          </a:p>
        </p:txBody>
      </p:sp>
      <p:sp>
        <p:nvSpPr>
          <p:cNvPr id="11288" name="TextovéPole 7">
            <a:extLst>
              <a:ext uri="{FF2B5EF4-FFF2-40B4-BE49-F238E27FC236}">
                <a16:creationId xmlns:a16="http://schemas.microsoft.com/office/drawing/2014/main" id="{54CC6683-F5AF-7CEC-6830-BD1D4514BA1C}"/>
              </a:ext>
            </a:extLst>
          </p:cNvPr>
          <p:cNvSpPr txBox="1">
            <a:spLocks noChangeArrowheads="1"/>
          </p:cNvSpPr>
          <p:nvPr/>
        </p:nvSpPr>
        <p:spPr bwMode="auto">
          <a:xfrm>
            <a:off x="3609975" y="4552950"/>
            <a:ext cx="33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2400"/>
              <a:t>8</a:t>
            </a:r>
          </a:p>
        </p:txBody>
      </p:sp>
      <p:sp>
        <p:nvSpPr>
          <p:cNvPr id="11289" name="TextovéPole 7">
            <a:extLst>
              <a:ext uri="{FF2B5EF4-FFF2-40B4-BE49-F238E27FC236}">
                <a16:creationId xmlns:a16="http://schemas.microsoft.com/office/drawing/2014/main" id="{D003BEA6-0A50-E896-4873-2E716CB51F96}"/>
              </a:ext>
            </a:extLst>
          </p:cNvPr>
          <p:cNvSpPr txBox="1">
            <a:spLocks noChangeArrowheads="1"/>
          </p:cNvSpPr>
          <p:nvPr/>
        </p:nvSpPr>
        <p:spPr bwMode="auto">
          <a:xfrm>
            <a:off x="3990975" y="5168900"/>
            <a:ext cx="33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cs-CZ" altLang="cs-CZ" sz="2400"/>
              <a:t>9</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6">
            <a:extLst>
              <a:ext uri="{FF2B5EF4-FFF2-40B4-BE49-F238E27FC236}">
                <a16:creationId xmlns:a16="http://schemas.microsoft.com/office/drawing/2014/main" id="{709CDABD-0706-CF97-61FD-DD22A58EFA5D}"/>
              </a:ext>
            </a:extLst>
          </p:cNvPr>
          <p:cNvSpPr txBox="1">
            <a:spLocks noChangeArrowheads="1"/>
          </p:cNvSpPr>
          <p:nvPr/>
        </p:nvSpPr>
        <p:spPr bwMode="auto">
          <a:xfrm>
            <a:off x="0" y="228600"/>
            <a:ext cx="9144000" cy="769938"/>
          </a:xfrm>
          <a:prstGeom prst="rect">
            <a:avLst/>
          </a:prstGeom>
          <a:gradFill flip="none" rotWithShape="1">
            <a:gsLst>
              <a:gs pos="0">
                <a:srgbClr val="BE7C8F">
                  <a:tint val="66000"/>
                  <a:satMod val="160000"/>
                </a:srgbClr>
              </a:gs>
              <a:gs pos="50000">
                <a:srgbClr val="BE7C8F">
                  <a:tint val="44500"/>
                  <a:satMod val="160000"/>
                </a:srgbClr>
              </a:gs>
              <a:gs pos="100000">
                <a:srgbClr val="BE7C8F">
                  <a:tint val="23500"/>
                  <a:satMod val="160000"/>
                </a:srgbClr>
              </a:gs>
            </a:gsLst>
            <a:lin ang="0" scaled="1"/>
            <a:tileRect/>
          </a:gradFill>
          <a:ln w="9525">
            <a:noFill/>
            <a:miter lim="800000"/>
            <a:headEnd/>
            <a:tailEnd/>
          </a:ln>
        </p:spPr>
        <p:txBody>
          <a:bodyPr>
            <a:spAutoFit/>
          </a:bodyPr>
          <a:lstStyle/>
          <a:p>
            <a:pPr algn="ctr" eaLnBrk="1" hangingPunct="1">
              <a:defRPr/>
            </a:pPr>
            <a:r>
              <a:rPr lang="cs-CZ" sz="4400" b="1" cap="all" dirty="0" err="1">
                <a:latin typeface="Arial" pitchFamily="34" charset="0"/>
                <a:cs typeface="Arial" pitchFamily="34" charset="0"/>
              </a:rPr>
              <a:t>TaxA</a:t>
            </a:r>
            <a:endParaRPr lang="cs-CZ" sz="4400" b="1" cap="all" dirty="0">
              <a:latin typeface="Arial" pitchFamily="34" charset="0"/>
              <a:cs typeface="Arial" pitchFamily="34" charset="0"/>
            </a:endParaRPr>
          </a:p>
        </p:txBody>
      </p:sp>
      <p:pic>
        <p:nvPicPr>
          <p:cNvPr id="12291" name="Obrázek 3">
            <a:extLst>
              <a:ext uri="{FF2B5EF4-FFF2-40B4-BE49-F238E27FC236}">
                <a16:creationId xmlns:a16="http://schemas.microsoft.com/office/drawing/2014/main" id="{7343DD32-C2BD-59F8-B249-DA471B92D23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055813"/>
            <a:ext cx="6296025" cy="480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Přímá spojovací čára 5">
            <a:extLst>
              <a:ext uri="{FF2B5EF4-FFF2-40B4-BE49-F238E27FC236}">
                <a16:creationId xmlns:a16="http://schemas.microsoft.com/office/drawing/2014/main" id="{926CED20-5587-BEB5-DE89-39B8897F26CB}"/>
              </a:ext>
            </a:extLst>
          </p:cNvPr>
          <p:cNvCxnSpPr/>
          <p:nvPr/>
        </p:nvCxnSpPr>
        <p:spPr>
          <a:xfrm rot="16200000" flipH="1">
            <a:off x="2786062" y="4000501"/>
            <a:ext cx="3000375" cy="171450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Přímá spojovací čára 6">
            <a:extLst>
              <a:ext uri="{FF2B5EF4-FFF2-40B4-BE49-F238E27FC236}">
                <a16:creationId xmlns:a16="http://schemas.microsoft.com/office/drawing/2014/main" id="{4471355F-7912-5F4C-4FDB-7814A2317AA6}"/>
              </a:ext>
            </a:extLst>
          </p:cNvPr>
          <p:cNvCxnSpPr/>
          <p:nvPr/>
        </p:nvCxnSpPr>
        <p:spPr>
          <a:xfrm rot="5400000">
            <a:off x="4478338" y="3984625"/>
            <a:ext cx="3065462" cy="174783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Přímá spojovací čára 9">
            <a:extLst>
              <a:ext uri="{FF2B5EF4-FFF2-40B4-BE49-F238E27FC236}">
                <a16:creationId xmlns:a16="http://schemas.microsoft.com/office/drawing/2014/main" id="{69726DBE-2074-FF3E-9054-C902B6B704C6}"/>
              </a:ext>
            </a:extLst>
          </p:cNvPr>
          <p:cNvCxnSpPr/>
          <p:nvPr/>
        </p:nvCxnSpPr>
        <p:spPr>
          <a:xfrm rot="5400000">
            <a:off x="4402138" y="3960813"/>
            <a:ext cx="2724150" cy="154305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Přímá spojovací čára 11">
            <a:extLst>
              <a:ext uri="{FF2B5EF4-FFF2-40B4-BE49-F238E27FC236}">
                <a16:creationId xmlns:a16="http://schemas.microsoft.com/office/drawing/2014/main" id="{90F6055C-511D-AD59-E7B0-747FC457C285}"/>
              </a:ext>
            </a:extLst>
          </p:cNvPr>
          <p:cNvCxnSpPr/>
          <p:nvPr/>
        </p:nvCxnSpPr>
        <p:spPr>
          <a:xfrm rot="5400000">
            <a:off x="4212431" y="3809207"/>
            <a:ext cx="2151063" cy="123825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Přímá spojovací čára 14">
            <a:extLst>
              <a:ext uri="{FF2B5EF4-FFF2-40B4-BE49-F238E27FC236}">
                <a16:creationId xmlns:a16="http://schemas.microsoft.com/office/drawing/2014/main" id="{A106546D-934F-BCC9-F2A9-7377184C0289}"/>
              </a:ext>
            </a:extLst>
          </p:cNvPr>
          <p:cNvCxnSpPr/>
          <p:nvPr/>
        </p:nvCxnSpPr>
        <p:spPr>
          <a:xfrm rot="5400000">
            <a:off x="3806031" y="3598069"/>
            <a:ext cx="1046163" cy="57467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Přímá spojovací čára 16">
            <a:extLst>
              <a:ext uri="{FF2B5EF4-FFF2-40B4-BE49-F238E27FC236}">
                <a16:creationId xmlns:a16="http://schemas.microsoft.com/office/drawing/2014/main" id="{6C12B796-4718-F18A-A1C0-FB9C00759EAB}"/>
              </a:ext>
            </a:extLst>
          </p:cNvPr>
          <p:cNvCxnSpPr/>
          <p:nvPr/>
        </p:nvCxnSpPr>
        <p:spPr>
          <a:xfrm rot="16200000" flipH="1">
            <a:off x="3663157" y="3493293"/>
            <a:ext cx="730250" cy="423863"/>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Přímá spojovací čára 20">
            <a:extLst>
              <a:ext uri="{FF2B5EF4-FFF2-40B4-BE49-F238E27FC236}">
                <a16:creationId xmlns:a16="http://schemas.microsoft.com/office/drawing/2014/main" id="{D500F86B-6B4F-A71E-CE86-58DEBE935E23}"/>
              </a:ext>
            </a:extLst>
          </p:cNvPr>
          <p:cNvCxnSpPr/>
          <p:nvPr/>
        </p:nvCxnSpPr>
        <p:spPr>
          <a:xfrm rot="16200000" flipH="1">
            <a:off x="4120357" y="3402806"/>
            <a:ext cx="381000" cy="217487"/>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Přímá spojovací čára 22">
            <a:extLst>
              <a:ext uri="{FF2B5EF4-FFF2-40B4-BE49-F238E27FC236}">
                <a16:creationId xmlns:a16="http://schemas.microsoft.com/office/drawing/2014/main" id="{23CDE613-411F-2B71-666C-213943886557}"/>
              </a:ext>
            </a:extLst>
          </p:cNvPr>
          <p:cNvCxnSpPr/>
          <p:nvPr/>
        </p:nvCxnSpPr>
        <p:spPr>
          <a:xfrm rot="16200000" flipH="1">
            <a:off x="4679951" y="3559175"/>
            <a:ext cx="919162" cy="477837"/>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Přímá spojovací čára 24">
            <a:extLst>
              <a:ext uri="{FF2B5EF4-FFF2-40B4-BE49-F238E27FC236}">
                <a16:creationId xmlns:a16="http://schemas.microsoft.com/office/drawing/2014/main" id="{0EE8CC86-EC66-B8C7-268C-5FEB390811BE}"/>
              </a:ext>
            </a:extLst>
          </p:cNvPr>
          <p:cNvCxnSpPr/>
          <p:nvPr/>
        </p:nvCxnSpPr>
        <p:spPr>
          <a:xfrm rot="16200000" flipH="1">
            <a:off x="5455444" y="3420269"/>
            <a:ext cx="355600" cy="17303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Přímá spojovací čára 26">
            <a:extLst>
              <a:ext uri="{FF2B5EF4-FFF2-40B4-BE49-F238E27FC236}">
                <a16:creationId xmlns:a16="http://schemas.microsoft.com/office/drawing/2014/main" id="{9A89CC90-7D99-2F72-A607-9901805A73F9}"/>
              </a:ext>
            </a:extLst>
          </p:cNvPr>
          <p:cNvCxnSpPr/>
          <p:nvPr/>
        </p:nvCxnSpPr>
        <p:spPr>
          <a:xfrm rot="16200000" flipH="1">
            <a:off x="6132513" y="3389312"/>
            <a:ext cx="319088" cy="182563"/>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Přímá spojovací čára 28">
            <a:extLst>
              <a:ext uri="{FF2B5EF4-FFF2-40B4-BE49-F238E27FC236}">
                <a16:creationId xmlns:a16="http://schemas.microsoft.com/office/drawing/2014/main" id="{7FA8E79C-9B7E-0D0D-FB9B-396EAC6B5A62}"/>
              </a:ext>
            </a:extLst>
          </p:cNvPr>
          <p:cNvCxnSpPr/>
          <p:nvPr/>
        </p:nvCxnSpPr>
        <p:spPr>
          <a:xfrm rot="5400000">
            <a:off x="5018882" y="3421856"/>
            <a:ext cx="363538" cy="18097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2303" name="TextovéPole 32">
            <a:extLst>
              <a:ext uri="{FF2B5EF4-FFF2-40B4-BE49-F238E27FC236}">
                <a16:creationId xmlns:a16="http://schemas.microsoft.com/office/drawing/2014/main" id="{51628D7E-C265-6BA8-05F5-62C84498D17C}"/>
              </a:ext>
            </a:extLst>
          </p:cNvPr>
          <p:cNvSpPr txBox="1">
            <a:spLocks noChangeArrowheads="1"/>
          </p:cNvSpPr>
          <p:nvPr/>
        </p:nvSpPr>
        <p:spPr bwMode="auto">
          <a:xfrm>
            <a:off x="468313" y="1071563"/>
            <a:ext cx="8207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cs-CZ" altLang="cs-CZ" sz="2400">
                <a:latin typeface="Calibri" panose="020F0502020204030204" pitchFamily="34" charset="0"/>
              </a:rPr>
              <a:t>Based on the phylogeny we know, </a:t>
            </a:r>
            <a:r>
              <a:rPr lang="cs-CZ" altLang="cs-CZ" sz="2400" b="1">
                <a:latin typeface="Calibri" panose="020F0502020204030204" pitchFamily="34" charset="0"/>
              </a:rPr>
              <a:t>which taxa are allowed and forbiden to establish</a:t>
            </a:r>
            <a:r>
              <a:rPr lang="cs-CZ" altLang="cs-CZ" sz="2400">
                <a:latin typeface="Calibri" panose="020F0502020204030204" pitchFamily="34" charset="0"/>
              </a:rPr>
              <a:t>, but it does not tell us, which taxa we should or must establish. </a:t>
            </a:r>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6551</TotalTime>
  <Words>2154</Words>
  <Application>Microsoft Office PowerPoint</Application>
  <PresentationFormat>Předvádění na obrazovce (4:3)</PresentationFormat>
  <Paragraphs>310</Paragraphs>
  <Slides>35</Slides>
  <Notes>1</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35</vt:i4>
      </vt:variant>
    </vt:vector>
  </HeadingPairs>
  <TitlesOfParts>
    <vt:vector size="42" baseType="lpstr">
      <vt:lpstr>Albertus Extra Bold</vt:lpstr>
      <vt:lpstr>Arial</vt:lpstr>
      <vt:lpstr>Arial Narrow</vt:lpstr>
      <vt:lpstr>Calibri</vt:lpstr>
      <vt:lpstr>Times New Roman</vt:lpstr>
      <vt:lpstr>Wingdings</vt:lpstr>
      <vt:lpstr>Default Design</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DNA SEQUENCING</vt:lpstr>
    </vt:vector>
  </TitlesOfParts>
  <Company>Katedra parazitologie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Vlada</dc:creator>
  <cp:lastModifiedBy>Hampl Vladimír</cp:lastModifiedBy>
  <cp:revision>535</cp:revision>
  <dcterms:created xsi:type="dcterms:W3CDTF">2005-02-16T17:01:49Z</dcterms:created>
  <dcterms:modified xsi:type="dcterms:W3CDTF">2023-10-02T06:42:03Z</dcterms:modified>
</cp:coreProperties>
</file>