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40" r:id="rId2"/>
    <p:sldId id="327" r:id="rId3"/>
    <p:sldId id="310" r:id="rId4"/>
    <p:sldId id="341" r:id="rId5"/>
    <p:sldId id="321" r:id="rId6"/>
    <p:sldId id="339" r:id="rId7"/>
    <p:sldId id="306" r:id="rId8"/>
    <p:sldId id="307" r:id="rId9"/>
    <p:sldId id="308" r:id="rId10"/>
    <p:sldId id="256" r:id="rId11"/>
    <p:sldId id="320" r:id="rId12"/>
    <p:sldId id="318" r:id="rId13"/>
    <p:sldId id="319" r:id="rId14"/>
    <p:sldId id="317" r:id="rId15"/>
    <p:sldId id="342" r:id="rId16"/>
    <p:sldId id="283" r:id="rId17"/>
    <p:sldId id="274" r:id="rId18"/>
    <p:sldId id="322" r:id="rId19"/>
    <p:sldId id="311" r:id="rId20"/>
    <p:sldId id="300" r:id="rId21"/>
    <p:sldId id="343" r:id="rId22"/>
    <p:sldId id="295" r:id="rId23"/>
    <p:sldId id="299" r:id="rId24"/>
    <p:sldId id="328" r:id="rId25"/>
    <p:sldId id="333" r:id="rId26"/>
    <p:sldId id="344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74" d="100"/>
          <a:sy n="274" d="100"/>
        </p:scale>
        <p:origin x="-1062" y="-73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2FA3086-CD70-5FBB-E3C9-928B346F3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057040-30B4-80EC-3EFF-D4E1CFBDFD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861C99-C082-4817-9BD0-1A4177587E06}" type="datetimeFigureOut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8515A919-F651-105B-64DC-FD5AE043E6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424CCF7-972E-CD3D-8332-49880CF2E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4886F1-50AF-CC97-24DA-8C9683E0F6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10D5BD-32A6-AE0F-E361-165C8E1A6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9D19FC-B8FF-4FF3-9D21-4296E6A8C9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D19FC-B8FF-4FF3-9D21-4296E6A8C907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612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F18803-4A2B-5BB1-9873-2F355ECD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21CD-25F4-40B6-B495-E45BA8870BC4}" type="datetimeFigureOut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5D2458-D1B4-3C22-10F9-37B08D4E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92CEF0-12E1-188A-C346-37CC3AA0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6585C-914D-4737-B2C5-C6FE0A8600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683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0A4911-7CE6-5D91-531D-0DDDB77D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64AA-8B9E-4604-A1FB-79348FB48C29}" type="datetimeFigureOut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389742-6225-AD57-B267-29C3D276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29C04D-36E1-CA57-854B-0C03FB6C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5FB30-4FFF-4FEA-9353-5850254D4F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157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756110-FF2D-1311-BC29-413E38E8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2B9C-34A9-415F-B2D5-61756CCFDAB7}" type="datetimeFigureOut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F149F3-5E17-D3F1-BAE0-B37F260B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81D505-47E7-2283-7E89-8E2F3012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B1C7B-00EB-497D-8E39-4FA5EBB91F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538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8A5D6D-BCB3-175D-C242-DE5B7977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EBA9-7AFF-4418-9347-6765DD895528}" type="datetimeFigureOut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1690A2-46DC-A50C-3EAE-9411C421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4C6F6C-4613-9F7E-154C-0E92EA4D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7621-EE21-4A29-924D-E8539D3CB1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087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1AD840-245C-BB78-701D-A3FA293F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3F43-0A20-4CB9-9FAC-16CEA4D36EF0}" type="datetimeFigureOut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EEA1D9-90F8-5F32-CF67-EAC73E14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560176-8731-170F-B8F2-EE770C34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28AB-7994-440A-A427-CA3FAA6FA2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569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79012E1-14A2-071A-3388-466CCFC0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A30F-4953-41B8-851D-A403FB6576F3}" type="datetimeFigureOut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9BF10B7-B543-B2BC-1F59-D6AF3D05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D314ADAF-4847-D134-3487-E6D1E4CD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88867-36AE-4AE3-ACC5-1EFC097E2C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527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1F7B183A-01F8-E29C-0EC6-911CA01C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763C2-FF1F-4307-946A-3687ACB7E3DB}" type="datetimeFigureOut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DC6F8D59-4272-90FF-09E8-269F56C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395CB3D-B740-3A3E-FBFD-BC5FA927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C33A-9399-4160-B192-617ED22B48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251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69DE9EE0-37E3-2815-3174-3115D4E9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D3F5-4646-41C6-AFCA-440DB304B610}" type="datetimeFigureOut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8E691626-78D7-D3F9-3FEF-BD53ACE2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6A4CA94D-0EDA-2CFA-7E73-A3EB8CD4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DDB3-4906-4A17-96F8-5D2BBF6362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744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117DB14E-D4B6-E656-57C2-513F6EE5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960BF-73CA-4F06-874D-564ECD55F69A}" type="datetimeFigureOut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1F433F02-3202-B1EB-103B-16F2D188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CCAD27C-2A76-55B4-8EE3-3BDAF3AF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99E6-0B22-40B1-ABF1-991D8A926F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204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AE3E5CC3-087E-2D01-F656-FFFCB89B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474A-2372-4170-A3FE-A122B763D88C}" type="datetimeFigureOut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A6242CE-BFF7-E54E-7248-6F554BD1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F1DF8B5-6667-24D3-FF62-726CEE52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36B0-37E5-4416-902E-5DD0BC7097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520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C2E6FEBC-DD92-B3E6-EFE9-9CDD1B6F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A137-4DF4-4681-B4F8-CD2CFB8D820B}" type="datetimeFigureOut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B5BD4419-E247-09A1-1411-8229B976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64F27EA-CAE3-5812-1973-3254A767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60E41-D57C-403B-BD85-3A97A4A5C3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17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EE2D1FF8-7192-A836-46BB-8AC758DEF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77A04022-9D2C-C8F7-C4E7-64FDCC9DF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097848-62E7-C15A-F0BB-CEAB48340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4F6448-6BE4-4071-97F6-04B4367A26BC}" type="datetimeFigureOut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CF570D-28E2-B3F8-3C38-AD5CABAF8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D01C24-C1C4-3595-DBB7-FC8391205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C8EBE9-431A-4F34-8BE9-E6D668D179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9601126-19ED-4251-A9AB-B5B9D4E7B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860963"/>
              </p:ext>
            </p:extLst>
          </p:nvPr>
        </p:nvGraphicFramePr>
        <p:xfrm>
          <a:off x="273050" y="2991683"/>
          <a:ext cx="8597900" cy="2686050"/>
        </p:xfrm>
        <a:graphic>
          <a:graphicData uri="http://schemas.openxmlformats.org/drawingml/2006/table">
            <a:tbl>
              <a:tblPr/>
              <a:tblGrid>
                <a:gridCol w="730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5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59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3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25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17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625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7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Locus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Mother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Father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Father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Father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Alelle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Czech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*2 in diploid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European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*2 in diploid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D1S1656</a:t>
                      </a:r>
                    </a:p>
                  </a:txBody>
                  <a:tcPr marL="7273" marR="7273" marT="7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12, 17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17,11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17, 13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</a:t>
                      </a:r>
                      <a:r>
                        <a:rPr lang="cs-CZ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20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0,165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0,129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0,258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6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D2S1338</a:t>
                      </a:r>
                    </a:p>
                  </a:txBody>
                  <a:tcPr marL="7273" marR="7273" marT="7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17, 19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17, 17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20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</a:t>
                      </a:r>
                      <a:r>
                        <a:rPr lang="cs-CZ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19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23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0,107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0,214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0,108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0,216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6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D2S441</a:t>
                      </a:r>
                    </a:p>
                  </a:txBody>
                  <a:tcPr marL="7273" marR="7273" marT="7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9, 16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10, 16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16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13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13, 16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0,0025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0,00127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0,00254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6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D3S1358</a:t>
                      </a:r>
                    </a:p>
                  </a:txBody>
                  <a:tcPr marL="7273" marR="7273" marT="7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13, 19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13, 14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 </a:t>
                      </a:r>
                      <a:r>
                        <a:rPr lang="cs-CZ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 </a:t>
                      </a:r>
                      <a:r>
                        <a:rPr lang="cs-CZ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10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0,0075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0,015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0,0125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6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D8S1179</a:t>
                      </a:r>
                    </a:p>
                  </a:txBody>
                  <a:tcPr marL="7273" marR="7273" marT="7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11, 16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11, 13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12, 13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17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8, 11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0,0258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0,0516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639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639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639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2,1186E-07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1,82598E-07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639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5345000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373209720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044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fathers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1,1323917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73" marR="7273" marT="7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68,1474846</a:t>
                      </a:r>
                    </a:p>
                  </a:txBody>
                  <a:tcPr marL="7273" marR="7273" marT="7272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206" name="Text Box 16">
            <a:extLst>
              <a:ext uri="{FF2B5EF4-FFF2-40B4-BE49-F238E27FC236}">
                <a16:creationId xmlns:a16="http://schemas.microsoft.com/office/drawing/2014/main" id="{C73825B3-0A47-5ED9-C51E-F25A86402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9550"/>
            <a:ext cx="9144000" cy="7699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ASSIGNMENTS</a:t>
            </a:r>
            <a:endParaRPr lang="cs-CZ" altLang="cs-CZ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7" name="TextovéPole 9">
            <a:extLst>
              <a:ext uri="{FF2B5EF4-FFF2-40B4-BE49-F238E27FC236}">
                <a16:creationId xmlns:a16="http://schemas.microsoft.com/office/drawing/2014/main" id="{43619EF0-531E-467C-F89B-82927BE7A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76325"/>
            <a:ext cx="87137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000" b="1" dirty="0">
                <a:latin typeface="Arial" panose="020B0604020202020204" pitchFamily="34" charset="0"/>
              </a:rPr>
              <a:t>Compulsory assignment</a:t>
            </a:r>
            <a:r>
              <a:rPr lang="cs-CZ" altLang="cs-CZ" sz="2000" b="1" dirty="0">
                <a:latin typeface="Arial" panose="020B0604020202020204" pitchFamily="34" charset="0"/>
              </a:rPr>
              <a:t>: </a:t>
            </a:r>
            <a:r>
              <a:rPr lang="cs-CZ" altLang="cs-CZ" sz="2000" dirty="0" err="1">
                <a:latin typeface="Arial" panose="020B0604020202020204" pitchFamily="34" charset="0"/>
              </a:rPr>
              <a:t>Determine</a:t>
            </a:r>
            <a:r>
              <a:rPr lang="cs-CZ" altLang="cs-CZ" sz="2000" dirty="0">
                <a:latin typeface="Arial" panose="020B0604020202020204" pitchFamily="34" charset="0"/>
              </a:rPr>
              <a:t>, </a:t>
            </a:r>
            <a:r>
              <a:rPr lang="cs-CZ" altLang="cs-CZ" sz="2000" dirty="0" err="1">
                <a:latin typeface="Arial" panose="020B0604020202020204" pitchFamily="34" charset="0"/>
              </a:rPr>
              <a:t>which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putative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fathers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may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be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father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child</a:t>
            </a:r>
            <a:r>
              <a:rPr lang="cs-CZ" altLang="cs-CZ" sz="2000" dirty="0"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Arial" panose="020B0604020202020204" pitchFamily="34" charset="0"/>
              </a:rPr>
              <a:t>Brain </a:t>
            </a:r>
            <a:r>
              <a:rPr lang="cs-CZ" altLang="cs-CZ" sz="2000" b="1" dirty="0" err="1">
                <a:latin typeface="Arial" panose="020B0604020202020204" pitchFamily="34" charset="0"/>
              </a:rPr>
              <a:t>exercise</a:t>
            </a:r>
            <a:r>
              <a:rPr lang="cs-CZ" altLang="cs-CZ" sz="2000" b="1" dirty="0">
                <a:latin typeface="Arial" panose="020B0604020202020204" pitchFamily="34" charset="0"/>
              </a:rPr>
              <a:t>: </a:t>
            </a:r>
            <a:r>
              <a:rPr lang="cs-CZ" altLang="cs-CZ" sz="2000" dirty="0" err="1">
                <a:latin typeface="Arial" panose="020B0604020202020204" pitchFamily="34" charset="0"/>
              </a:rPr>
              <a:t>Calculate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frequency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such a </a:t>
            </a:r>
            <a:r>
              <a:rPr lang="cs-CZ" altLang="cs-CZ" sz="2000" dirty="0" err="1">
                <a:latin typeface="Arial" panose="020B0604020202020204" pitchFamily="34" charset="0"/>
              </a:rPr>
              <a:t>potential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father</a:t>
            </a:r>
            <a:r>
              <a:rPr lang="cs-CZ" altLang="cs-CZ" sz="2000" dirty="0">
                <a:latin typeface="Arial" panose="020B0604020202020204" pitchFamily="34" charset="0"/>
              </a:rPr>
              <a:t> in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population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Czech Republic and </a:t>
            </a:r>
            <a:r>
              <a:rPr lang="cs-CZ" altLang="cs-CZ" sz="2000" dirty="0" err="1">
                <a:latin typeface="Arial" panose="020B0604020202020204" pitchFamily="34" charset="0"/>
              </a:rPr>
              <a:t>Europe</a:t>
            </a:r>
            <a:r>
              <a:rPr lang="cs-CZ" altLang="cs-CZ" sz="2000" dirty="0">
                <a:latin typeface="Arial" panose="020B0604020202020204" pitchFamily="34" charset="0"/>
              </a:rPr>
              <a:t> and </a:t>
            </a:r>
            <a:r>
              <a:rPr lang="cs-CZ" altLang="cs-CZ" sz="2000" dirty="0" err="1">
                <a:latin typeface="Arial" panose="020B0604020202020204" pitchFamily="34" charset="0"/>
              </a:rPr>
              <a:t>how</a:t>
            </a:r>
            <a:r>
              <a:rPr lang="cs-CZ" altLang="cs-CZ" sz="2000" dirty="0">
                <a:latin typeface="Arial" panose="020B0604020202020204" pitchFamily="34" charset="0"/>
              </a:rPr>
              <a:t> many such </a:t>
            </a:r>
            <a:r>
              <a:rPr lang="cs-CZ" altLang="cs-CZ" sz="2000" dirty="0" err="1">
                <a:latin typeface="Arial" panose="020B0604020202020204" pitchFamily="34" charset="0"/>
              </a:rPr>
              <a:t>fathers</a:t>
            </a:r>
            <a:r>
              <a:rPr lang="cs-CZ" altLang="cs-CZ" sz="2000" dirty="0">
                <a:latin typeface="Arial" panose="020B0604020202020204" pitchFamily="34" charset="0"/>
              </a:rPr>
              <a:t> most </a:t>
            </a:r>
            <a:r>
              <a:rPr lang="cs-CZ" altLang="cs-CZ" sz="2000" dirty="0" err="1">
                <a:latin typeface="Arial" panose="020B0604020202020204" pitchFamily="34" charset="0"/>
              </a:rPr>
              <a:t>probably</a:t>
            </a:r>
            <a:r>
              <a:rPr lang="cs-CZ" altLang="cs-CZ" sz="2000" dirty="0">
                <a:latin typeface="Arial" panose="020B0604020202020204" pitchFamily="34" charset="0"/>
              </a:rPr>
              <a:t> are in these </a:t>
            </a:r>
            <a:r>
              <a:rPr lang="cs-CZ" altLang="cs-CZ" sz="2000" dirty="0" err="1">
                <a:latin typeface="Arial" panose="020B0604020202020204" pitchFamily="34" charset="0"/>
              </a:rPr>
              <a:t>population</a:t>
            </a:r>
            <a:r>
              <a:rPr lang="cs-CZ" altLang="cs-CZ" sz="20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743DF9A-4ED6-E675-C590-DC2D40FFCF9C}"/>
              </a:ext>
            </a:extLst>
          </p:cNvPr>
          <p:cNvSpPr txBox="1"/>
          <p:nvPr/>
        </p:nvSpPr>
        <p:spPr>
          <a:xfrm>
            <a:off x="179512" y="57512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Correct</a:t>
            </a:r>
            <a:r>
              <a:rPr lang="cs-CZ" b="1" dirty="0"/>
              <a:t> </a:t>
            </a:r>
            <a:r>
              <a:rPr lang="cs-CZ" b="1" dirty="0" err="1"/>
              <a:t>solution</a:t>
            </a:r>
            <a:r>
              <a:rPr lang="cs-CZ" b="1" dirty="0"/>
              <a:t>: 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B6874A2-292A-06DA-0AF6-AD94FD215730}"/>
              </a:ext>
            </a:extLst>
          </p:cNvPr>
          <p:cNvSpPr txBox="1"/>
          <p:nvPr/>
        </p:nvSpPr>
        <p:spPr>
          <a:xfrm>
            <a:off x="179512" y="269137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My </a:t>
            </a:r>
            <a:r>
              <a:rPr lang="cs-CZ" b="1" dirty="0" err="1"/>
              <a:t>solution</a:t>
            </a:r>
            <a:endParaRPr lang="cs-CZ" b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F14500E-26A8-0E97-EAC9-DEC4866EB7D3}"/>
              </a:ext>
            </a:extLst>
          </p:cNvPr>
          <p:cNvSpPr/>
          <p:nvPr/>
        </p:nvSpPr>
        <p:spPr>
          <a:xfrm>
            <a:off x="273050" y="6120594"/>
            <a:ext cx="8597900" cy="6927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D8B493B-F9C5-E990-9C34-316032C42B3F}"/>
              </a:ext>
            </a:extLst>
          </p:cNvPr>
          <p:cNvSpPr txBox="1"/>
          <p:nvPr/>
        </p:nvSpPr>
        <p:spPr>
          <a:xfrm>
            <a:off x="205025" y="6051487"/>
            <a:ext cx="581922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f…</a:t>
            </a:r>
            <a:r>
              <a:rPr lang="cs-CZ" sz="1400" dirty="0" err="1"/>
              <a:t>frequency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allele</a:t>
            </a:r>
            <a:endParaRPr lang="cs-CZ" sz="1400" dirty="0"/>
          </a:p>
          <a:p>
            <a:r>
              <a:rPr lang="cs-CZ" sz="2000" dirty="0"/>
              <a:t> </a:t>
            </a:r>
            <a:r>
              <a:rPr lang="cs-CZ" sz="2000" dirty="0" err="1"/>
              <a:t>Frequency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fathers</a:t>
            </a:r>
            <a:r>
              <a:rPr lang="cs-CZ" sz="2000" dirty="0"/>
              <a:t> = Π f</a:t>
            </a:r>
            <a:r>
              <a:rPr lang="cs-CZ" sz="2000" baseline="-25000" dirty="0"/>
              <a:t>i</a:t>
            </a:r>
            <a:r>
              <a:rPr lang="cs-CZ" sz="2000" baseline="30000" dirty="0"/>
              <a:t>2</a:t>
            </a:r>
            <a:r>
              <a:rPr lang="cs-CZ" sz="2000" dirty="0"/>
              <a:t> + 2f</a:t>
            </a:r>
            <a:r>
              <a:rPr lang="cs-CZ" sz="2000" baseline="-25000" dirty="0"/>
              <a:t>i</a:t>
            </a:r>
            <a:r>
              <a:rPr lang="cs-CZ" sz="2000" dirty="0"/>
              <a:t>(1 - </a:t>
            </a:r>
            <a:r>
              <a:rPr lang="cs-CZ" sz="2000" dirty="0" err="1"/>
              <a:t>f</a:t>
            </a:r>
            <a:r>
              <a:rPr lang="cs-CZ" sz="2000" baseline="-25000" dirty="0" err="1"/>
              <a:t>i</a:t>
            </a:r>
            <a:r>
              <a:rPr lang="cs-CZ" sz="2000" dirty="0"/>
              <a:t>) = Π 2f</a:t>
            </a:r>
            <a:r>
              <a:rPr lang="cs-CZ" sz="2000" baseline="-25000" dirty="0"/>
              <a:t>i </a:t>
            </a:r>
            <a:r>
              <a:rPr lang="cs-CZ" sz="2000" dirty="0"/>
              <a:t>- f</a:t>
            </a:r>
            <a:r>
              <a:rPr lang="cs-CZ" sz="2000" baseline="-25000" dirty="0"/>
              <a:t>i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9320BF7-27E9-B9F3-78A5-EB40027F0EDE}"/>
              </a:ext>
            </a:extLst>
          </p:cNvPr>
          <p:cNvSpPr txBox="1"/>
          <p:nvPr/>
        </p:nvSpPr>
        <p:spPr>
          <a:xfrm>
            <a:off x="5863187" y="6216988"/>
            <a:ext cx="30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In </a:t>
            </a:r>
            <a:r>
              <a:rPr lang="cs-CZ" sz="1400" dirty="0" err="1"/>
              <a:t>the</a:t>
            </a:r>
            <a:r>
              <a:rPr lang="cs-CZ" sz="1400" dirty="0"/>
              <a:t> Czech Republic … 1.82*E-07</a:t>
            </a:r>
          </a:p>
          <a:p>
            <a:r>
              <a:rPr lang="cs-CZ" sz="1400" dirty="0"/>
              <a:t>In </a:t>
            </a:r>
            <a:r>
              <a:rPr lang="cs-CZ" sz="1400" dirty="0" err="1"/>
              <a:t>Europe</a:t>
            </a:r>
            <a:r>
              <a:rPr lang="cs-CZ" sz="1400" dirty="0"/>
              <a:t>  ………………. 1.61*E-07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582880F-0BD0-B7CC-1B66-D4D8120670EF}"/>
              </a:ext>
            </a:extLst>
          </p:cNvPr>
          <p:cNvSpPr txBox="1"/>
          <p:nvPr/>
        </p:nvSpPr>
        <p:spPr>
          <a:xfrm>
            <a:off x="2970205" y="6459148"/>
            <a:ext cx="218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aseline="-25000" dirty="0"/>
              <a:t>i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180638A-730C-833B-480E-BF41CCCD6E67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3347864" y="5992761"/>
            <a:ext cx="243424" cy="281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1198C96-8E89-6C13-FC04-531A6254A923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4247077" y="5989646"/>
            <a:ext cx="775782" cy="319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659BED7-E97C-2A0E-44FA-DA3A55B601D3}"/>
              </a:ext>
            </a:extLst>
          </p:cNvPr>
          <p:cNvSpPr txBox="1"/>
          <p:nvPr/>
        </p:nvSpPr>
        <p:spPr>
          <a:xfrm>
            <a:off x="2935499" y="5731151"/>
            <a:ext cx="1311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>
                <a:solidFill>
                  <a:schemeClr val="accent1"/>
                </a:solidFill>
              </a:rPr>
              <a:t>Frq</a:t>
            </a:r>
            <a:r>
              <a:rPr lang="cs-CZ" sz="1100" dirty="0">
                <a:solidFill>
                  <a:schemeClr val="accent1"/>
                </a:solidFill>
              </a:rPr>
              <a:t>. </a:t>
            </a:r>
            <a:r>
              <a:rPr lang="cs-CZ" sz="1100" dirty="0" err="1">
                <a:solidFill>
                  <a:schemeClr val="accent1"/>
                </a:solidFill>
              </a:rPr>
              <a:t>homozygotes</a:t>
            </a:r>
            <a:endParaRPr lang="cs-CZ" sz="1100" dirty="0">
              <a:solidFill>
                <a:schemeClr val="accent1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8838CF6-749E-A7E7-860D-65BC43024550}"/>
              </a:ext>
            </a:extLst>
          </p:cNvPr>
          <p:cNvSpPr txBox="1"/>
          <p:nvPr/>
        </p:nvSpPr>
        <p:spPr>
          <a:xfrm>
            <a:off x="4343827" y="5728036"/>
            <a:ext cx="13580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>
                <a:solidFill>
                  <a:schemeClr val="accent1"/>
                </a:solidFill>
              </a:rPr>
              <a:t>Frq</a:t>
            </a:r>
            <a:r>
              <a:rPr lang="cs-CZ" sz="1100" dirty="0">
                <a:solidFill>
                  <a:schemeClr val="accent1"/>
                </a:solidFill>
              </a:rPr>
              <a:t>. </a:t>
            </a:r>
            <a:r>
              <a:rPr lang="cs-CZ" sz="1100" dirty="0" err="1">
                <a:solidFill>
                  <a:schemeClr val="accent1"/>
                </a:solidFill>
              </a:rPr>
              <a:t>heterozygotes</a:t>
            </a:r>
            <a:endParaRPr lang="cs-CZ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FEF1294A-5414-5D64-74D6-26D01BD67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gradFill flip="none" rotWithShape="1">
            <a:gsLst>
              <a:gs pos="0">
                <a:srgbClr val="BE7C8F">
                  <a:tint val="66000"/>
                  <a:satMod val="160000"/>
                </a:srgbClr>
              </a:gs>
              <a:gs pos="50000">
                <a:srgbClr val="BE7C8F">
                  <a:tint val="44500"/>
                  <a:satMod val="160000"/>
                </a:srgbClr>
              </a:gs>
              <a:gs pos="100000">
                <a:srgbClr val="BE7C8F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 cap="all" dirty="0">
                <a:cs typeface="Arial" pitchFamily="34" charset="0"/>
              </a:rPr>
              <a:t>INTRASPECIFIC RELATIONSHIPS</a:t>
            </a:r>
          </a:p>
        </p:txBody>
      </p:sp>
      <p:pic>
        <p:nvPicPr>
          <p:cNvPr id="12291" name="Picture 5" descr="http://www.hindawi.com/journals/jmb/2011/518516.fig.002.jpg">
            <a:extLst>
              <a:ext uri="{FF2B5EF4-FFF2-40B4-BE49-F238E27FC236}">
                <a16:creationId xmlns:a16="http://schemas.microsoft.com/office/drawing/2014/main" id="{57C40590-A44A-5BA7-B2A9-85BE2FCF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 r="33221"/>
          <a:stretch>
            <a:fillRect/>
          </a:stretch>
        </p:blipFill>
        <p:spPr bwMode="auto">
          <a:xfrm>
            <a:off x="1331913" y="1152525"/>
            <a:ext cx="5616575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4">
            <a:extLst>
              <a:ext uri="{FF2B5EF4-FFF2-40B4-BE49-F238E27FC236}">
                <a16:creationId xmlns:a16="http://schemas.microsoft.com/office/drawing/2014/main" id="{CB9BC346-2024-5E6C-119A-F9AE610EE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986463"/>
            <a:ext cx="5326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Reifová a Munclinger </a:t>
            </a:r>
            <a:r>
              <a:rPr lang="en-US" altLang="cs-CZ" sz="1800">
                <a:latin typeface="Arial" panose="020B0604020202020204" pitchFamily="34" charset="0"/>
              </a:rPr>
              <a:t>– Evolu</a:t>
            </a:r>
            <a:r>
              <a:rPr lang="cs-CZ" altLang="cs-CZ" sz="1800">
                <a:latin typeface="Arial" panose="020B0604020202020204" pitchFamily="34" charset="0"/>
              </a:rPr>
              <a:t>ční genetika </a:t>
            </a:r>
            <a:r>
              <a:rPr lang="en-US" altLang="cs-CZ" sz="1800">
                <a:latin typeface="Arial" panose="020B0604020202020204" pitchFamily="34" charset="0"/>
              </a:rPr>
              <a:t>(ZS)</a:t>
            </a: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Černý a Čížková – Evoluční genetika člověka (ZS)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4F83C9-4117-45D2-C656-6FD240C395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875" y="1441450"/>
            <a:ext cx="8858250" cy="4525963"/>
          </a:xfrm>
        </p:spPr>
        <p:txBody>
          <a:bodyPr/>
          <a:lstStyle/>
          <a:p>
            <a:r>
              <a:rPr lang="cs-CZ" altLang="cs-CZ" sz="3000"/>
              <a:t>In interspecific relationships we compare fixed substitutions, in intraspecific relationships we see mutations and the polymophisms caused by them</a:t>
            </a:r>
          </a:p>
          <a:p>
            <a:r>
              <a:rPr lang="cs-CZ" altLang="cs-CZ" sz="3000"/>
              <a:t>Markers have usually low divergence.</a:t>
            </a:r>
          </a:p>
          <a:p>
            <a:r>
              <a:rPr lang="cs-CZ" altLang="cs-CZ" sz="3000"/>
              <a:t>Ancestral sequences are present in population.</a:t>
            </a:r>
          </a:p>
          <a:p>
            <a:r>
              <a:rPr lang="cs-CZ" altLang="cs-CZ" sz="3000"/>
              <a:t>Relationships are multifuctated – one ancestor creates more descendants.</a:t>
            </a:r>
          </a:p>
          <a:p>
            <a:r>
              <a:rPr lang="cs-CZ" altLang="cs-CZ" sz="3000"/>
              <a:t>Merging of lineages (recombination).</a:t>
            </a:r>
          </a:p>
          <a:p>
            <a:r>
              <a:rPr lang="cs-CZ" altLang="cs-CZ" sz="3000"/>
              <a:t>Intraspecific relationships are not hierarchical (tokogeny not cladogeny).</a:t>
            </a:r>
          </a:p>
          <a:p>
            <a:endParaRPr lang="cs-CZ" altLang="cs-CZ" sz="3000"/>
          </a:p>
          <a:p>
            <a:endParaRPr lang="cs-CZ" altLang="cs-CZ" sz="3000"/>
          </a:p>
          <a:p>
            <a:endParaRPr lang="cs-CZ" altLang="cs-CZ" sz="3000"/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B1CFF966-8521-B901-B161-814740C31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5408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bg1"/>
                </a:solidFill>
                <a:cs typeface="Arial" pitchFamily="34" charset="0"/>
              </a:rPr>
              <a:t>INTRASPECIFIC ANALYSES REQUIRE DIFFERENT MINDSET AND ASSUMPTIONS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84BBDAD8-8D0F-D869-C1CA-3A00635C0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bg1"/>
                </a:solidFill>
                <a:cs typeface="Arial" pitchFamily="34" charset="0"/>
              </a:rPr>
              <a:t>APPROACHES TO THESE ANALYSES DIFFER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4339" name="Obrázek 1">
            <a:extLst>
              <a:ext uri="{FF2B5EF4-FFF2-40B4-BE49-F238E27FC236}">
                <a16:creationId xmlns:a16="http://schemas.microsoft.com/office/drawing/2014/main" id="{23AA2E5E-CAC1-447E-6985-1267305B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31938"/>
            <a:ext cx="784860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ovéPole 6">
            <a:extLst>
              <a:ext uri="{FF2B5EF4-FFF2-40B4-BE49-F238E27FC236}">
                <a16:creationId xmlns:a16="http://schemas.microsoft.com/office/drawing/2014/main" id="{140B3680-3308-3FB5-E041-47F655102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71550"/>
            <a:ext cx="8929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HAPLOTYPE: polymorfisms on one piece of DNA</a:t>
            </a:r>
          </a:p>
        </p:txBody>
      </p:sp>
      <p:sp>
        <p:nvSpPr>
          <p:cNvPr id="14341" name="TextovéPole 2">
            <a:extLst>
              <a:ext uri="{FF2B5EF4-FFF2-40B4-BE49-F238E27FC236}">
                <a16:creationId xmlns:a16="http://schemas.microsoft.com/office/drawing/2014/main" id="{33B74793-128E-4E88-4BA8-E15EB1771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648325"/>
            <a:ext cx="2608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Posada a Crandal 2001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6C6565E-BA1F-8CB9-8E87-C6981178D95C}"/>
              </a:ext>
            </a:extLst>
          </p:cNvPr>
          <p:cNvSpPr/>
          <p:nvPr/>
        </p:nvSpPr>
        <p:spPr>
          <a:xfrm>
            <a:off x="1482725" y="2511425"/>
            <a:ext cx="122238" cy="1222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E23B520-8D83-06FB-3133-397127566B10}"/>
              </a:ext>
            </a:extLst>
          </p:cNvPr>
          <p:cNvSpPr/>
          <p:nvPr/>
        </p:nvSpPr>
        <p:spPr>
          <a:xfrm>
            <a:off x="1452563" y="2319338"/>
            <a:ext cx="122237" cy="1222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98FBA5E-FD90-15F4-B179-80C2441D6ABB}"/>
              </a:ext>
            </a:extLst>
          </p:cNvPr>
          <p:cNvSpPr/>
          <p:nvPr/>
        </p:nvSpPr>
        <p:spPr>
          <a:xfrm>
            <a:off x="1811338" y="2813050"/>
            <a:ext cx="122237" cy="1222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D3ABE29-BD56-06A3-3F3B-EC0AD0A10556}"/>
              </a:ext>
            </a:extLst>
          </p:cNvPr>
          <p:cNvSpPr/>
          <p:nvPr/>
        </p:nvSpPr>
        <p:spPr>
          <a:xfrm>
            <a:off x="2328863" y="2352675"/>
            <a:ext cx="122237" cy="1222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90E9EF4A-8769-E9F3-4A78-E751B1E51E0B}"/>
              </a:ext>
            </a:extLst>
          </p:cNvPr>
          <p:cNvSpPr/>
          <p:nvPr/>
        </p:nvSpPr>
        <p:spPr>
          <a:xfrm>
            <a:off x="2124075" y="2319338"/>
            <a:ext cx="122238" cy="1222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744193CC-3FC7-E4DB-89E6-3E9426812B44}"/>
              </a:ext>
            </a:extLst>
          </p:cNvPr>
          <p:cNvSpPr/>
          <p:nvPr/>
        </p:nvSpPr>
        <p:spPr>
          <a:xfrm>
            <a:off x="3036888" y="2660650"/>
            <a:ext cx="123825" cy="1222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244DCF52-0193-1D5C-F21F-E734E6C111F1}"/>
              </a:ext>
            </a:extLst>
          </p:cNvPr>
          <p:cNvSpPr/>
          <p:nvPr/>
        </p:nvSpPr>
        <p:spPr>
          <a:xfrm>
            <a:off x="3132138" y="2352675"/>
            <a:ext cx="122237" cy="1222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ED63B98F-E111-4116-3EA0-EDF7992FE61B}"/>
              </a:ext>
            </a:extLst>
          </p:cNvPr>
          <p:cNvSpPr/>
          <p:nvPr/>
        </p:nvSpPr>
        <p:spPr>
          <a:xfrm>
            <a:off x="3303588" y="2303463"/>
            <a:ext cx="122237" cy="1222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DECBA523-A402-8A6D-066E-B3DC30D1595A}"/>
              </a:ext>
            </a:extLst>
          </p:cNvPr>
          <p:cNvSpPr/>
          <p:nvPr/>
        </p:nvSpPr>
        <p:spPr>
          <a:xfrm>
            <a:off x="3663950" y="2300288"/>
            <a:ext cx="122238" cy="1222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13D9ACB3-3A69-879E-6B8F-1740C2169A7F}"/>
              </a:ext>
            </a:extLst>
          </p:cNvPr>
          <p:cNvSpPr/>
          <p:nvPr/>
        </p:nvSpPr>
        <p:spPr>
          <a:xfrm>
            <a:off x="3132138" y="4068763"/>
            <a:ext cx="4319587" cy="1817687"/>
          </a:xfrm>
          <a:prstGeom prst="roundRect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8A89387B-A35E-4B63-F404-848AFF108043}"/>
              </a:ext>
            </a:extLst>
          </p:cNvPr>
          <p:cNvSpPr/>
          <p:nvPr/>
        </p:nvSpPr>
        <p:spPr>
          <a:xfrm>
            <a:off x="539750" y="1528763"/>
            <a:ext cx="539750" cy="461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2">
            <a:extLst>
              <a:ext uri="{FF2B5EF4-FFF2-40B4-BE49-F238E27FC236}">
                <a16:creationId xmlns:a16="http://schemas.microsoft.com/office/drawing/2014/main" id="{88162A2C-A4AF-40C1-23C4-446F211B2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41425"/>
            <a:ext cx="5546725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Obrázek 4">
            <a:extLst>
              <a:ext uri="{FF2B5EF4-FFF2-40B4-BE49-F238E27FC236}">
                <a16:creationId xmlns:a16="http://schemas.microsoft.com/office/drawing/2014/main" id="{08F1CCE4-5565-697D-DFEE-F492ADF17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19200"/>
            <a:ext cx="21605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ovéPole 5">
            <a:extLst>
              <a:ext uri="{FF2B5EF4-FFF2-40B4-BE49-F238E27FC236}">
                <a16:creationId xmlns:a16="http://schemas.microsoft.com/office/drawing/2014/main" id="{9FED23C9-8678-9E62-7323-C22D348FB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400800"/>
            <a:ext cx="260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Posada a Crandal 2001</a:t>
            </a: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8F22D7FD-8347-B530-FFA2-87C8BA107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bg1"/>
                </a:solidFill>
                <a:cs typeface="Arial" pitchFamily="34" charset="0"/>
              </a:rPr>
              <a:t>APPROACHES TO THESE ANALYSES DIFFER</a:t>
            </a:r>
            <a:endParaRPr lang="cs-CZ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FE97DE10-3FC3-5B7B-8479-A08DEAC27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cap="all" dirty="0" err="1">
                <a:solidFill>
                  <a:schemeClr val="bg1"/>
                </a:solidFill>
                <a:cs typeface="Arial" pitchFamily="34" charset="0"/>
              </a:rPr>
              <a:t>Statistical</a:t>
            </a:r>
            <a:r>
              <a:rPr lang="cs-CZ" sz="3600" b="1" cap="all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cs-CZ" sz="3600" b="1" cap="all" dirty="0" err="1">
                <a:solidFill>
                  <a:schemeClr val="bg1"/>
                </a:solidFill>
                <a:cs typeface="Arial" pitchFamily="34" charset="0"/>
              </a:rPr>
              <a:t>parsimony</a:t>
            </a:r>
            <a:endParaRPr lang="cs-CZ" sz="3600" cap="all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6387" name="Picture 5" descr="http://www.hindawi.com/journals/jmb/2011/518516.fig.002.jpg">
            <a:extLst>
              <a:ext uri="{FF2B5EF4-FFF2-40B4-BE49-F238E27FC236}">
                <a16:creationId xmlns:a16="http://schemas.microsoft.com/office/drawing/2014/main" id="{5C326D4B-91D8-F96E-5956-FB490241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 r="33221"/>
          <a:stretch>
            <a:fillRect/>
          </a:stretch>
        </p:blipFill>
        <p:spPr bwMode="auto">
          <a:xfrm>
            <a:off x="5435600" y="3505200"/>
            <a:ext cx="33528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ovéPole 5">
            <a:extLst>
              <a:ext uri="{FF2B5EF4-FFF2-40B4-BE49-F238E27FC236}">
                <a16:creationId xmlns:a16="http://schemas.microsoft.com/office/drawing/2014/main" id="{2E3E8AEE-1659-F5F4-9240-C4BD2544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167438"/>
            <a:ext cx="3276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Program TCS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http://bioresearch.byu.edu/tcs/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6D3C91-9021-A70D-2766-2DF9D8E9B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9013"/>
            <a:ext cx="8964613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cs-CZ" sz="1800">
                <a:latin typeface="Arial" panose="020B0604020202020204" pitchFamily="34" charset="0"/>
              </a:rPr>
              <a:t>We determine the probability P1 that haplotypes different in one </a:t>
            </a:r>
            <a:r>
              <a:rPr lang="cs-CZ" altLang="cs-CZ" sz="1800">
                <a:latin typeface="Arial" panose="020B0604020202020204" pitchFamily="34" charset="0"/>
              </a:rPr>
              <a:t>nucleotide</a:t>
            </a:r>
            <a:r>
              <a:rPr lang="en-US" altLang="cs-CZ" sz="1800">
                <a:latin typeface="Arial" panose="020B0604020202020204" pitchFamily="34" charset="0"/>
              </a:rPr>
              <a:t> were </a:t>
            </a:r>
            <a:r>
              <a:rPr lang="cs-CZ" altLang="cs-CZ" sz="1800">
                <a:latin typeface="Arial" panose="020B0604020202020204" pitchFamily="34" charset="0"/>
              </a:rPr>
              <a:t>differ by </a:t>
            </a:r>
            <a:r>
              <a:rPr lang="en-US" altLang="cs-CZ" sz="1800">
                <a:latin typeface="Arial" panose="020B0604020202020204" pitchFamily="34" charset="0"/>
              </a:rPr>
              <a:t>one </a:t>
            </a:r>
            <a:r>
              <a:rPr lang="cs-CZ" altLang="cs-CZ" sz="1800">
                <a:latin typeface="Arial" panose="020B0604020202020204" pitchFamily="34" charset="0"/>
              </a:rPr>
              <a:t>mutation </a:t>
            </a:r>
            <a:r>
              <a:rPr lang="en-US" altLang="cs-CZ" sz="1800">
                <a:latin typeface="Arial" panose="020B0604020202020204" pitchFamily="34" charset="0"/>
              </a:rPr>
              <a:t>(no saturation is present). If P1&gt; 95%, which is very likely, </a:t>
            </a:r>
            <a:r>
              <a:rPr lang="cs-CZ" altLang="cs-CZ" sz="1800">
                <a:latin typeface="Arial" panose="020B0604020202020204" pitchFamily="34" charset="0"/>
              </a:rPr>
              <a:t>we</a:t>
            </a:r>
            <a:r>
              <a:rPr lang="en-US" altLang="cs-CZ" sz="1800">
                <a:latin typeface="Arial" panose="020B0604020202020204" pitchFamily="34" charset="0"/>
              </a:rPr>
              <a:t> will combine haplotypes differing in one nucleotide into a network.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</a:rPr>
              <a:t>Try to solve anastomosed by identifying putative recombinations.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cs-CZ" sz="1800">
                <a:latin typeface="Arial" panose="020B0604020202020204" pitchFamily="34" charset="0"/>
              </a:rPr>
              <a:t>We determine the probability P2 that haplotypes different in the two </a:t>
            </a:r>
            <a:r>
              <a:rPr lang="cs-CZ" altLang="cs-CZ" sz="1800">
                <a:latin typeface="Arial" panose="020B0604020202020204" pitchFamily="34" charset="0"/>
              </a:rPr>
              <a:t>nucleotides</a:t>
            </a:r>
            <a:r>
              <a:rPr lang="en-US" altLang="cs-CZ" sz="1800">
                <a:latin typeface="Arial" panose="020B0604020202020204" pitchFamily="34" charset="0"/>
              </a:rPr>
              <a:t> </a:t>
            </a:r>
            <a:r>
              <a:rPr lang="cs-CZ" altLang="cs-CZ" sz="1800">
                <a:latin typeface="Arial" panose="020B0604020202020204" pitchFamily="34" charset="0"/>
              </a:rPr>
              <a:t>differ in </a:t>
            </a:r>
            <a:r>
              <a:rPr lang="en-US" altLang="cs-CZ" sz="1800">
                <a:latin typeface="Arial" panose="020B0604020202020204" pitchFamily="34" charset="0"/>
              </a:rPr>
              <a:t>two </a:t>
            </a:r>
            <a:r>
              <a:rPr lang="cs-CZ" altLang="cs-CZ" sz="1800">
                <a:latin typeface="Arial" panose="020B0604020202020204" pitchFamily="34" charset="0"/>
              </a:rPr>
              <a:t>mutations</a:t>
            </a:r>
            <a:r>
              <a:rPr lang="en-US" altLang="cs-CZ" sz="1800">
                <a:latin typeface="Arial" panose="020B0604020202020204" pitchFamily="34" charset="0"/>
              </a:rPr>
              <a:t> (no saturation is present). If P2 is&gt; 95%, </a:t>
            </a:r>
            <a:r>
              <a:rPr lang="cs-CZ" altLang="cs-CZ" sz="1800">
                <a:latin typeface="Arial" panose="020B0604020202020204" pitchFamily="34" charset="0"/>
              </a:rPr>
              <a:t>we</a:t>
            </a:r>
            <a:r>
              <a:rPr lang="en-US" altLang="cs-CZ" sz="1800">
                <a:latin typeface="Arial" panose="020B0604020202020204" pitchFamily="34" charset="0"/>
              </a:rPr>
              <a:t> will link the networks from step 2 and the unclassified haplotypes differing in two nucleotides into a network. A non-existent intermediate stage</a:t>
            </a:r>
            <a:r>
              <a:rPr lang="cs-CZ" altLang="cs-CZ" sz="1800">
                <a:latin typeface="Arial" panose="020B0604020202020204" pitchFamily="34" charset="0"/>
              </a:rPr>
              <a:t>s</a:t>
            </a:r>
            <a:r>
              <a:rPr lang="en-US" altLang="cs-CZ" sz="1800">
                <a:latin typeface="Arial" panose="020B0604020202020204" pitchFamily="34" charset="0"/>
              </a:rPr>
              <a:t> will be </a:t>
            </a:r>
            <a:r>
              <a:rPr lang="cs-CZ" altLang="cs-CZ" sz="1800">
                <a:latin typeface="Arial" panose="020B0604020202020204" pitchFamily="34" charset="0"/>
              </a:rPr>
              <a:t>introduced</a:t>
            </a:r>
            <a:r>
              <a:rPr lang="en-US" altLang="cs-CZ" sz="180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</a:rPr>
              <a:t>Try to solve anastomosed by identifying putative recombinations.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1800">
                <a:latin typeface="Arial" panose="020B0604020202020204" pitchFamily="34" charset="0"/>
              </a:rPr>
              <a:t>We will iterate the proceduse until we connect everything,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or the probability of saturation decreases below </a:t>
            </a:r>
            <a:r>
              <a:rPr lang="en-US" altLang="cs-CZ" sz="1800">
                <a:latin typeface="Arial" panose="020B0604020202020204" pitchFamily="34" charset="0"/>
              </a:rPr>
              <a:t>95%</a:t>
            </a:r>
            <a:r>
              <a:rPr lang="cs-CZ" altLang="cs-CZ" sz="1800">
                <a:latin typeface="Arial" panose="020B0604020202020204" pitchFamily="34" charset="0"/>
              </a:rPr>
              <a:t>.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Some parts may remain unconnected.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cs-CZ" altLang="cs-CZ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BAD7495-1996-039D-E7C4-6E1E23CB4B17}"/>
              </a:ext>
            </a:extLst>
          </p:cNvPr>
          <p:cNvSpPr txBox="1">
            <a:spLocks/>
          </p:cNvSpPr>
          <p:nvPr/>
        </p:nvSpPr>
        <p:spPr bwMode="auto">
          <a:xfrm>
            <a:off x="0" y="142875"/>
            <a:ext cx="9144000" cy="7651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THEORY OF COALESCENCE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EAB9F276-453E-097C-1BE6-E1DFCB665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" b="18945"/>
          <a:stretch>
            <a:fillRect/>
          </a:stretch>
        </p:blipFill>
        <p:spPr bwMode="auto">
          <a:xfrm>
            <a:off x="57150" y="1412875"/>
            <a:ext cx="9029700" cy="54451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A6561D96-FA0D-830E-3AAC-C92C5EBA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5518B636-F875-A55B-33CC-965BB172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4000500" cy="1214438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COALESCENCE POINT</a:t>
            </a:r>
          </a:p>
        </p:txBody>
      </p:sp>
      <p:sp>
        <p:nvSpPr>
          <p:cNvPr id="18436" name="TextovéPole 5">
            <a:extLst>
              <a:ext uri="{FF2B5EF4-FFF2-40B4-BE49-F238E27FC236}">
                <a16:creationId xmlns:a16="http://schemas.microsoft.com/office/drawing/2014/main" id="{D062B750-9795-1849-0621-091B2BF38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1557338"/>
            <a:ext cx="3643312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</a:t>
            </a:r>
            <a:r>
              <a:rPr lang="cs-CZ" altLang="cs-CZ" sz="2000" b="1"/>
              <a:t>MRCA </a:t>
            </a:r>
            <a:r>
              <a:rPr lang="en-US" altLang="cs-CZ" sz="2000" b="1"/>
              <a:t>– most recent common ancestor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Individual in the past, who carried ancestor of all investigated alleles of that locus.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Each non-recombining locus has a coalescent point in various individuals living in various times in the population history.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FE3699B-2E8E-6780-02AC-A864D8D2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000125"/>
            <a:ext cx="3286125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BF0B755-5A7D-9ECA-DFD6-6D008C110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dirty="0">
                <a:cs typeface="Arial" pitchFamily="34" charset="0"/>
              </a:rPr>
              <a:t>ADAM AND EVE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05B09633-0FD8-AA1B-D350-86323877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4000500"/>
            <a:ext cx="2062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ovéPole 5">
            <a:extLst>
              <a:ext uri="{FF2B5EF4-FFF2-40B4-BE49-F238E27FC236}">
                <a16:creationId xmlns:a16="http://schemas.microsoft.com/office/drawing/2014/main" id="{7D562426-62AE-C653-ED86-0606C2B3D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84313"/>
            <a:ext cx="4679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Mitochondral Eve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latin typeface="Arial" panose="020B0604020202020204" pitchFamily="34" charset="0"/>
              </a:rPr>
              <a:t>= MRCA </a:t>
            </a:r>
            <a:r>
              <a:rPr lang="cs-CZ" altLang="cs-CZ" sz="1800">
                <a:latin typeface="Arial" panose="020B0604020202020204" pitchFamily="34" charset="0"/>
              </a:rPr>
              <a:t>for all extant mt DNAs. She lived in East Africa 100-240 thousand years ago.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Adam for Y chromosome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latin typeface="Arial" panose="020B0604020202020204" pitchFamily="34" charset="0"/>
              </a:rPr>
              <a:t>= </a:t>
            </a:r>
            <a:r>
              <a:rPr lang="cs-CZ" altLang="cs-CZ" sz="1800">
                <a:latin typeface="Arial" panose="020B0604020202020204" pitchFamily="34" charset="0"/>
              </a:rPr>
              <a:t>lived in the same part of the world 100-160 thousand years ago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09E0C90-ABD5-882F-6635-C3877F77FEBF}"/>
              </a:ext>
            </a:extLst>
          </p:cNvPr>
          <p:cNvSpPr txBox="1">
            <a:spLocks/>
          </p:cNvSpPr>
          <p:nvPr/>
        </p:nvSpPr>
        <p:spPr bwMode="auto">
          <a:xfrm>
            <a:off x="0" y="142875"/>
            <a:ext cx="9144000" cy="7651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MODELING THE COALESCENCE</a:t>
            </a:r>
          </a:p>
        </p:txBody>
      </p:sp>
      <p:pic>
        <p:nvPicPr>
          <p:cNvPr id="20483" name="Obrázek 4">
            <a:extLst>
              <a:ext uri="{FF2B5EF4-FFF2-40B4-BE49-F238E27FC236}">
                <a16:creationId xmlns:a16="http://schemas.microsoft.com/office/drawing/2014/main" id="{61235FA0-A519-9420-2514-9CD3DE7AC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98613"/>
            <a:ext cx="5551487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ovéPole 5">
            <a:extLst>
              <a:ext uri="{FF2B5EF4-FFF2-40B4-BE49-F238E27FC236}">
                <a16:creationId xmlns:a16="http://schemas.microsoft.com/office/drawing/2014/main" id="{41C39AA4-7892-BAF4-A960-723B4EE8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388" y="1173163"/>
            <a:ext cx="310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Rosenberg a Norgborg 2002</a:t>
            </a:r>
          </a:p>
        </p:txBody>
      </p:sp>
      <p:sp>
        <p:nvSpPr>
          <p:cNvPr id="20485" name="TextovéPole 1">
            <a:extLst>
              <a:ext uri="{FF2B5EF4-FFF2-40B4-BE49-F238E27FC236}">
                <a16:creationId xmlns:a16="http://schemas.microsoft.com/office/drawing/2014/main" id="{CAD6C2C0-9B09-DAE9-0A51-C1563EBF5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25538"/>
            <a:ext cx="4767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Stochastic model „Coalescent“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3">
            <a:extLst>
              <a:ext uri="{FF2B5EF4-FFF2-40B4-BE49-F238E27FC236}">
                <a16:creationId xmlns:a16="http://schemas.microsoft.com/office/drawing/2014/main" id="{12EE35D5-4792-A5E2-F4B1-560750A6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6"/>
          <a:stretch>
            <a:fillRect/>
          </a:stretch>
        </p:blipFill>
        <p:spPr bwMode="auto">
          <a:xfrm>
            <a:off x="319088" y="1385888"/>
            <a:ext cx="38925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Obrázek 5">
            <a:extLst>
              <a:ext uri="{FF2B5EF4-FFF2-40B4-BE49-F238E27FC236}">
                <a16:creationId xmlns:a16="http://schemas.microsoft.com/office/drawing/2014/main" id="{09E9DAAD-89EE-6224-A8AE-6DA45569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50"/>
          <a:stretch>
            <a:fillRect/>
          </a:stretch>
        </p:blipFill>
        <p:spPr bwMode="auto">
          <a:xfrm>
            <a:off x="4078288" y="1268413"/>
            <a:ext cx="44989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ovéPole 6">
            <a:extLst>
              <a:ext uri="{FF2B5EF4-FFF2-40B4-BE49-F238E27FC236}">
                <a16:creationId xmlns:a16="http://schemas.microsoft.com/office/drawing/2014/main" id="{388BBEB7-B599-B1B9-D09C-3A713D560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0975"/>
            <a:ext cx="310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Rosenberg a Norgborg 2002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B763229-D71E-161B-D9B3-2B4FA48931CD}"/>
              </a:ext>
            </a:extLst>
          </p:cNvPr>
          <p:cNvSpPr txBox="1"/>
          <p:nvPr/>
        </p:nvSpPr>
        <p:spPr>
          <a:xfrm>
            <a:off x="5038725" y="4684713"/>
            <a:ext cx="19319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2800" b="1" dirty="0">
                <a:latin typeface="+mn-lt"/>
              </a:rPr>
              <a:t>L = P</a:t>
            </a:r>
            <a:r>
              <a:rPr lang="en-US" sz="2800" b="1" dirty="0">
                <a:latin typeface="+mn-lt"/>
              </a:rPr>
              <a:t>(D|</a:t>
            </a:r>
            <a:r>
              <a:rPr lang="cs-CZ" sz="2800" b="1" dirty="0">
                <a:latin typeface="+mn-lt"/>
              </a:rPr>
              <a:t>T</a:t>
            </a:r>
            <a:r>
              <a:rPr lang="en-US" sz="2800" b="1" dirty="0">
                <a:latin typeface="+mn-lt"/>
              </a:rPr>
              <a:t>,</a:t>
            </a:r>
            <a:r>
              <a:rPr lang="el-GR" sz="2800" b="1" dirty="0">
                <a:latin typeface="+mn-lt"/>
              </a:rPr>
              <a:t>μ</a:t>
            </a:r>
            <a:r>
              <a:rPr lang="en-US" sz="2800" b="1" dirty="0">
                <a:latin typeface="+mn-lt"/>
              </a:rPr>
              <a:t>)</a:t>
            </a:r>
          </a:p>
        </p:txBody>
      </p:sp>
      <p:sp>
        <p:nvSpPr>
          <p:cNvPr id="21510" name="Obdélník 11">
            <a:extLst>
              <a:ext uri="{FF2B5EF4-FFF2-40B4-BE49-F238E27FC236}">
                <a16:creationId xmlns:a16="http://schemas.microsoft.com/office/drawing/2014/main" id="{E8F848FB-04B0-D2E3-D0C1-D76E70E1A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0" y="6534150"/>
            <a:ext cx="293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T</a:t>
            </a:r>
            <a:endParaRPr lang="cs-CZ" altLang="cs-CZ" sz="1400">
              <a:latin typeface="Arial" panose="020B0604020202020204" pitchFamily="34" charset="0"/>
            </a:endParaRPr>
          </a:p>
        </p:txBody>
      </p:sp>
      <p:sp>
        <p:nvSpPr>
          <p:cNvPr id="21511" name="TextovéPole 12">
            <a:extLst>
              <a:ext uri="{FF2B5EF4-FFF2-40B4-BE49-F238E27FC236}">
                <a16:creationId xmlns:a16="http://schemas.microsoft.com/office/drawing/2014/main" id="{E1C6849D-EDD8-06CC-38A3-423000AE6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8" y="4276725"/>
            <a:ext cx="357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Likelihood</a:t>
            </a:r>
            <a:r>
              <a:rPr lang="cs-CZ" altLang="cs-CZ" sz="1600">
                <a:latin typeface="Arial" panose="020B0604020202020204" pitchFamily="34" charset="0"/>
              </a:rPr>
              <a:t> function in phylogenetics</a:t>
            </a:r>
            <a:r>
              <a:rPr lang="en-US" altLang="cs-CZ" sz="1600">
                <a:latin typeface="Arial" panose="020B0604020202020204" pitchFamily="34" charset="0"/>
              </a:rPr>
              <a:t>:</a:t>
            </a:r>
            <a:endParaRPr lang="cs-CZ" altLang="cs-CZ" sz="1600">
              <a:latin typeface="Arial" panose="020B0604020202020204" pitchFamily="34" charset="0"/>
            </a:endParaRPr>
          </a:p>
        </p:txBody>
      </p:sp>
      <p:sp>
        <p:nvSpPr>
          <p:cNvPr id="21512" name="TextovéPole 13">
            <a:extLst>
              <a:ext uri="{FF2B5EF4-FFF2-40B4-BE49-F238E27FC236}">
                <a16:creationId xmlns:a16="http://schemas.microsoft.com/office/drawing/2014/main" id="{669A0695-EBA3-BA30-052E-A2FF37962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205413"/>
            <a:ext cx="4032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dirty="0">
                <a:latin typeface="Arial" panose="020B0604020202020204" pitchFamily="34" charset="0"/>
              </a:rPr>
              <a:t>Likelihood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cs-CZ" altLang="cs-CZ" sz="1600" dirty="0" err="1">
                <a:latin typeface="Arial" panose="020B0604020202020204" pitchFamily="34" charset="0"/>
              </a:rPr>
              <a:t>function</a:t>
            </a:r>
            <a:r>
              <a:rPr lang="cs-CZ" altLang="cs-CZ" sz="1600" dirty="0">
                <a:latin typeface="Arial" panose="020B0604020202020204" pitchFamily="34" charset="0"/>
              </a:rPr>
              <a:t> in </a:t>
            </a:r>
            <a:r>
              <a:rPr lang="cs-CZ" altLang="cs-CZ" sz="1600" dirty="0" err="1">
                <a:latin typeface="Arial" panose="020B0604020202020204" pitchFamily="34" charset="0"/>
              </a:rPr>
              <a:t>the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cs-CZ" altLang="cs-CZ" sz="1600" dirty="0" err="1">
                <a:latin typeface="Arial" panose="020B0604020202020204" pitchFamily="34" charset="0"/>
              </a:rPr>
              <a:t>coalescence</a:t>
            </a:r>
            <a:r>
              <a:rPr lang="cs-CZ" altLang="cs-CZ" sz="1600" dirty="0">
                <a:latin typeface="Arial" panose="020B0604020202020204" pitchFamily="34" charset="0"/>
              </a:rPr>
              <a:t> model. </a:t>
            </a:r>
            <a:r>
              <a:rPr lang="en-US" altLang="cs-CZ" sz="1200" dirty="0">
                <a:latin typeface="Arial" panose="020B0604020202020204" pitchFamily="34" charset="0"/>
              </a:rPr>
              <a:t>L </a:t>
            </a:r>
            <a:r>
              <a:rPr lang="cs-CZ" altLang="cs-CZ" sz="1200" dirty="0" err="1">
                <a:latin typeface="Arial" panose="020B0604020202020204" pitchFamily="34" charset="0"/>
              </a:rPr>
              <a:t>is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summed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over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all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possible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trees</a:t>
            </a:r>
            <a:r>
              <a:rPr lang="cs-CZ" altLang="cs-CZ" sz="1200" dirty="0">
                <a:latin typeface="Arial" panose="020B0604020202020204" pitchFamily="34" charset="0"/>
              </a:rPr>
              <a:t> and </a:t>
            </a:r>
            <a:r>
              <a:rPr lang="cs-CZ" altLang="cs-CZ" sz="1200" dirty="0" err="1">
                <a:latin typeface="Arial" panose="020B0604020202020204" pitchFamily="34" charset="0"/>
              </a:rPr>
              <a:t>for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the</a:t>
            </a:r>
            <a:r>
              <a:rPr lang="cs-CZ" altLang="cs-CZ" sz="1200" dirty="0">
                <a:latin typeface="Arial" panose="020B0604020202020204" pitchFamily="34" charset="0"/>
              </a:rPr>
              <a:t> set </a:t>
            </a:r>
            <a:r>
              <a:rPr lang="cs-CZ" altLang="cs-CZ" sz="1200" dirty="0" err="1">
                <a:latin typeface="Arial" panose="020B0604020202020204" pitchFamily="34" charset="0"/>
              </a:rPr>
              <a:t>of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population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genetic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parameters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el-GR" altLang="cs-CZ" sz="1200" b="1" dirty="0">
                <a:latin typeface="Arial" panose="020B0604020202020204" pitchFamily="34" charset="0"/>
              </a:rPr>
              <a:t>α</a:t>
            </a:r>
            <a:r>
              <a:rPr lang="cs-CZ" altLang="cs-CZ" sz="1200" dirty="0">
                <a:latin typeface="Arial" panose="020B0604020202020204" pitchFamily="34" charset="0"/>
              </a:rPr>
              <a:t>. </a:t>
            </a:r>
            <a:r>
              <a:rPr lang="cs-CZ" altLang="cs-CZ" sz="1200" dirty="0" err="1">
                <a:latin typeface="Arial" panose="020B0604020202020204" pitchFamily="34" charset="0"/>
              </a:rPr>
              <a:t>We</a:t>
            </a:r>
            <a:r>
              <a:rPr lang="cs-CZ" altLang="cs-CZ" sz="1200" dirty="0">
                <a:latin typeface="Arial" panose="020B0604020202020204" pitchFamily="34" charset="0"/>
              </a:rPr>
              <a:t> are </a:t>
            </a:r>
            <a:r>
              <a:rPr lang="cs-CZ" altLang="cs-CZ" sz="1200" dirty="0" err="1">
                <a:latin typeface="Arial" panose="020B0604020202020204" pitchFamily="34" charset="0"/>
              </a:rPr>
              <a:t>interested</a:t>
            </a:r>
            <a:r>
              <a:rPr lang="cs-CZ" altLang="cs-CZ" sz="1200" dirty="0">
                <a:latin typeface="Arial" panose="020B0604020202020204" pitchFamily="34" charset="0"/>
              </a:rPr>
              <a:t> in </a:t>
            </a:r>
            <a:r>
              <a:rPr lang="el-GR" altLang="cs-CZ" sz="1200" b="1" dirty="0">
                <a:latin typeface="Arial" panose="020B0604020202020204" pitchFamily="34" charset="0"/>
              </a:rPr>
              <a:t>α </a:t>
            </a:r>
            <a:r>
              <a:rPr lang="cs-CZ" altLang="cs-CZ" sz="1200" dirty="0" err="1">
                <a:latin typeface="Arial" panose="020B0604020202020204" pitchFamily="34" charset="0"/>
              </a:rPr>
              <a:t>rather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than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the</a:t>
            </a:r>
            <a:r>
              <a:rPr lang="cs-CZ" altLang="cs-CZ" sz="1200" dirty="0">
                <a:latin typeface="Arial" panose="020B0604020202020204" pitchFamily="34" charset="0"/>
              </a:rPr>
              <a:t> T</a:t>
            </a:r>
            <a:r>
              <a:rPr lang="en-US" altLang="cs-CZ" sz="1200" dirty="0">
                <a:latin typeface="Arial" panose="020B0604020202020204" pitchFamily="34" charset="0"/>
              </a:rPr>
              <a:t>: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0D48949-50ED-7BAE-5D42-C9F2A8C248CC}"/>
              </a:ext>
            </a:extLst>
          </p:cNvPr>
          <p:cNvSpPr txBox="1"/>
          <p:nvPr/>
        </p:nvSpPr>
        <p:spPr>
          <a:xfrm>
            <a:off x="5013325" y="6175375"/>
            <a:ext cx="29765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n-lt"/>
              </a:rPr>
              <a:t>L=</a:t>
            </a:r>
            <a:r>
              <a:rPr lang="el-GR" sz="2800" b="1" dirty="0">
                <a:latin typeface="+mn-lt"/>
              </a:rPr>
              <a:t>Σ</a:t>
            </a:r>
            <a:r>
              <a:rPr lang="cs-CZ" sz="2800" b="1" dirty="0">
                <a:latin typeface="+mn-lt"/>
              </a:rPr>
              <a:t> P</a:t>
            </a:r>
            <a:r>
              <a:rPr lang="en-US" sz="2800" b="1" dirty="0">
                <a:latin typeface="+mn-lt"/>
              </a:rPr>
              <a:t>(D</a:t>
            </a:r>
            <a:r>
              <a:rPr lang="en-US" sz="2800" b="1" dirty="0"/>
              <a:t>|</a:t>
            </a:r>
            <a:r>
              <a:rPr lang="cs-CZ" sz="2800" b="1" dirty="0">
                <a:latin typeface="+mn-lt"/>
              </a:rPr>
              <a:t>T</a:t>
            </a:r>
            <a:r>
              <a:rPr lang="en-US" sz="2800" b="1" dirty="0">
                <a:latin typeface="+mn-lt"/>
              </a:rPr>
              <a:t>,</a:t>
            </a:r>
            <a:r>
              <a:rPr lang="el-GR" sz="2800" b="1" dirty="0">
                <a:latin typeface="+mn-lt"/>
              </a:rPr>
              <a:t>μ</a:t>
            </a:r>
            <a:r>
              <a:rPr lang="en-US" sz="2800" b="1" dirty="0">
                <a:latin typeface="+mn-lt"/>
              </a:rPr>
              <a:t>) </a:t>
            </a:r>
            <a:r>
              <a:rPr lang="cs-CZ" sz="2800" b="1" dirty="0">
                <a:latin typeface="+mn-lt"/>
              </a:rPr>
              <a:t>P</a:t>
            </a:r>
            <a:r>
              <a:rPr lang="en-US" sz="2800" b="1" dirty="0">
                <a:latin typeface="+mn-lt"/>
              </a:rPr>
              <a:t>(</a:t>
            </a:r>
            <a:r>
              <a:rPr lang="cs-CZ" sz="2800" b="1" dirty="0">
                <a:latin typeface="+mn-lt"/>
              </a:rPr>
              <a:t>T</a:t>
            </a:r>
            <a:r>
              <a:rPr lang="en-US" sz="2800" b="1" dirty="0">
                <a:latin typeface="+mn-lt"/>
              </a:rPr>
              <a:t>,</a:t>
            </a:r>
            <a:r>
              <a:rPr lang="el-GR" sz="2800" b="1" dirty="0">
                <a:latin typeface="+mn-lt"/>
              </a:rPr>
              <a:t> α</a:t>
            </a:r>
            <a:r>
              <a:rPr lang="en-US" sz="2800" b="1" dirty="0">
                <a:latin typeface="+mn-lt"/>
              </a:rPr>
              <a:t>)</a:t>
            </a:r>
            <a:endParaRPr lang="cs-CZ" sz="2800" dirty="0">
              <a:latin typeface="+mn-lt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B3BBA081-68E5-3613-D7FD-5FCC5721CCDE}"/>
              </a:ext>
            </a:extLst>
          </p:cNvPr>
          <p:cNvSpPr txBox="1">
            <a:spLocks/>
          </p:cNvSpPr>
          <p:nvPr/>
        </p:nvSpPr>
        <p:spPr bwMode="auto">
          <a:xfrm>
            <a:off x="0" y="142875"/>
            <a:ext cx="9144000" cy="1214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MULTISPECIES COALESCENT (MSC)</a:t>
            </a:r>
          </a:p>
        </p:txBody>
      </p:sp>
      <p:sp>
        <p:nvSpPr>
          <p:cNvPr id="21515" name="TextovéPole 1">
            <a:extLst>
              <a:ext uri="{FF2B5EF4-FFF2-40B4-BE49-F238E27FC236}">
                <a16:creationId xmlns:a16="http://schemas.microsoft.com/office/drawing/2014/main" id="{0321F2E9-DF40-CA84-9279-6724E354A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3825"/>
            <a:ext cx="1763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Assessing the probability of incomplete lineage sorting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25B229AA-3191-1BD0-4955-AD250F2CE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gradFill flip="none" rotWithShape="1">
            <a:gsLst>
              <a:gs pos="0">
                <a:srgbClr val="BE7C8F">
                  <a:tint val="66000"/>
                  <a:satMod val="160000"/>
                </a:srgbClr>
              </a:gs>
              <a:gs pos="50000">
                <a:srgbClr val="BE7C8F">
                  <a:tint val="44500"/>
                  <a:satMod val="160000"/>
                </a:srgbClr>
              </a:gs>
              <a:gs pos="100000">
                <a:srgbClr val="BE7C8F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 cap="all" dirty="0" err="1">
                <a:cs typeface="Arial" pitchFamily="34" charset="0"/>
              </a:rPr>
              <a:t>InTRASPECIFIC</a:t>
            </a:r>
            <a:r>
              <a:rPr lang="cs-CZ" sz="4400" b="1" cap="all" dirty="0">
                <a:cs typeface="Arial" pitchFamily="34" charset="0"/>
              </a:rPr>
              <a:t> RELATIONSHIPS</a:t>
            </a:r>
          </a:p>
        </p:txBody>
      </p:sp>
      <p:pic>
        <p:nvPicPr>
          <p:cNvPr id="4099" name="Picture 5" descr="http://www.hindawi.com/journals/jmb/2011/518516.fig.002.jpg">
            <a:extLst>
              <a:ext uri="{FF2B5EF4-FFF2-40B4-BE49-F238E27FC236}">
                <a16:creationId xmlns:a16="http://schemas.microsoft.com/office/drawing/2014/main" id="{DB5922A8-7283-5DE7-3E37-892D411F1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 r="33221"/>
          <a:stretch>
            <a:fillRect/>
          </a:stretch>
        </p:blipFill>
        <p:spPr bwMode="auto">
          <a:xfrm>
            <a:off x="1331913" y="1152525"/>
            <a:ext cx="5616575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ovéPole 4">
            <a:extLst>
              <a:ext uri="{FF2B5EF4-FFF2-40B4-BE49-F238E27FC236}">
                <a16:creationId xmlns:a16="http://schemas.microsoft.com/office/drawing/2014/main" id="{A4CE2D65-1D9A-28C6-F90B-262870B1E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986463"/>
            <a:ext cx="5326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Reifová a Munclinger </a:t>
            </a:r>
            <a:r>
              <a:rPr lang="en-US" altLang="cs-CZ" sz="1800">
                <a:latin typeface="Arial" panose="020B0604020202020204" pitchFamily="34" charset="0"/>
              </a:rPr>
              <a:t>– Evolu</a:t>
            </a:r>
            <a:r>
              <a:rPr lang="cs-CZ" altLang="cs-CZ" sz="1800">
                <a:latin typeface="Arial" panose="020B0604020202020204" pitchFamily="34" charset="0"/>
              </a:rPr>
              <a:t>ční genetika </a:t>
            </a:r>
            <a:r>
              <a:rPr lang="en-US" altLang="cs-CZ" sz="1800">
                <a:latin typeface="Arial" panose="020B0604020202020204" pitchFamily="34" charset="0"/>
              </a:rPr>
              <a:t>(ZS)</a:t>
            </a: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Černý a Čížková – Evoluční genetika člověka (ZS)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A63954F7-BB5E-126D-190C-2A39E8FE8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5E23FF53-D01E-AA8C-977B-396116FE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64770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/>
              <a:t>USING COALESCENT FOR TESTING HYPOTHESES</a:t>
            </a:r>
          </a:p>
        </p:txBody>
      </p:sp>
      <p:sp>
        <p:nvSpPr>
          <p:cNvPr id="22532" name="TextovéPole 3">
            <a:extLst>
              <a:ext uri="{FF2B5EF4-FFF2-40B4-BE49-F238E27FC236}">
                <a16:creationId xmlns:a16="http://schemas.microsoft.com/office/drawing/2014/main" id="{9869EE57-DEAB-D0CC-3B35-67F1CEE70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4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Three models of the history of human population that we consider</a:t>
            </a:r>
          </a:p>
        </p:txBody>
      </p:sp>
      <p:sp>
        <p:nvSpPr>
          <p:cNvPr id="22533" name="TextovéPole 5">
            <a:extLst>
              <a:ext uri="{FF2B5EF4-FFF2-40B4-BE49-F238E27FC236}">
                <a16:creationId xmlns:a16="http://schemas.microsoft.com/office/drawing/2014/main" id="{EA43921F-879F-6519-ECB4-7F62C87B8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6042025"/>
            <a:ext cx="310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Rosenberg a Norgborg 2002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9FF15E7-5F97-655A-E92C-12535B4456DA}"/>
              </a:ext>
            </a:extLst>
          </p:cNvPr>
          <p:cNvSpPr txBox="1">
            <a:spLocks/>
          </p:cNvSpPr>
          <p:nvPr/>
        </p:nvSpPr>
        <p:spPr bwMode="auto">
          <a:xfrm>
            <a:off x="0" y="333375"/>
            <a:ext cx="9144000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/>
              <a:t>USING COALESCENT FOR TESTING HYPOTHESES</a:t>
            </a:r>
            <a:endParaRPr lang="cs-CZ" sz="3600" b="1" dirty="0"/>
          </a:p>
        </p:txBody>
      </p:sp>
      <p:pic>
        <p:nvPicPr>
          <p:cNvPr id="23555" name="Obrázek 5">
            <a:extLst>
              <a:ext uri="{FF2B5EF4-FFF2-40B4-BE49-F238E27FC236}">
                <a16:creationId xmlns:a16="http://schemas.microsoft.com/office/drawing/2014/main" id="{06BAB02D-CA70-B72B-DF06-1C6C707FE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604963"/>
            <a:ext cx="9009063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4F29A9F3-9A39-760D-4999-FA76503DADBB}"/>
              </a:ext>
            </a:extLst>
          </p:cNvPr>
          <p:cNvSpPr/>
          <p:nvPr/>
        </p:nvSpPr>
        <p:spPr>
          <a:xfrm>
            <a:off x="7019925" y="1916113"/>
            <a:ext cx="1944688" cy="39608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E802EE96-4140-0BE5-1F0B-A28DE869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85875"/>
            <a:ext cx="40894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CACECF2-E5A0-7F3C-CF04-C26E9FAF0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/>
              <a:t>RECOMBINING LOCUS</a:t>
            </a:r>
          </a:p>
        </p:txBody>
      </p:sp>
      <p:sp>
        <p:nvSpPr>
          <p:cNvPr id="24580" name="TextovéPole 3">
            <a:extLst>
              <a:ext uri="{FF2B5EF4-FFF2-40B4-BE49-F238E27FC236}">
                <a16:creationId xmlns:a16="http://schemas.microsoft.com/office/drawing/2014/main" id="{6EBE3A92-1051-8A9D-C2E1-1923544FA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836613"/>
            <a:ext cx="48609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 Individual has two parents</a:t>
            </a:r>
            <a:br>
              <a:rPr lang="cs-CZ" altLang="cs-CZ"/>
            </a:br>
            <a:endParaRPr lang="cs-CZ" altLang="cs-CZ"/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 Due to recombination and segregation, pieces of the loci mix every generation</a:t>
            </a:r>
            <a:br>
              <a:rPr lang="cs-CZ" altLang="cs-CZ"/>
            </a:br>
            <a:endParaRPr lang="cs-CZ" altLang="cs-CZ"/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 Every locus is a mix of sections with unique history</a:t>
            </a:r>
          </a:p>
        </p:txBody>
      </p:sp>
      <p:sp>
        <p:nvSpPr>
          <p:cNvPr id="24581" name="TextovéPole 14">
            <a:extLst>
              <a:ext uri="{FF2B5EF4-FFF2-40B4-BE49-F238E27FC236}">
                <a16:creationId xmlns:a16="http://schemas.microsoft.com/office/drawing/2014/main" id="{0D90333D-43C6-66D0-83EF-B07A85E5E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440488"/>
            <a:ext cx="260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Posada a Crandal 2001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059F60A1-15D0-0616-0EEB-50749C4A1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885950"/>
            <a:ext cx="488315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CACD28D9-322B-ED62-CB67-17541E7D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4088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dirty="0"/>
              <a:t>MODELING ALLELE DISTRIBUTIONS IN LIKELIHOOD FRAMEWORK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54C32E1C-3A3A-8FEE-3007-1F8DB041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311400"/>
            <a:ext cx="3116262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FC54328-CA89-3701-14DF-F73643A614E3}"/>
              </a:ext>
            </a:extLst>
          </p:cNvPr>
          <p:cNvSpPr txBox="1"/>
          <p:nvPr/>
        </p:nvSpPr>
        <p:spPr>
          <a:xfrm>
            <a:off x="176213" y="942975"/>
            <a:ext cx="3671887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 err="1">
                <a:latin typeface="+mj-lt"/>
              </a:rPr>
              <a:t>Distribution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of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the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alleles</a:t>
            </a:r>
            <a:r>
              <a:rPr lang="cs-CZ" sz="2000" dirty="0">
                <a:latin typeface="+mj-lt"/>
              </a:rPr>
              <a:t> in </a:t>
            </a:r>
            <a:r>
              <a:rPr lang="cs-CZ" sz="2000" dirty="0" err="1">
                <a:latin typeface="+mj-lt"/>
              </a:rPr>
              <a:t>the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population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is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determined</a:t>
            </a:r>
            <a:r>
              <a:rPr lang="cs-CZ" sz="2000" dirty="0">
                <a:latin typeface="+mj-lt"/>
              </a:rPr>
              <a:t> by a </a:t>
            </a:r>
            <a:r>
              <a:rPr lang="cs-CZ" sz="2000" dirty="0" err="1">
                <a:latin typeface="+mj-lt"/>
              </a:rPr>
              <a:t>random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mutation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process</a:t>
            </a:r>
            <a:r>
              <a:rPr lang="cs-CZ" sz="2000" dirty="0">
                <a:latin typeface="+mj-lt"/>
              </a:rPr>
              <a:t> and genealogy (</a:t>
            </a:r>
            <a:r>
              <a:rPr lang="cs-CZ" sz="2000" dirty="0" err="1">
                <a:latin typeface="+mj-lt"/>
              </a:rPr>
              <a:t>which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is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unknown</a:t>
            </a:r>
            <a:r>
              <a:rPr lang="cs-CZ" sz="2000" dirty="0">
                <a:latin typeface="+mj-lt"/>
              </a:rPr>
              <a:t>).</a:t>
            </a:r>
          </a:p>
        </p:txBody>
      </p:sp>
      <p:cxnSp>
        <p:nvCxnSpPr>
          <p:cNvPr id="8" name="Přímá spojovací čára 7">
            <a:extLst>
              <a:ext uri="{FF2B5EF4-FFF2-40B4-BE49-F238E27FC236}">
                <a16:creationId xmlns:a16="http://schemas.microsoft.com/office/drawing/2014/main" id="{FE80C4F8-D3C3-CED7-CDD0-D3B412D7FD63}"/>
              </a:ext>
            </a:extLst>
          </p:cNvPr>
          <p:cNvCxnSpPr/>
          <p:nvPr/>
        </p:nvCxnSpPr>
        <p:spPr>
          <a:xfrm>
            <a:off x="3748088" y="1125538"/>
            <a:ext cx="31750" cy="558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075286D7-B11B-C331-AF57-21689F170040}"/>
              </a:ext>
            </a:extLst>
          </p:cNvPr>
          <p:cNvSpPr txBox="1"/>
          <p:nvPr/>
        </p:nvSpPr>
        <p:spPr>
          <a:xfrm>
            <a:off x="4151313" y="893763"/>
            <a:ext cx="4752975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 err="1">
                <a:latin typeface="+mj-lt"/>
              </a:rPr>
              <a:t>Parts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of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the</a:t>
            </a:r>
            <a:r>
              <a:rPr lang="cs-CZ" sz="2000" dirty="0">
                <a:latin typeface="+mj-lt"/>
              </a:rPr>
              <a:t> loci </a:t>
            </a:r>
            <a:r>
              <a:rPr lang="cs-CZ" sz="2000" dirty="0" err="1">
                <a:latin typeface="+mj-lt"/>
              </a:rPr>
              <a:t>divided</a:t>
            </a:r>
            <a:r>
              <a:rPr lang="cs-CZ" sz="2000" dirty="0">
                <a:latin typeface="+mj-lt"/>
              </a:rPr>
              <a:t> by </a:t>
            </a:r>
            <a:r>
              <a:rPr lang="cs-CZ" sz="2000" dirty="0" err="1">
                <a:latin typeface="+mj-lt"/>
              </a:rPr>
              <a:t>recombination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evolved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under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different</a:t>
            </a:r>
            <a:r>
              <a:rPr lang="cs-CZ" sz="2000" dirty="0">
                <a:latin typeface="+mj-lt"/>
              </a:rPr>
              <a:t> (but not </a:t>
            </a:r>
            <a:r>
              <a:rPr lang="cs-CZ" sz="2000" dirty="0" err="1">
                <a:latin typeface="+mj-lt"/>
              </a:rPr>
              <a:t>entirely</a:t>
            </a:r>
            <a:r>
              <a:rPr lang="cs-CZ" sz="2000" dirty="0">
                <a:latin typeface="+mj-lt"/>
              </a:rPr>
              <a:t>  independent) </a:t>
            </a:r>
            <a:r>
              <a:rPr lang="cs-CZ" sz="2000" dirty="0" err="1">
                <a:latin typeface="+mj-lt"/>
              </a:rPr>
              <a:t>topologies</a:t>
            </a:r>
            <a:r>
              <a:rPr lang="cs-CZ" sz="2000" dirty="0">
                <a:latin typeface="+mj-lt"/>
              </a:rPr>
              <a:t>. </a:t>
            </a:r>
          </a:p>
        </p:txBody>
      </p:sp>
      <p:sp>
        <p:nvSpPr>
          <p:cNvPr id="25608" name="TextovéPole 15">
            <a:extLst>
              <a:ext uri="{FF2B5EF4-FFF2-40B4-BE49-F238E27FC236}">
                <a16:creationId xmlns:a16="http://schemas.microsoft.com/office/drawing/2014/main" id="{092E915D-2240-FBE3-3E6E-632708569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1563688"/>
            <a:ext cx="2125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Rosenberg a Norgborg 2002</a:t>
            </a:r>
          </a:p>
        </p:txBody>
      </p:sp>
      <p:sp>
        <p:nvSpPr>
          <p:cNvPr id="2" name="Obdélník 11">
            <a:extLst>
              <a:ext uri="{FF2B5EF4-FFF2-40B4-BE49-F238E27FC236}">
                <a16:creationId xmlns:a16="http://schemas.microsoft.com/office/drawing/2014/main" id="{038ED1F6-65FB-7856-D07E-D27165690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39" y="6073353"/>
            <a:ext cx="293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T</a:t>
            </a:r>
            <a:endParaRPr lang="cs-CZ" altLang="cs-CZ" sz="1400">
              <a:latin typeface="Arial" panose="020B0604020202020204" pitchFamily="34" charset="0"/>
            </a:endParaRPr>
          </a:p>
        </p:txBody>
      </p:sp>
      <p:sp>
        <p:nvSpPr>
          <p:cNvPr id="3" name="TextovéPole 13">
            <a:extLst>
              <a:ext uri="{FF2B5EF4-FFF2-40B4-BE49-F238E27FC236}">
                <a16:creationId xmlns:a16="http://schemas.microsoft.com/office/drawing/2014/main" id="{90643034-DD6C-A459-D5D3-98446A9AE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9" y="4472782"/>
            <a:ext cx="33767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dirty="0">
                <a:latin typeface="Arial" panose="020B0604020202020204" pitchFamily="34" charset="0"/>
              </a:rPr>
              <a:t>Likelihood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cs-CZ" altLang="cs-CZ" sz="1600" dirty="0" err="1">
                <a:latin typeface="Arial" panose="020B0604020202020204" pitchFamily="34" charset="0"/>
              </a:rPr>
              <a:t>function</a:t>
            </a:r>
            <a:r>
              <a:rPr lang="cs-CZ" altLang="cs-CZ" sz="1600" dirty="0">
                <a:latin typeface="Arial" panose="020B0604020202020204" pitchFamily="34" charset="0"/>
              </a:rPr>
              <a:t> in </a:t>
            </a:r>
            <a:r>
              <a:rPr lang="cs-CZ" altLang="cs-CZ" sz="1600" dirty="0" err="1">
                <a:latin typeface="Arial" panose="020B0604020202020204" pitchFamily="34" charset="0"/>
              </a:rPr>
              <a:t>the</a:t>
            </a:r>
            <a:r>
              <a:rPr lang="cs-CZ" altLang="cs-CZ" sz="1600" dirty="0">
                <a:latin typeface="Arial" panose="020B0604020202020204" pitchFamily="34" charset="0"/>
              </a:rPr>
              <a:t> </a:t>
            </a:r>
            <a:r>
              <a:rPr lang="cs-CZ" altLang="cs-CZ" sz="1600" dirty="0" err="1">
                <a:latin typeface="Arial" panose="020B0604020202020204" pitchFamily="34" charset="0"/>
              </a:rPr>
              <a:t>coalescence</a:t>
            </a:r>
            <a:r>
              <a:rPr lang="cs-CZ" altLang="cs-CZ" sz="1600" dirty="0">
                <a:latin typeface="Arial" panose="020B0604020202020204" pitchFamily="34" charset="0"/>
              </a:rPr>
              <a:t> model. </a:t>
            </a:r>
            <a:r>
              <a:rPr lang="en-US" altLang="cs-CZ" sz="1200" dirty="0">
                <a:latin typeface="Arial" panose="020B0604020202020204" pitchFamily="34" charset="0"/>
              </a:rPr>
              <a:t>L </a:t>
            </a:r>
            <a:r>
              <a:rPr lang="cs-CZ" altLang="cs-CZ" sz="1200" dirty="0" err="1">
                <a:latin typeface="Arial" panose="020B0604020202020204" pitchFamily="34" charset="0"/>
              </a:rPr>
              <a:t>is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summed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over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all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possible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trees</a:t>
            </a:r>
            <a:r>
              <a:rPr lang="cs-CZ" altLang="cs-CZ" sz="1200" dirty="0">
                <a:latin typeface="Arial" panose="020B0604020202020204" pitchFamily="34" charset="0"/>
              </a:rPr>
              <a:t> and </a:t>
            </a:r>
            <a:r>
              <a:rPr lang="cs-CZ" altLang="cs-CZ" sz="1200" dirty="0" err="1">
                <a:latin typeface="Arial" panose="020B0604020202020204" pitchFamily="34" charset="0"/>
              </a:rPr>
              <a:t>for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the</a:t>
            </a:r>
            <a:r>
              <a:rPr lang="cs-CZ" altLang="cs-CZ" sz="1200" dirty="0">
                <a:latin typeface="Arial" panose="020B0604020202020204" pitchFamily="34" charset="0"/>
              </a:rPr>
              <a:t> set </a:t>
            </a:r>
            <a:r>
              <a:rPr lang="cs-CZ" altLang="cs-CZ" sz="1200" dirty="0" err="1">
                <a:latin typeface="Arial" panose="020B0604020202020204" pitchFamily="34" charset="0"/>
              </a:rPr>
              <a:t>of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population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genetic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parameters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el-GR" altLang="cs-CZ" sz="1200" b="1" dirty="0">
                <a:latin typeface="Arial" panose="020B0604020202020204" pitchFamily="34" charset="0"/>
              </a:rPr>
              <a:t>α</a:t>
            </a:r>
            <a:r>
              <a:rPr lang="cs-CZ" altLang="cs-CZ" sz="1200" dirty="0">
                <a:latin typeface="Arial" panose="020B0604020202020204" pitchFamily="34" charset="0"/>
              </a:rPr>
              <a:t>. </a:t>
            </a:r>
            <a:r>
              <a:rPr lang="cs-CZ" altLang="cs-CZ" sz="1200" dirty="0" err="1">
                <a:latin typeface="Arial" panose="020B0604020202020204" pitchFamily="34" charset="0"/>
              </a:rPr>
              <a:t>We</a:t>
            </a:r>
            <a:r>
              <a:rPr lang="cs-CZ" altLang="cs-CZ" sz="1200" dirty="0">
                <a:latin typeface="Arial" panose="020B0604020202020204" pitchFamily="34" charset="0"/>
              </a:rPr>
              <a:t> are </a:t>
            </a:r>
            <a:r>
              <a:rPr lang="cs-CZ" altLang="cs-CZ" sz="1200" dirty="0" err="1">
                <a:latin typeface="Arial" panose="020B0604020202020204" pitchFamily="34" charset="0"/>
              </a:rPr>
              <a:t>interested</a:t>
            </a:r>
            <a:r>
              <a:rPr lang="cs-CZ" altLang="cs-CZ" sz="1200" dirty="0">
                <a:latin typeface="Arial" panose="020B0604020202020204" pitchFamily="34" charset="0"/>
              </a:rPr>
              <a:t> in </a:t>
            </a:r>
            <a:r>
              <a:rPr lang="el-GR" altLang="cs-CZ" sz="1200" b="1" dirty="0">
                <a:latin typeface="Arial" panose="020B0604020202020204" pitchFamily="34" charset="0"/>
              </a:rPr>
              <a:t>α </a:t>
            </a:r>
            <a:r>
              <a:rPr lang="cs-CZ" altLang="cs-CZ" sz="1200" dirty="0" err="1">
                <a:latin typeface="Arial" panose="020B0604020202020204" pitchFamily="34" charset="0"/>
              </a:rPr>
              <a:t>rather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than</a:t>
            </a:r>
            <a:r>
              <a:rPr lang="cs-CZ" altLang="cs-CZ" sz="1200" dirty="0">
                <a:latin typeface="Arial" panose="020B0604020202020204" pitchFamily="34" charset="0"/>
              </a:rPr>
              <a:t> </a:t>
            </a:r>
            <a:r>
              <a:rPr lang="cs-CZ" altLang="cs-CZ" sz="1200" dirty="0" err="1">
                <a:latin typeface="Arial" panose="020B0604020202020204" pitchFamily="34" charset="0"/>
              </a:rPr>
              <a:t>the</a:t>
            </a:r>
            <a:r>
              <a:rPr lang="cs-CZ" altLang="cs-CZ" sz="1200" dirty="0">
                <a:latin typeface="Arial" panose="020B0604020202020204" pitchFamily="34" charset="0"/>
              </a:rPr>
              <a:t> T</a:t>
            </a:r>
            <a:r>
              <a:rPr lang="en-US" altLang="cs-CZ" sz="1200" dirty="0">
                <a:latin typeface="Arial" panose="020B0604020202020204" pitchFamily="34" charset="0"/>
              </a:rPr>
              <a:t>: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E418065-AE58-1AB9-2148-10FE1A97E072}"/>
              </a:ext>
            </a:extLst>
          </p:cNvPr>
          <p:cNvSpPr txBox="1"/>
          <p:nvPr/>
        </p:nvSpPr>
        <p:spPr>
          <a:xfrm>
            <a:off x="433214" y="5714578"/>
            <a:ext cx="29765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n-lt"/>
              </a:rPr>
              <a:t>L=</a:t>
            </a:r>
            <a:r>
              <a:rPr lang="el-GR" sz="2800" b="1" dirty="0">
                <a:latin typeface="+mn-lt"/>
              </a:rPr>
              <a:t>Σ</a:t>
            </a:r>
            <a:r>
              <a:rPr lang="cs-CZ" sz="2800" b="1" dirty="0">
                <a:latin typeface="+mn-lt"/>
              </a:rPr>
              <a:t> P</a:t>
            </a:r>
            <a:r>
              <a:rPr lang="en-US" sz="2800" b="1" dirty="0">
                <a:latin typeface="+mn-lt"/>
              </a:rPr>
              <a:t>(D</a:t>
            </a:r>
            <a:r>
              <a:rPr lang="en-US" sz="2800" b="1" dirty="0"/>
              <a:t>|</a:t>
            </a:r>
            <a:r>
              <a:rPr lang="cs-CZ" sz="2800" b="1" dirty="0">
                <a:latin typeface="+mn-lt"/>
              </a:rPr>
              <a:t>T</a:t>
            </a:r>
            <a:r>
              <a:rPr lang="en-US" sz="2800" b="1" dirty="0">
                <a:latin typeface="+mn-lt"/>
              </a:rPr>
              <a:t>,</a:t>
            </a:r>
            <a:r>
              <a:rPr lang="el-GR" sz="2800" b="1" dirty="0">
                <a:latin typeface="+mn-lt"/>
              </a:rPr>
              <a:t>μ</a:t>
            </a:r>
            <a:r>
              <a:rPr lang="en-US" sz="2800" b="1" dirty="0">
                <a:latin typeface="+mn-lt"/>
              </a:rPr>
              <a:t>) </a:t>
            </a:r>
            <a:r>
              <a:rPr lang="cs-CZ" sz="2800" b="1" dirty="0">
                <a:latin typeface="+mn-lt"/>
              </a:rPr>
              <a:t>P</a:t>
            </a:r>
            <a:r>
              <a:rPr lang="en-US" sz="2800" b="1" dirty="0">
                <a:latin typeface="+mn-lt"/>
              </a:rPr>
              <a:t>(</a:t>
            </a:r>
            <a:r>
              <a:rPr lang="cs-CZ" sz="2800" b="1" dirty="0">
                <a:latin typeface="+mn-lt"/>
              </a:rPr>
              <a:t>T</a:t>
            </a:r>
            <a:r>
              <a:rPr lang="en-US" sz="2800" b="1" dirty="0">
                <a:latin typeface="+mn-lt"/>
              </a:rPr>
              <a:t>,</a:t>
            </a:r>
            <a:r>
              <a:rPr lang="el-GR" sz="2800" b="1" dirty="0">
                <a:latin typeface="+mn-lt"/>
              </a:rPr>
              <a:t> α</a:t>
            </a:r>
            <a:r>
              <a:rPr lang="en-US" sz="2800" b="1" dirty="0">
                <a:latin typeface="+mn-lt"/>
              </a:rPr>
              <a:t>)</a:t>
            </a:r>
            <a:endParaRPr lang="cs-CZ" sz="2800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2">
            <a:extLst>
              <a:ext uri="{FF2B5EF4-FFF2-40B4-BE49-F238E27FC236}">
                <a16:creationId xmlns:a16="http://schemas.microsoft.com/office/drawing/2014/main" id="{BD8F7BF0-1028-8338-E055-75B9913530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312150" cy="44545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/>
              <a:t>END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ovéPole 4">
            <a:extLst>
              <a:ext uri="{FF2B5EF4-FFF2-40B4-BE49-F238E27FC236}">
                <a16:creationId xmlns:a16="http://schemas.microsoft.com/office/drawing/2014/main" id="{74E83DE1-866A-9FF0-E99E-DBC5655F1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36613"/>
            <a:ext cx="8572500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OF EXAM: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Written part 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(5 examples) – </a:t>
            </a: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10 points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Oral part 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(theory)</a:t>
            </a: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5 points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POINTS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Homeworks 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(earn or loose) –</a:t>
            </a: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 4,5 points in total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Essay 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(2-3 pages) and presentation – </a:t>
            </a: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4 points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Brain exercises </a:t>
            </a:r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 8  points in total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11-13.5 points – dobře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14-17.5 points – velmi dobře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  <a:cs typeface="Arial" panose="020B0604020202020204" pitchFamily="34" charset="0"/>
              </a:rPr>
              <a:t>above 18 - výborně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Text Box 16">
            <a:extLst>
              <a:ext uri="{FF2B5EF4-FFF2-40B4-BE49-F238E27FC236}">
                <a16:creationId xmlns:a16="http://schemas.microsoft.com/office/drawing/2014/main" id="{647EE6E2-93D9-2DD3-5954-91C72E5F8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477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rgbClr val="C00000"/>
                </a:solidFill>
                <a:latin typeface="Albertus Extra Bold"/>
              </a:rPr>
              <a:t>EXAM</a:t>
            </a:r>
            <a:endParaRPr lang="cs-CZ" altLang="cs-CZ" sz="3600">
              <a:solidFill>
                <a:srgbClr val="C00000"/>
              </a:solidFill>
              <a:latin typeface="Albertus Extra 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ovéPole 4">
            <a:extLst>
              <a:ext uri="{FF2B5EF4-FFF2-40B4-BE49-F238E27FC236}">
                <a16:creationId xmlns:a16="http://schemas.microsoft.com/office/drawing/2014/main" id="{A92AF2C8-D263-EEC9-4889-548D7C64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874713"/>
            <a:ext cx="89328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343A40"/>
                </a:solidFill>
                <a:latin typeface="-apple-system"/>
              </a:rPr>
              <a:t>F</a:t>
            </a:r>
            <a:r>
              <a:rPr lang="en-US" altLang="cs-CZ" sz="2400">
                <a:solidFill>
                  <a:srgbClr val="343A40"/>
                </a:solidFill>
                <a:latin typeface="-apple-system"/>
              </a:rPr>
              <a:t>or writing an essay and its short presentation you will get 4 points for the exam. </a:t>
            </a:r>
            <a:r>
              <a:rPr lang="en-US" altLang="cs-CZ" sz="2400" b="1">
                <a:solidFill>
                  <a:srgbClr val="343A40"/>
                </a:solidFill>
                <a:latin typeface="-apple-system"/>
              </a:rPr>
              <a:t>The essay </a:t>
            </a:r>
            <a:r>
              <a:rPr lang="cs-CZ" altLang="cs-CZ" sz="2400" b="1">
                <a:solidFill>
                  <a:srgbClr val="343A40"/>
                </a:solidFill>
                <a:latin typeface="-apple-system"/>
              </a:rPr>
              <a:t>should</a:t>
            </a:r>
            <a:r>
              <a:rPr lang="en-US" altLang="cs-CZ" sz="2400" b="1">
                <a:solidFill>
                  <a:srgbClr val="343A40"/>
                </a:solidFill>
                <a:latin typeface="-apple-system"/>
              </a:rPr>
              <a:t> be based on one or more publications</a:t>
            </a:r>
            <a:r>
              <a:rPr lang="en-US" altLang="cs-CZ" sz="2400">
                <a:solidFill>
                  <a:srgbClr val="343A40"/>
                </a:solidFill>
                <a:latin typeface="-apple-system"/>
              </a:rPr>
              <a:t>. You can choose the topic of the essay from the publications </a:t>
            </a:r>
            <a:r>
              <a:rPr lang="cs-CZ" altLang="cs-CZ" sz="2400">
                <a:solidFill>
                  <a:srgbClr val="343A40"/>
                </a:solidFill>
                <a:latin typeface="-apple-system"/>
              </a:rPr>
              <a:t>in Moodle </a:t>
            </a:r>
            <a:r>
              <a:rPr lang="en-US" altLang="cs-CZ" sz="2400">
                <a:solidFill>
                  <a:srgbClr val="343A40"/>
                </a:solidFill>
                <a:latin typeface="-apple-system"/>
              </a:rPr>
              <a:t>or from other publications that will interest you. Before you start writing an essay, </a:t>
            </a:r>
            <a:r>
              <a:rPr lang="en-US" altLang="cs-CZ" sz="2400" b="1">
                <a:solidFill>
                  <a:srgbClr val="343A40"/>
                </a:solidFill>
                <a:latin typeface="-apple-system"/>
              </a:rPr>
              <a:t>let me know what topic you are choosing</a:t>
            </a:r>
            <a:r>
              <a:rPr lang="en-US" altLang="cs-CZ" sz="2400">
                <a:solidFill>
                  <a:srgbClr val="343A40"/>
                </a:solidFill>
                <a:latin typeface="-apple-system"/>
              </a:rPr>
              <a:t>.</a:t>
            </a:r>
            <a:endParaRPr lang="cs-CZ" altLang="cs-CZ" sz="2400">
              <a:solidFill>
                <a:srgbClr val="343A40"/>
              </a:solidFill>
              <a:latin typeface="-apple-system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343A40"/>
                </a:solidFill>
                <a:latin typeface="-apple-system"/>
              </a:rPr>
              <a:t> </a:t>
            </a:r>
            <a:endParaRPr lang="cs-CZ" altLang="cs-CZ" sz="2400">
              <a:solidFill>
                <a:srgbClr val="343A40"/>
              </a:solidFill>
              <a:latin typeface="-apple-system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343A40"/>
                </a:solidFill>
                <a:latin typeface="-apple-system"/>
              </a:rPr>
              <a:t>The essay should have a </a:t>
            </a:r>
            <a:r>
              <a:rPr lang="en-US" altLang="cs-CZ" sz="2400" b="1">
                <a:solidFill>
                  <a:srgbClr val="343A40"/>
                </a:solidFill>
                <a:latin typeface="-apple-system"/>
              </a:rPr>
              <a:t>minimum of two A4 pages </a:t>
            </a:r>
            <a:r>
              <a:rPr lang="en-US" altLang="cs-CZ" sz="2400">
                <a:solidFill>
                  <a:srgbClr val="343A40"/>
                </a:solidFill>
                <a:latin typeface="-apple-system"/>
              </a:rPr>
              <a:t>with line spacing 1, font 12. In the essay, do not forget to pay close attention to the methodology used. </a:t>
            </a:r>
            <a:endParaRPr lang="cs-CZ" altLang="cs-CZ" sz="2400">
              <a:solidFill>
                <a:srgbClr val="343A40"/>
              </a:solidFill>
              <a:latin typeface="-apple-system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343A40"/>
              </a:solidFill>
              <a:latin typeface="-apple-system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343A40"/>
                </a:solidFill>
                <a:latin typeface="-apple-system"/>
              </a:rPr>
              <a:t>Submit the essay through moodle by January </a:t>
            </a:r>
            <a:r>
              <a:rPr lang="cs-CZ" altLang="cs-CZ" sz="2400" b="1">
                <a:solidFill>
                  <a:srgbClr val="343A40"/>
                </a:solidFill>
                <a:latin typeface="-apple-system"/>
              </a:rPr>
              <a:t>6</a:t>
            </a:r>
            <a:r>
              <a:rPr lang="en-US" altLang="cs-CZ" sz="2400" b="1">
                <a:solidFill>
                  <a:srgbClr val="343A40"/>
                </a:solidFill>
                <a:latin typeface="-apple-system"/>
              </a:rPr>
              <a:t>, 202</a:t>
            </a:r>
            <a:r>
              <a:rPr lang="cs-CZ" altLang="cs-CZ" sz="2400" b="1">
                <a:solidFill>
                  <a:srgbClr val="343A40"/>
                </a:solidFill>
                <a:latin typeface="-apple-system"/>
              </a:rPr>
              <a:t>2</a:t>
            </a:r>
            <a:r>
              <a:rPr lang="en-US" altLang="cs-CZ" sz="2400" b="1">
                <a:solidFill>
                  <a:srgbClr val="343A40"/>
                </a:solidFill>
                <a:latin typeface="-apple-system"/>
              </a:rPr>
              <a:t> </a:t>
            </a:r>
            <a:r>
              <a:rPr lang="en-US" altLang="cs-CZ" sz="2400">
                <a:solidFill>
                  <a:srgbClr val="343A40"/>
                </a:solidFill>
                <a:latin typeface="-apple-system"/>
              </a:rPr>
              <a:t>as a pdf file. The text of the essay can be written in Czech or English, presentation in English.</a:t>
            </a:r>
            <a:endParaRPr lang="cs-CZ" altLang="cs-CZ" sz="2400">
              <a:solidFill>
                <a:srgbClr val="343A40"/>
              </a:solidFill>
              <a:latin typeface="-apple-system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343A40"/>
              </a:solidFill>
              <a:latin typeface="-apple-system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343A40"/>
                </a:solidFill>
                <a:latin typeface="-apple-system"/>
                <a:cs typeface="Arial" panose="020B0604020202020204" pitchFamily="34" charset="0"/>
              </a:rPr>
              <a:t>Presentation online on January 10, 2021 9:00, </a:t>
            </a:r>
            <a:r>
              <a:rPr lang="cs-CZ" altLang="cs-CZ" sz="2400" b="1" i="1">
                <a:solidFill>
                  <a:srgbClr val="343A40"/>
                </a:solidFill>
                <a:latin typeface="-apple-system"/>
                <a:cs typeface="Arial" panose="020B0604020202020204" pitchFamily="34" charset="0"/>
              </a:rPr>
              <a:t>everybody welcome</a:t>
            </a:r>
            <a:endParaRPr lang="cs-CZ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Text Box 16">
            <a:extLst>
              <a:ext uri="{FF2B5EF4-FFF2-40B4-BE49-F238E27FC236}">
                <a16:creationId xmlns:a16="http://schemas.microsoft.com/office/drawing/2014/main" id="{1911C719-9E08-F550-FC1A-F8EEBBAB8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477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rgbClr val="C00000"/>
                </a:solidFill>
                <a:latin typeface="Albertus Extra Bold"/>
              </a:rPr>
              <a:t>ESSAYS</a:t>
            </a:r>
            <a:endParaRPr lang="cs-CZ" altLang="cs-CZ" sz="3600">
              <a:solidFill>
                <a:srgbClr val="C00000"/>
              </a:solidFill>
              <a:latin typeface="Albertus Extra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98BA1ABB-BC4A-8825-F734-F79815D1A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A4A7D3A-996C-8544-E20F-CB50ABC8E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bg1"/>
                </a:solidFill>
                <a:cs typeface="Arial" pitchFamily="34" charset="0"/>
              </a:rPr>
              <a:t>HOUSE OF ROMANOV</a:t>
            </a:r>
            <a:endParaRPr lang="cs-CZ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24" name="Obdélník 6">
            <a:extLst>
              <a:ext uri="{FF2B5EF4-FFF2-40B4-BE49-F238E27FC236}">
                <a16:creationId xmlns:a16="http://schemas.microsoft.com/office/drawing/2014/main" id="{1E01294F-D27C-0A93-4F4F-B83182881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6072188"/>
            <a:ext cx="8643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Tsar Nicola II and his family </a:t>
            </a:r>
            <a:r>
              <a:rPr lang="en-US" altLang="cs-CZ" sz="2400" b="1">
                <a:latin typeface="Arial" panose="020B0604020202020204" pitchFamily="34" charset="0"/>
              </a:rPr>
              <a:t>– </a:t>
            </a:r>
            <a:r>
              <a:rPr lang="cs-CZ" altLang="cs-CZ" sz="2400" b="1">
                <a:latin typeface="Arial" panose="020B0604020202020204" pitchFamily="34" charset="0"/>
              </a:rPr>
              <a:t>Empress</a:t>
            </a:r>
            <a:r>
              <a:rPr lang="en-US" altLang="cs-CZ" sz="2400" b="1">
                <a:latin typeface="Arial" panose="020B0604020202020204" pitchFamily="34" charset="0"/>
              </a:rPr>
              <a:t>  Alexandra a</a:t>
            </a:r>
            <a:r>
              <a:rPr lang="cs-CZ" altLang="cs-CZ" sz="2400" b="1">
                <a:latin typeface="Arial" panose="020B0604020202020204" pitchFamily="34" charset="0"/>
              </a:rPr>
              <a:t>nd</a:t>
            </a:r>
            <a:r>
              <a:rPr lang="en-US" altLang="cs-CZ" sz="2400" b="1">
                <a:latin typeface="Arial" panose="020B0604020202020204" pitchFamily="34" charset="0"/>
              </a:rPr>
              <a:t> </a:t>
            </a:r>
            <a:r>
              <a:rPr lang="cs-CZ" altLang="cs-CZ" sz="2400" b="1">
                <a:latin typeface="Arial" panose="020B0604020202020204" pitchFamily="34" charset="0"/>
              </a:rPr>
              <a:t>children O</a:t>
            </a:r>
            <a:r>
              <a:rPr lang="en-US" altLang="cs-CZ" sz="2400" b="1">
                <a:latin typeface="Arial" panose="020B0604020202020204" pitchFamily="34" charset="0"/>
              </a:rPr>
              <a:t>lga, Tatiana, Maria, Anastasia</a:t>
            </a:r>
            <a:r>
              <a:rPr lang="cs-CZ" altLang="cs-CZ" sz="2400" b="1">
                <a:latin typeface="Arial" panose="020B0604020202020204" pitchFamily="34" charset="0"/>
              </a:rPr>
              <a:t> and Alexej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DA21427-36D7-BE24-6ECF-6E5CBDA07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95413"/>
            <a:ext cx="5380038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B8B4E937-A5B4-0F39-3C73-9A1C54D9A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2062163"/>
            <a:ext cx="33242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7AA79FDC-EBB2-3E58-864F-AA8C097DB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bg1"/>
                </a:solidFill>
                <a:cs typeface="Arial" pitchFamily="34" charset="0"/>
              </a:rPr>
              <a:t>MT DNA, CONTROL REGION</a:t>
            </a:r>
            <a:endParaRPr lang="cs-CZ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49" name="TextovéPole 7">
            <a:extLst>
              <a:ext uri="{FF2B5EF4-FFF2-40B4-BE49-F238E27FC236}">
                <a16:creationId xmlns:a16="http://schemas.microsoft.com/office/drawing/2014/main" id="{32021A83-E551-98E7-0BA8-3FF0165EF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209675"/>
            <a:ext cx="3471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Control region </a:t>
            </a:r>
            <a:r>
              <a:rPr lang="en-US" altLang="cs-CZ" sz="1800">
                <a:latin typeface="Arial" panose="020B0604020202020204" pitchFamily="34" charset="0"/>
              </a:rPr>
              <a:t>(D-loop)</a:t>
            </a:r>
            <a:r>
              <a:rPr lang="cs-CZ" altLang="cs-CZ" sz="1800">
                <a:latin typeface="Arial" panose="020B0604020202020204" pitchFamily="34" charset="0"/>
              </a:rPr>
              <a:t>, the</a:t>
            </a:r>
            <a:r>
              <a:rPr lang="en-US" altLang="cs-CZ" sz="1800">
                <a:latin typeface="Arial" panose="020B0604020202020204" pitchFamily="34" charset="0"/>
              </a:rPr>
              <a:t> </a:t>
            </a:r>
            <a:r>
              <a:rPr lang="cs-CZ" altLang="cs-CZ" sz="1800">
                <a:latin typeface="Arial" panose="020B0604020202020204" pitchFamily="34" charset="0"/>
              </a:rPr>
              <a:t>most polymorphic region mtDNA</a:t>
            </a:r>
          </a:p>
        </p:txBody>
      </p:sp>
      <p:sp>
        <p:nvSpPr>
          <p:cNvPr id="6150" name="TextovéPole 6">
            <a:extLst>
              <a:ext uri="{FF2B5EF4-FFF2-40B4-BE49-F238E27FC236}">
                <a16:creationId xmlns:a16="http://schemas.microsoft.com/office/drawing/2014/main" id="{37343391-0DE8-B9BB-533E-2FCA0896F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76938"/>
            <a:ext cx="84153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A </a:t>
            </a:r>
            <a:r>
              <a:rPr lang="en-US" altLang="cs-CZ" sz="2400" b="1">
                <a:solidFill>
                  <a:srgbClr val="C00000"/>
                </a:solidFill>
                <a:latin typeface="Arial" panose="020B0604020202020204" pitchFamily="34" charset="0"/>
              </a:rPr>
              <a:t>haplotype</a:t>
            </a:r>
            <a:r>
              <a:rPr lang="en-US" altLang="cs-CZ" sz="2400">
                <a:latin typeface="Arial" panose="020B0604020202020204" pitchFamily="34" charset="0"/>
              </a:rPr>
              <a:t> (haploid genotype) is a group of alleles in an organism that are inherited together from a single parent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F6650BB-2298-F356-87E9-1B7F42B69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8100"/>
            <a:ext cx="9029700" cy="678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F924938A-A7AA-685F-54EB-DD5A4D2EE0C7}"/>
              </a:ext>
            </a:extLst>
          </p:cNvPr>
          <p:cNvSpPr/>
          <p:nvPr/>
        </p:nvSpPr>
        <p:spPr>
          <a:xfrm>
            <a:off x="5943600" y="2279650"/>
            <a:ext cx="360363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A1AADA21-98E5-CDA0-D022-B5E455190A1C}"/>
              </a:ext>
            </a:extLst>
          </p:cNvPr>
          <p:cNvSpPr/>
          <p:nvPr/>
        </p:nvSpPr>
        <p:spPr>
          <a:xfrm>
            <a:off x="5878513" y="4011613"/>
            <a:ext cx="360362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1DD31DCC-D6AA-F477-12D0-4E52EF538839}"/>
              </a:ext>
            </a:extLst>
          </p:cNvPr>
          <p:cNvSpPr/>
          <p:nvPr/>
        </p:nvSpPr>
        <p:spPr>
          <a:xfrm>
            <a:off x="5146675" y="4005263"/>
            <a:ext cx="3603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54F0FF8A-9BE7-6E8C-8134-FE2FAF080F1D}"/>
              </a:ext>
            </a:extLst>
          </p:cNvPr>
          <p:cNvSpPr/>
          <p:nvPr/>
        </p:nvSpPr>
        <p:spPr>
          <a:xfrm>
            <a:off x="4357688" y="4013200"/>
            <a:ext cx="358775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A70EF9CC-8783-EFC5-4601-7F43C889923E}"/>
              </a:ext>
            </a:extLst>
          </p:cNvPr>
          <p:cNvSpPr/>
          <p:nvPr/>
        </p:nvSpPr>
        <p:spPr>
          <a:xfrm>
            <a:off x="3567113" y="4011613"/>
            <a:ext cx="360362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D1EE26D-648B-365B-BAF8-71E1021122C7}"/>
              </a:ext>
            </a:extLst>
          </p:cNvPr>
          <p:cNvSpPr/>
          <p:nvPr/>
        </p:nvSpPr>
        <p:spPr>
          <a:xfrm>
            <a:off x="6586538" y="4011613"/>
            <a:ext cx="363537" cy="34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6EAC70D-D545-67CE-3BAB-F0A2EA2EB6B9}"/>
              </a:ext>
            </a:extLst>
          </p:cNvPr>
          <p:cNvSpPr/>
          <p:nvPr/>
        </p:nvSpPr>
        <p:spPr>
          <a:xfrm>
            <a:off x="8137525" y="3711575"/>
            <a:ext cx="361950" cy="341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E0C5901-E118-B16F-CB64-DE69B4CC7EA9}"/>
              </a:ext>
            </a:extLst>
          </p:cNvPr>
          <p:cNvSpPr/>
          <p:nvPr/>
        </p:nvSpPr>
        <p:spPr>
          <a:xfrm>
            <a:off x="4316413" y="2284413"/>
            <a:ext cx="255587" cy="341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019FE27-E18D-3A3F-C12C-6BBB951ABF59}"/>
              </a:ext>
            </a:extLst>
          </p:cNvPr>
          <p:cNvSpPr/>
          <p:nvPr/>
        </p:nvSpPr>
        <p:spPr>
          <a:xfrm>
            <a:off x="4572000" y="2289175"/>
            <a:ext cx="123825" cy="3413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464669BF-B4F7-4639-EAF0-0CBC7F9C54F2}"/>
              </a:ext>
            </a:extLst>
          </p:cNvPr>
          <p:cNvSpPr/>
          <p:nvPr/>
        </p:nvSpPr>
        <p:spPr>
          <a:xfrm>
            <a:off x="2892425" y="2274888"/>
            <a:ext cx="260350" cy="36512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CBFE268-FE61-F2C7-231C-9509FC15CBB2}"/>
              </a:ext>
            </a:extLst>
          </p:cNvPr>
          <p:cNvSpPr/>
          <p:nvPr/>
        </p:nvSpPr>
        <p:spPr>
          <a:xfrm>
            <a:off x="3173413" y="2276475"/>
            <a:ext cx="103187" cy="3714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87D3CE95-4CF9-800A-3FE2-86DAFCDF4668}"/>
              </a:ext>
            </a:extLst>
          </p:cNvPr>
          <p:cNvSpPr/>
          <p:nvPr/>
        </p:nvSpPr>
        <p:spPr>
          <a:xfrm>
            <a:off x="1711325" y="4505325"/>
            <a:ext cx="360363" cy="36036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1C0CEF07-032B-F471-5409-AF98FC90E13B}"/>
              </a:ext>
            </a:extLst>
          </p:cNvPr>
          <p:cNvSpPr/>
          <p:nvPr/>
        </p:nvSpPr>
        <p:spPr>
          <a:xfrm>
            <a:off x="638175" y="3462338"/>
            <a:ext cx="379413" cy="3413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EFAD484-C9F9-0D2B-1C57-E1C42BBACAD8}"/>
              </a:ext>
            </a:extLst>
          </p:cNvPr>
          <p:cNvSpPr/>
          <p:nvPr/>
        </p:nvSpPr>
        <p:spPr>
          <a:xfrm>
            <a:off x="107950" y="5805488"/>
            <a:ext cx="8928100" cy="105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22" name="Šipka doprava 21">
            <a:extLst>
              <a:ext uri="{FF2B5EF4-FFF2-40B4-BE49-F238E27FC236}">
                <a16:creationId xmlns:a16="http://schemas.microsoft.com/office/drawing/2014/main" id="{EB1A8E52-945A-E495-D9B4-F4E325A8D7B4}"/>
              </a:ext>
            </a:extLst>
          </p:cNvPr>
          <p:cNvSpPr/>
          <p:nvPr/>
        </p:nvSpPr>
        <p:spPr>
          <a:xfrm rot="7314465">
            <a:off x="4502944" y="1847057"/>
            <a:ext cx="504825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26641" name="Picture 17">
            <a:extLst>
              <a:ext uri="{FF2B5EF4-FFF2-40B4-BE49-F238E27FC236}">
                <a16:creationId xmlns:a16="http://schemas.microsoft.com/office/drawing/2014/main" id="{0C1C0118-B7BD-618E-2129-06E71676B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8" y="-1588"/>
            <a:ext cx="2809875" cy="1887538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5" name="Elipsa 18">
            <a:extLst>
              <a:ext uri="{FF2B5EF4-FFF2-40B4-BE49-F238E27FC236}">
                <a16:creationId xmlns:a16="http://schemas.microsoft.com/office/drawing/2014/main" id="{D672017B-47EB-A7E7-84FB-67135BB8519E}"/>
              </a:ext>
            </a:extLst>
          </p:cNvPr>
          <p:cNvSpPr/>
          <p:nvPr/>
        </p:nvSpPr>
        <p:spPr>
          <a:xfrm>
            <a:off x="1984375" y="1243013"/>
            <a:ext cx="360363" cy="36036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19471EC1-9FAC-CD92-CE6A-F60A76C63DD9}"/>
              </a:ext>
            </a:extLst>
          </p:cNvPr>
          <p:cNvCxnSpPr/>
          <p:nvPr/>
        </p:nvCxnSpPr>
        <p:spPr>
          <a:xfrm>
            <a:off x="2192338" y="1243013"/>
            <a:ext cx="0" cy="35877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18">
            <a:extLst>
              <a:ext uri="{FF2B5EF4-FFF2-40B4-BE49-F238E27FC236}">
                <a16:creationId xmlns:a16="http://schemas.microsoft.com/office/drawing/2014/main" id="{160CAC63-5983-A313-53EC-39526A691508}"/>
              </a:ext>
            </a:extLst>
          </p:cNvPr>
          <p:cNvSpPr/>
          <p:nvPr/>
        </p:nvSpPr>
        <p:spPr>
          <a:xfrm>
            <a:off x="2165350" y="4505325"/>
            <a:ext cx="360363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17699DFB-D5A4-BC9C-F360-8BA0780566C5}"/>
              </a:ext>
            </a:extLst>
          </p:cNvPr>
          <p:cNvSpPr/>
          <p:nvPr/>
        </p:nvSpPr>
        <p:spPr>
          <a:xfrm>
            <a:off x="5651500" y="3860800"/>
            <a:ext cx="1800225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BE1CE00C-0535-C40C-4488-C53FD86A47FA}"/>
              </a:ext>
            </a:extLst>
          </p:cNvPr>
          <p:cNvSpPr/>
          <p:nvPr/>
        </p:nvSpPr>
        <p:spPr>
          <a:xfrm>
            <a:off x="5267325" y="4737100"/>
            <a:ext cx="1800225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F6AE457-EA50-ECF0-CA5C-1733641EA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746750"/>
            <a:ext cx="8083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Frequecy of more common haplotype D loop Tsar (C) = 0,08</a:t>
            </a:r>
            <a:r>
              <a:rPr lang="en-US" altLang="cs-CZ" sz="1800">
                <a:latin typeface="Arial" panose="020B0604020202020204" pitchFamily="34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Frequecy of D loop haplotype Empress</a:t>
            </a:r>
            <a:r>
              <a:rPr lang="en-US" altLang="cs-CZ" sz="1800">
                <a:latin typeface="Arial" panose="020B0604020202020204" pitchFamily="34" charset="0"/>
              </a:rPr>
              <a:t> = 0.05%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Probabilty them being random couple (not Romanov) = 0,08 * 0,05 = 0,004</a:t>
            </a:r>
            <a:r>
              <a:rPr lang="en-US" altLang="cs-CZ" sz="1800">
                <a:latin typeface="Arial" panose="020B0604020202020204" pitchFamily="34" charset="0"/>
              </a:rPr>
              <a:t> %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4224471-7C10-2B77-DFAE-9C60857A099F}"/>
              </a:ext>
            </a:extLst>
          </p:cNvPr>
          <p:cNvSpPr/>
          <p:nvPr/>
        </p:nvSpPr>
        <p:spPr>
          <a:xfrm>
            <a:off x="3297238" y="2017713"/>
            <a:ext cx="3652837" cy="31400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FA41A1E-5457-E3F9-E892-49BDF09A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432175"/>
            <a:ext cx="4767263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3">
            <a:extLst>
              <a:ext uri="{FF2B5EF4-FFF2-40B4-BE49-F238E27FC236}">
                <a16:creationId xmlns:a16="http://schemas.microsoft.com/office/drawing/2014/main" id="{5BC24660-5CD9-4A74-31B5-D4A847D5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524000"/>
            <a:ext cx="9109075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>
            <a:extLst>
              <a:ext uri="{FF2B5EF4-FFF2-40B4-BE49-F238E27FC236}">
                <a16:creationId xmlns:a16="http://schemas.microsoft.com/office/drawing/2014/main" id="{71A8C5E7-6E83-D6FE-DC7E-B1DF87E99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bg1"/>
                </a:solidFill>
                <a:cs typeface="Arial" pitchFamily="34" charset="0"/>
              </a:rPr>
              <a:t>HOUSE OF ROMANOV</a:t>
            </a:r>
            <a:endParaRPr lang="cs-CZ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96" name="TextovéPole 5">
            <a:extLst>
              <a:ext uri="{FF2B5EF4-FFF2-40B4-BE49-F238E27FC236}">
                <a16:creationId xmlns:a16="http://schemas.microsoft.com/office/drawing/2014/main" id="{1831CE43-FD7C-9491-ABCC-A8B4A5AF8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257925"/>
            <a:ext cx="2249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Rogaev 2009 PNAS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BF918365-FB94-EB9A-BF4D-1E201A83E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bg1"/>
                </a:solidFill>
                <a:cs typeface="Arial" pitchFamily="34" charset="0"/>
              </a:rPr>
              <a:t>HOUSE OF ROMANOV</a:t>
            </a:r>
            <a:endParaRPr lang="cs-CZ" sz="4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7E1324F9-9570-3BC8-4C2F-4B357575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475"/>
            <a:ext cx="91440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ovéPole 4">
            <a:extLst>
              <a:ext uri="{FF2B5EF4-FFF2-40B4-BE49-F238E27FC236}">
                <a16:creationId xmlns:a16="http://schemas.microsoft.com/office/drawing/2014/main" id="{4E795931-D1BF-B430-3D85-5093A8ED9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6381750"/>
            <a:ext cx="830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4*10</a:t>
            </a:r>
            <a:r>
              <a:rPr lang="cs-CZ" altLang="cs-CZ" sz="1800" baseline="300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9221" name="TextovéPole 5">
            <a:extLst>
              <a:ext uri="{FF2B5EF4-FFF2-40B4-BE49-F238E27FC236}">
                <a16:creationId xmlns:a16="http://schemas.microsoft.com/office/drawing/2014/main" id="{99F466FE-15C5-8388-50BB-612A5E517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6381750"/>
            <a:ext cx="957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80*10</a:t>
            </a:r>
            <a:r>
              <a:rPr lang="cs-CZ" altLang="cs-CZ" sz="1800" baseline="300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9222" name="TextovéPole 6">
            <a:extLst>
              <a:ext uri="{FF2B5EF4-FFF2-40B4-BE49-F238E27FC236}">
                <a16:creationId xmlns:a16="http://schemas.microsoft.com/office/drawing/2014/main" id="{7D2CBDE6-CE52-9894-17FC-6183177A6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6381750"/>
            <a:ext cx="417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Probability the sample is child of Tsar and Empress/ </a:t>
            </a:r>
            <a:endParaRPr lang="en-US" altLang="cs-CZ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probability it is unrelated </a:t>
            </a:r>
            <a:r>
              <a:rPr lang="en-US" altLang="cs-CZ" sz="1200">
                <a:latin typeface="Arial" panose="020B0604020202020204" pitchFamily="34" charset="0"/>
              </a:rPr>
              <a:t>=</a:t>
            </a:r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08ECA1A-AF71-6481-4E38-AF3A3120061C}"/>
              </a:ext>
            </a:extLst>
          </p:cNvPr>
          <p:cNvSpPr/>
          <p:nvPr/>
        </p:nvSpPr>
        <p:spPr>
          <a:xfrm>
            <a:off x="6486525" y="1628775"/>
            <a:ext cx="2657475" cy="511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CF80B6A-0E62-8AC5-493A-2C1DF679CF29}"/>
              </a:ext>
            </a:extLst>
          </p:cNvPr>
          <p:cNvSpPr/>
          <p:nvPr/>
        </p:nvSpPr>
        <p:spPr>
          <a:xfrm>
            <a:off x="7885113" y="1557338"/>
            <a:ext cx="1258887" cy="5300662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9225" name="TextovéPole 1">
            <a:extLst>
              <a:ext uri="{FF2B5EF4-FFF2-40B4-BE49-F238E27FC236}">
                <a16:creationId xmlns:a16="http://schemas.microsoft.com/office/drawing/2014/main" id="{D2BBB583-E79E-D1F5-74F5-5175409D3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650875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Coble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C0ADFDA-A912-66F7-FA6B-E5E77FF9E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357313"/>
            <a:ext cx="55721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>
            <a:extLst>
              <a:ext uri="{FF2B5EF4-FFF2-40B4-BE49-F238E27FC236}">
                <a16:creationId xmlns:a16="http://schemas.microsoft.com/office/drawing/2014/main" id="{BB9864EF-76E7-7066-AD12-1D405B8A9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bg1"/>
                </a:solidFill>
                <a:cs typeface="Arial" pitchFamily="34" charset="0"/>
              </a:rPr>
              <a:t>HOUSE OF ROMANOV</a:t>
            </a:r>
            <a:endParaRPr lang="cs-CZ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244" name="TextovéPole 5">
            <a:extLst>
              <a:ext uri="{FF2B5EF4-FFF2-40B4-BE49-F238E27FC236}">
                <a16:creationId xmlns:a16="http://schemas.microsoft.com/office/drawing/2014/main" id="{4386BD41-3126-D1C8-D16D-8D175EB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360488"/>
            <a:ext cx="31432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17 microsatelite loci on the Y chromosome showed relatedness of Tsar Nicolas II, tsarevich Alexej and Andrej Andrejevich Romanov </a:t>
            </a:r>
            <a:r>
              <a:rPr lang="en-US" altLang="cs-CZ" sz="2000">
                <a:latin typeface="Arial" panose="020B0604020202020204" pitchFamily="34" charset="0"/>
              </a:rPr>
              <a:t>(Californi</a:t>
            </a:r>
            <a:r>
              <a:rPr lang="cs-CZ" altLang="cs-CZ" sz="2000">
                <a:latin typeface="Arial" panose="020B0604020202020204" pitchFamily="34" charset="0"/>
              </a:rPr>
              <a:t>a</a:t>
            </a:r>
            <a:r>
              <a:rPr lang="en-US" altLang="cs-CZ" sz="2000">
                <a:latin typeface="Arial" panose="020B0604020202020204" pitchFamily="34" charset="0"/>
              </a:rPr>
              <a:t>) </a:t>
            </a:r>
            <a:r>
              <a:rPr lang="cs-CZ" altLang="cs-CZ" sz="2000">
                <a:latin typeface="Arial" panose="020B0604020202020204" pitchFamily="34" charset="0"/>
              </a:rPr>
              <a:t>showed absolute match. Among 10 243 haplotypes in Y chromosome database YHDR none was matching this haplotype.</a:t>
            </a:r>
          </a:p>
        </p:txBody>
      </p:sp>
      <p:sp>
        <p:nvSpPr>
          <p:cNvPr id="10245" name="TextovéPole 5">
            <a:extLst>
              <a:ext uri="{FF2B5EF4-FFF2-40B4-BE49-F238E27FC236}">
                <a16:creationId xmlns:a16="http://schemas.microsoft.com/office/drawing/2014/main" id="{F2F7884E-E06A-B5B0-C544-B6BA4E3EC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881688"/>
            <a:ext cx="1365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Coble 2009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>
            <a:extLst>
              <a:ext uri="{FF2B5EF4-FFF2-40B4-BE49-F238E27FC236}">
                <a16:creationId xmlns:a16="http://schemas.microsoft.com/office/drawing/2014/main" id="{B347FFCF-6405-4179-A462-4918D0964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677275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>
            <a:extLst>
              <a:ext uri="{FF2B5EF4-FFF2-40B4-BE49-F238E27FC236}">
                <a16:creationId xmlns:a16="http://schemas.microsoft.com/office/drawing/2014/main" id="{EF64ACB4-84A7-6E0A-EE5D-D4FD7391C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7699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bg1"/>
                </a:solidFill>
                <a:cs typeface="Arial" pitchFamily="34" charset="0"/>
              </a:rPr>
              <a:t>HOUSE OF ROMANOV</a:t>
            </a:r>
            <a:endParaRPr lang="cs-CZ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268" name="TextovéPole 3">
            <a:extLst>
              <a:ext uri="{FF2B5EF4-FFF2-40B4-BE49-F238E27FC236}">
                <a16:creationId xmlns:a16="http://schemas.microsoft.com/office/drawing/2014/main" id="{18C2EDF7-B629-B58D-BAFC-FF9E52E82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650875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Coble 2009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7851</TotalTime>
  <Words>1280</Words>
  <Application>Microsoft Office PowerPoint</Application>
  <PresentationFormat>Předvádění na obrazovce (4:3)</PresentationFormat>
  <Paragraphs>199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Albertus Extra Bold</vt:lpstr>
      <vt:lpstr>-apple-system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COALESCENCE POINT</vt:lpstr>
      <vt:lpstr>Prezentace aplikace PowerPoint</vt:lpstr>
      <vt:lpstr>Prezentace aplikace PowerPoint</vt:lpstr>
      <vt:lpstr>Prezentace aplikace PowerPoint</vt:lpstr>
      <vt:lpstr>USING COALESCENT FOR TESTING HYPOTHESES</vt:lpstr>
      <vt:lpstr>Prezentace aplikace PowerPoint</vt:lpstr>
      <vt:lpstr>RECOMBINING LOCUS</vt:lpstr>
      <vt:lpstr>MODELING ALLELE DISTRIBUTIONS IN LIKELIHOOD FRAMEWORK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Vlada Hampl</dc:creator>
  <cp:lastModifiedBy>Verner Zdeněk</cp:lastModifiedBy>
  <cp:revision>199</cp:revision>
  <dcterms:created xsi:type="dcterms:W3CDTF">2010-05-10T09:29:45Z</dcterms:created>
  <dcterms:modified xsi:type="dcterms:W3CDTF">2023-12-19T13:43:22Z</dcterms:modified>
</cp:coreProperties>
</file>