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28" r:id="rId2"/>
    <p:sldId id="452" r:id="rId3"/>
    <p:sldId id="440" r:id="rId4"/>
    <p:sldId id="441" r:id="rId5"/>
    <p:sldId id="442" r:id="rId6"/>
    <p:sldId id="425" r:id="rId7"/>
    <p:sldId id="409" r:id="rId8"/>
    <p:sldId id="410" r:id="rId9"/>
    <p:sldId id="444" r:id="rId10"/>
    <p:sldId id="407" r:id="rId11"/>
    <p:sldId id="396" r:id="rId12"/>
    <p:sldId id="397" r:id="rId13"/>
    <p:sldId id="454" r:id="rId14"/>
    <p:sldId id="424" r:id="rId15"/>
    <p:sldId id="455" r:id="rId16"/>
    <p:sldId id="395" r:id="rId17"/>
    <p:sldId id="398" r:id="rId18"/>
    <p:sldId id="456" r:id="rId19"/>
    <p:sldId id="399" r:id="rId20"/>
    <p:sldId id="400" r:id="rId21"/>
    <p:sldId id="401" r:id="rId22"/>
    <p:sldId id="412" r:id="rId23"/>
    <p:sldId id="426" r:id="rId24"/>
    <p:sldId id="433" r:id="rId25"/>
    <p:sldId id="457" r:id="rId26"/>
    <p:sldId id="427" r:id="rId27"/>
    <p:sldId id="434" r:id="rId28"/>
    <p:sldId id="436" r:id="rId29"/>
    <p:sldId id="431" r:id="rId30"/>
    <p:sldId id="438" r:id="rId31"/>
    <p:sldId id="402" r:id="rId32"/>
    <p:sldId id="413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EA92D"/>
    <a:srgbClr val="C09200"/>
    <a:srgbClr val="E2AC00"/>
    <a:srgbClr val="8D8A00"/>
    <a:srgbClr val="FFFF66"/>
    <a:srgbClr val="5F9127"/>
    <a:srgbClr val="000066"/>
    <a:srgbClr val="51C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5659" autoAdjust="0"/>
  </p:normalViewPr>
  <p:slideViewPr>
    <p:cSldViewPr>
      <p:cViewPr varScale="1">
        <p:scale>
          <a:sx n="79" d="100"/>
          <a:sy n="79" d="100"/>
        </p:scale>
        <p:origin x="10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-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35D9A4-3B90-49F0-BAE9-778BC434A2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1A3632-5CCF-479B-980D-275735880105}" type="datetimeFigureOut">
              <a:rPr lang="cs-CZ"/>
              <a:pPr>
                <a:defRPr/>
              </a:pPr>
              <a:t>30.10.2023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22BB2C-AE30-4CD6-91D9-5EC4DFFDD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D3FED9-EBE8-4798-A306-F73586F0445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69443-843A-43D3-99C3-6FEB6EE33C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04261-1998-4C13-9663-7EC42DFFCA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B85C-A7B2-4D9D-95FB-6372F995F2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DB4B-E9FE-409B-9D90-CAF9A2D09B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8E26C-7398-4550-A876-A9DB94F44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83EDB-6638-4C3C-915E-BF6E84DA3B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CDB58-2BDD-4B8D-AB4D-A4E7A5F49C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DE182-70A3-4EFF-9088-99E6CC1837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47308-3437-40D4-9542-5897E24A0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481C4-9B13-4852-83D9-175A8F9FE1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402B-5041-4201-8BE6-CAD6C73034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80D2101-53EC-4173-8B1D-9E1DA20B79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0" y="142875"/>
            <a:ext cx="9144000" cy="76944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400" b="1" cap="all" dirty="0">
                <a:latin typeface="Arial" pitchFamily="34" charset="0"/>
                <a:cs typeface="Arial" pitchFamily="34" charset="0"/>
              </a:rPr>
              <a:t>BRAIN EXERCISE</a:t>
            </a:r>
          </a:p>
        </p:txBody>
      </p:sp>
      <p:pic>
        <p:nvPicPr>
          <p:cNvPr id="67586" name="Picture 2" descr="http://www.pnas.org/content/100/22/12787/F4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6617813" cy="3216992"/>
          </a:xfrm>
          <a:prstGeom prst="rect">
            <a:avLst/>
          </a:prstGeom>
          <a:noFill/>
        </p:spPr>
      </p:pic>
      <p:sp>
        <p:nvSpPr>
          <p:cNvPr id="27" name="Elipsa 26"/>
          <p:cNvSpPr/>
          <p:nvPr/>
        </p:nvSpPr>
        <p:spPr>
          <a:xfrm>
            <a:off x="7789671" y="579358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7717663" y="4281412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Elipsa 40"/>
          <p:cNvSpPr/>
          <p:nvPr/>
        </p:nvSpPr>
        <p:spPr>
          <a:xfrm>
            <a:off x="7717663" y="276924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/>
          <p:cNvSpPr txBox="1"/>
          <p:nvPr/>
        </p:nvSpPr>
        <p:spPr>
          <a:xfrm>
            <a:off x="107504" y="984521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presence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cs-CZ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SINE element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correspond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cs-CZ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phylogeny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. It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absent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altLang="cs-CZ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himpanzee</a:t>
            </a:r>
            <a:r>
              <a:rPr lang="en-GB" altLang="cs-CZ" dirty="0">
                <a:latin typeface="Calibri" panose="020F0502020204030204" pitchFamily="34" charset="0"/>
                <a:cs typeface="Calibri" panose="020F0502020204030204" pitchFamily="34" charset="0"/>
              </a:rPr>
              <a:t> an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cs-CZ" dirty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en-GB" altLang="cs-CZ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los</a:t>
            </a:r>
            <a:r>
              <a:rPr lang="en-GB" altLang="cs-CZ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. No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involved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Try to </a:t>
            </a:r>
            <a:r>
              <a:rPr lang="cs-CZ" alt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explain</a:t>
            </a:r>
            <a:r>
              <a:rPr lang="en-GB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it.</a:t>
            </a:r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F3F9CAF-9EE8-4F06-B3AC-079D6221CC17}"/>
              </a:ext>
            </a:extLst>
          </p:cNvPr>
          <p:cNvSpPr/>
          <p:nvPr/>
        </p:nvSpPr>
        <p:spPr>
          <a:xfrm>
            <a:off x="516863" y="5217516"/>
            <a:ext cx="22322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A28F58C0-5705-4CEA-8052-20253D852751}"/>
              </a:ext>
            </a:extLst>
          </p:cNvPr>
          <p:cNvSpPr/>
          <p:nvPr/>
        </p:nvSpPr>
        <p:spPr>
          <a:xfrm>
            <a:off x="3253167" y="3767487"/>
            <a:ext cx="468052" cy="321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03B202EB-80E4-4A24-9B9D-72FEE31C4B74}"/>
              </a:ext>
            </a:extLst>
          </p:cNvPr>
          <p:cNvSpPr/>
          <p:nvPr/>
        </p:nvSpPr>
        <p:spPr>
          <a:xfrm>
            <a:off x="669263" y="5369916"/>
            <a:ext cx="22322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3DCD79B3-57F5-4221-9E57-2441E6A183AE}"/>
              </a:ext>
            </a:extLst>
          </p:cNvPr>
          <p:cNvSpPr/>
          <p:nvPr/>
        </p:nvSpPr>
        <p:spPr>
          <a:xfrm>
            <a:off x="1008334" y="4302599"/>
            <a:ext cx="1116124" cy="321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0">
            <a:extLst>
              <a:ext uri="{FF2B5EF4-FFF2-40B4-BE49-F238E27FC236}">
                <a16:creationId xmlns:a16="http://schemas.microsoft.com/office/drawing/2014/main" id="{239959CD-69F5-4465-9A5C-641C1EA08673}"/>
              </a:ext>
            </a:extLst>
          </p:cNvPr>
          <p:cNvSpPr/>
          <p:nvPr/>
        </p:nvSpPr>
        <p:spPr>
          <a:xfrm>
            <a:off x="1642768" y="519545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6"/>
          <p:cNvSpPr txBox="1">
            <a:spLocks noChangeArrowheads="1"/>
          </p:cNvSpPr>
          <p:nvPr/>
        </p:nvSpPr>
        <p:spPr bwMode="auto">
          <a:xfrm>
            <a:off x="0" y="142875"/>
            <a:ext cx="9144000" cy="769938"/>
          </a:xfrm>
          <a:prstGeom prst="rect">
            <a:avLst/>
          </a:prstGeom>
          <a:solidFill>
            <a:srgbClr val="6EA92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 dirty="0">
                <a:latin typeface="Arial" pitchFamily="34" charset="0"/>
                <a:cs typeface="Arial" pitchFamily="34" charset="0"/>
              </a:rPr>
              <a:t>CALCULATION OF „p“ DISTANCE</a:t>
            </a:r>
          </a:p>
        </p:txBody>
      </p:sp>
      <p:sp>
        <p:nvSpPr>
          <p:cNvPr id="16388" name="TextovéPole 5"/>
          <p:cNvSpPr txBox="1">
            <a:spLocks noChangeArrowheads="1"/>
          </p:cNvSpPr>
          <p:nvPr/>
        </p:nvSpPr>
        <p:spPr bwMode="auto">
          <a:xfrm>
            <a:off x="88753" y="1040126"/>
            <a:ext cx="896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Calibri" pitchFamily="34" charset="0"/>
                <a:cs typeface="Arial" pitchFamily="34" charset="0"/>
              </a:rPr>
              <a:t>p = </a:t>
            </a:r>
            <a:r>
              <a:rPr lang="cs-CZ" b="1" dirty="0" err="1">
                <a:latin typeface="Calibri" pitchFamily="34" charset="0"/>
                <a:cs typeface="Arial" pitchFamily="34" charset="0"/>
              </a:rPr>
              <a:t>fraction</a:t>
            </a:r>
            <a:r>
              <a:rPr lang="cs-CZ" b="1" dirty="0">
                <a:latin typeface="Calibri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Calibri" pitchFamily="34" charset="0"/>
                <a:cs typeface="Arial" pitchFamily="34" charset="0"/>
              </a:rPr>
              <a:t>of</a:t>
            </a:r>
            <a:r>
              <a:rPr lang="cs-CZ" b="1" dirty="0">
                <a:latin typeface="Calibri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Calibri" pitchFamily="34" charset="0"/>
                <a:cs typeface="Arial" pitchFamily="34" charset="0"/>
              </a:rPr>
              <a:t>nonidentical</a:t>
            </a:r>
            <a:r>
              <a:rPr lang="cs-CZ" b="1" dirty="0">
                <a:latin typeface="Calibri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Calibri" pitchFamily="34" charset="0"/>
                <a:cs typeface="Arial" pitchFamily="34" charset="0"/>
              </a:rPr>
              <a:t>nukleotides</a:t>
            </a:r>
            <a:r>
              <a:rPr lang="cs-CZ" b="1" dirty="0">
                <a:latin typeface="Calibri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Calibri" pitchFamily="34" charset="0"/>
                <a:cs typeface="Arial" pitchFamily="34" charset="0"/>
              </a:rPr>
              <a:t>between</a:t>
            </a:r>
            <a:r>
              <a:rPr lang="cs-CZ" b="1" dirty="0">
                <a:latin typeface="Calibri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Calibri" pitchFamily="34" charset="0"/>
                <a:cs typeface="Arial" pitchFamily="34" charset="0"/>
              </a:rPr>
              <a:t>sequences</a:t>
            </a:r>
            <a:r>
              <a:rPr lang="cs-CZ" b="1" dirty="0">
                <a:latin typeface="Calibri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Calibri" pitchFamily="34" charset="0"/>
                <a:cs typeface="Arial" pitchFamily="34" charset="0"/>
              </a:rPr>
              <a:t>of</a:t>
            </a:r>
            <a:r>
              <a:rPr lang="cs-CZ" b="1" dirty="0">
                <a:latin typeface="Calibri" pitchFamily="34" charset="0"/>
                <a:cs typeface="Arial" pitchFamily="34" charset="0"/>
              </a:rPr>
              <a:t> 2 taxa</a:t>
            </a:r>
          </a:p>
        </p:txBody>
      </p:sp>
      <p:sp>
        <p:nvSpPr>
          <p:cNvPr id="16389" name="TextovéPole 6"/>
          <p:cNvSpPr txBox="1">
            <a:spLocks noChangeArrowheads="1"/>
          </p:cNvSpPr>
          <p:nvPr/>
        </p:nvSpPr>
        <p:spPr bwMode="auto">
          <a:xfrm>
            <a:off x="233363" y="3857625"/>
            <a:ext cx="6516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Estimate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of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b="1" dirty="0">
                <a:latin typeface="Calibri" pitchFamily="34" charset="0"/>
                <a:cs typeface="Arial" pitchFamily="34" charset="0"/>
              </a:rPr>
              <a:t>p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from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the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whole</a:t>
            </a:r>
            <a:r>
              <a:rPr lang="cs-CZ" dirty="0">
                <a:latin typeface="Calibri" pitchFamily="34" charset="0"/>
                <a:cs typeface="Arial" pitchFamily="34" charset="0"/>
              </a:rPr>
              <a:t> genome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comparison</a:t>
            </a:r>
            <a:endParaRPr lang="cs-CZ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43000" y="1643063"/>
            <a:ext cx="17478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kern="0" dirty="0">
                <a:solidFill>
                  <a:schemeClr val="accent2"/>
                </a:solidFill>
                <a:latin typeface="Calibri" pitchFamily="34" charset="0"/>
              </a:rPr>
              <a:t>p = </a:t>
            </a:r>
            <a:r>
              <a:rPr lang="cs-CZ" sz="3600" b="1" kern="0" dirty="0" err="1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n</a:t>
            </a:r>
            <a:r>
              <a:rPr lang="cs-CZ" sz="3600" b="1" kern="0" baseline="-25000" dirty="0" err="1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d</a:t>
            </a:r>
            <a:r>
              <a:rPr lang="cs-CZ" sz="3600" b="1" kern="0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/n</a:t>
            </a:r>
            <a:endParaRPr lang="cs-CZ" sz="3600" b="1" dirty="0">
              <a:latin typeface="Calibri" pitchFamily="34" charset="0"/>
            </a:endParaRPr>
          </a:p>
        </p:txBody>
      </p:sp>
      <p:sp>
        <p:nvSpPr>
          <p:cNvPr id="16391" name="TextovéPole 9"/>
          <p:cNvSpPr txBox="1">
            <a:spLocks noChangeArrowheads="1"/>
          </p:cNvSpPr>
          <p:nvPr/>
        </p:nvSpPr>
        <p:spPr bwMode="auto">
          <a:xfrm>
            <a:off x="4929188" y="2000250"/>
            <a:ext cx="2634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alibri" pitchFamily="34" charset="0"/>
              </a:rPr>
              <a:t>A</a:t>
            </a:r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cs-CZ" b="1">
                <a:latin typeface="Calibri" pitchFamily="34" charset="0"/>
              </a:rPr>
              <a:t>TG</a:t>
            </a:r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cs-CZ" b="1">
                <a:latin typeface="Calibri" pitchFamily="34" charset="0"/>
              </a:rPr>
              <a:t>A</a:t>
            </a:r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cs-CZ" b="1">
                <a:latin typeface="Calibri" pitchFamily="34" charset="0"/>
              </a:rPr>
              <a:t>GAATCGC</a:t>
            </a:r>
          </a:p>
          <a:p>
            <a:r>
              <a:rPr lang="cs-CZ" b="1">
                <a:latin typeface="Calibri" pitchFamily="34" charset="0"/>
              </a:rPr>
              <a:t>A</a:t>
            </a:r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cs-CZ" b="1">
                <a:latin typeface="Calibri" pitchFamily="34" charset="0"/>
              </a:rPr>
              <a:t>TG</a:t>
            </a:r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cs-CZ" b="1">
                <a:latin typeface="Calibri" pitchFamily="34" charset="0"/>
              </a:rPr>
              <a:t>A</a:t>
            </a:r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cs-CZ" b="1">
                <a:latin typeface="Calibri" pitchFamily="34" charset="0"/>
              </a:rPr>
              <a:t>GAATCGC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43000" y="2497138"/>
            <a:ext cx="30575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kern="0" dirty="0">
                <a:solidFill>
                  <a:schemeClr val="accent2"/>
                </a:solidFill>
                <a:latin typeface="Calibri" pitchFamily="34" charset="0"/>
              </a:rPr>
              <a:t>p = </a:t>
            </a:r>
            <a:r>
              <a:rPr lang="cs-CZ" sz="3600" b="1" kern="0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3/14 = 0,21</a:t>
            </a:r>
            <a:endParaRPr lang="cs-CZ" sz="3600" b="1" dirty="0">
              <a:latin typeface="Calibri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66CBA4E-EA3E-4795-BE8B-B8F783D22C9E}"/>
              </a:ext>
            </a:extLst>
          </p:cNvPr>
          <p:cNvSpPr txBox="1"/>
          <p:nvPr/>
        </p:nvSpPr>
        <p:spPr>
          <a:xfrm>
            <a:off x="323528" y="4529588"/>
            <a:ext cx="8731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ANI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average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nucleotide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identity) –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average identity of all homologous regions recognised by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BLASTN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(Goris 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2007)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boundary of bacterial species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95-96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%.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s-CZ" sz="3200" b="1" kern="0" dirty="0">
                <a:solidFill>
                  <a:srgbClr val="C00000"/>
                </a:solidFill>
                <a:latin typeface="Arial" charset="0"/>
              </a:rPr>
              <a:t>THE FREQUENCY OF SUBTITUTIONS IS HIGHER THAN „p“</a:t>
            </a:r>
            <a:endParaRPr lang="cs-CZ" sz="3200" kern="0" dirty="0">
              <a:solidFill>
                <a:srgbClr val="C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91288" y="4881563"/>
            <a:ext cx="20859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sz="2800"/>
              <a:t>K = 12, p = 3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85788" y="2138363"/>
          <a:ext cx="8343900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3" imgW="8344080" imgH="3486240" progId="">
                  <p:embed/>
                </p:oleObj>
              </mc:Choice>
              <mc:Fallback>
                <p:oleObj name="Drawing" r:id="rId3" imgW="8344080" imgH="3486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2138363"/>
                        <a:ext cx="8343900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 rot="4455696">
            <a:off x="220351" y="3791714"/>
            <a:ext cx="216597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solidFill>
                  <a:srgbClr val="FF0000"/>
                </a:solidFill>
              </a:rPr>
              <a:t>Simple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substitution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4455696">
            <a:off x="678700" y="4062383"/>
            <a:ext cx="242085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solidFill>
                  <a:srgbClr val="FF0000"/>
                </a:solidFill>
              </a:rPr>
              <a:t>Multiple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substitutions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rot="4455696">
            <a:off x="6623044" y="3759171"/>
            <a:ext cx="226696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Reverse </a:t>
            </a:r>
            <a:r>
              <a:rPr lang="cs-CZ" sz="2000" dirty="0" err="1">
                <a:solidFill>
                  <a:srgbClr val="FF0000"/>
                </a:solidFill>
              </a:rPr>
              <a:t>substitution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309688" y="2366963"/>
            <a:ext cx="369887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sz="2200"/>
              <a:t>C</a:t>
            </a:r>
          </a:p>
          <a:p>
            <a:r>
              <a:rPr lang="cs-CZ" sz="2200"/>
              <a:t>T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253288" y="2366963"/>
            <a:ext cx="369887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sz="2200"/>
              <a:t>T</a:t>
            </a:r>
          </a:p>
          <a:p>
            <a:r>
              <a:rPr lang="cs-CZ" sz="2200"/>
              <a:t>C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766888" y="2366963"/>
            <a:ext cx="385762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sz="2200"/>
              <a:t>G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643688" y="2366963"/>
            <a:ext cx="355600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sz="2200"/>
              <a:t>T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528888" y="2366963"/>
            <a:ext cx="369887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sz="2200"/>
              <a:t>C</a:t>
            </a:r>
          </a:p>
          <a:p>
            <a:r>
              <a:rPr lang="cs-CZ" sz="2200"/>
              <a:t>T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900488" y="3141663"/>
            <a:ext cx="1273175" cy="3508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sz="1700" dirty="0" err="1">
                <a:solidFill>
                  <a:srgbClr val="FF0000"/>
                </a:solidFill>
              </a:rPr>
              <a:t>Coincidence</a:t>
            </a:r>
            <a:endParaRPr lang="cs-CZ" sz="1700" dirty="0">
              <a:solidFill>
                <a:srgbClr val="FF0000"/>
              </a:solidFill>
            </a:endParaRPr>
          </a:p>
        </p:txBody>
      </p:sp>
      <p:sp>
        <p:nvSpPr>
          <p:cNvPr id="17" name="TextovéPole 14"/>
          <p:cNvSpPr txBox="1">
            <a:spLocks noChangeArrowheads="1"/>
          </p:cNvSpPr>
          <p:nvPr/>
        </p:nvSpPr>
        <p:spPr bwMode="auto">
          <a:xfrm>
            <a:off x="2900363" y="1428750"/>
            <a:ext cx="3294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ACTGAACGTAACGC</a:t>
            </a:r>
          </a:p>
        </p:txBody>
      </p:sp>
      <p:cxnSp>
        <p:nvCxnSpPr>
          <p:cNvPr id="18" name="Přímá spojovací šipka 17"/>
          <p:cNvCxnSpPr>
            <a:stCxn id="17" idx="1"/>
          </p:cNvCxnSpPr>
          <p:nvPr/>
        </p:nvCxnSpPr>
        <p:spPr>
          <a:xfrm rot="10800000" flipV="1">
            <a:off x="2471738" y="1658938"/>
            <a:ext cx="428625" cy="484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6200000" flipH="1">
            <a:off x="6015832" y="1670844"/>
            <a:ext cx="412750" cy="357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8" idx="0"/>
          </p:cNvCxnSpPr>
          <p:nvPr/>
        </p:nvCxnSpPr>
        <p:spPr>
          <a:xfrm>
            <a:off x="2081683" y="4208174"/>
            <a:ext cx="1175867" cy="7924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5400000">
            <a:off x="6007894" y="4321969"/>
            <a:ext cx="1143000" cy="9286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6579394" y="5033963"/>
            <a:ext cx="2214563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TextovéPole 27"/>
          <p:cNvSpPr txBox="1">
            <a:spLocks noChangeArrowheads="1"/>
          </p:cNvSpPr>
          <p:nvPr/>
        </p:nvSpPr>
        <p:spPr bwMode="auto">
          <a:xfrm>
            <a:off x="0" y="591026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err="1">
                <a:latin typeface="Arial" pitchFamily="34" charset="0"/>
                <a:cs typeface="Arial" pitchFamily="34" charset="0"/>
              </a:rPr>
              <a:t>We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observe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only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3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differences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(</a:t>
            </a:r>
            <a:r>
              <a:rPr lang="cs-CZ" b="1" i="1" dirty="0">
                <a:latin typeface="Arial" pitchFamily="34" charset="0"/>
                <a:cs typeface="Arial" pitchFamily="34" charset="0"/>
              </a:rPr>
              <a:t>p=3/14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), but in reality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there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were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twelve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substitutions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(D = 12/14).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" y="1598613"/>
            <a:ext cx="47148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15950" y="1285875"/>
            <a:ext cx="357188" cy="5072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 dirty="0"/>
          </a:p>
        </p:txBody>
      </p:sp>
      <p:sp>
        <p:nvSpPr>
          <p:cNvPr id="17412" name="TextovéPole 6"/>
          <p:cNvSpPr txBox="1">
            <a:spLocks noChangeArrowheads="1"/>
          </p:cNvSpPr>
          <p:nvPr/>
        </p:nvSpPr>
        <p:spPr bwMode="auto">
          <a:xfrm>
            <a:off x="1116491" y="5957861"/>
            <a:ext cx="3929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substitutions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per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position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4474" y="1971324"/>
            <a:ext cx="738664" cy="365230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cs-CZ" sz="1800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observed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differences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per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position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- </a:t>
            </a:r>
            <a:r>
              <a:rPr lang="cs-CZ" sz="1800" i="1" dirty="0">
                <a:latin typeface="Arial" pitchFamily="34" charset="0"/>
                <a:cs typeface="Arial" pitchFamily="34" charset="0"/>
              </a:rPr>
              <a:t>p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 rot="10800000" flipV="1">
            <a:off x="1044575" y="3136900"/>
            <a:ext cx="5226050" cy="6350"/>
          </a:xfrm>
          <a:prstGeom prst="line">
            <a:avLst/>
          </a:prstGeom>
          <a:ln w="19050">
            <a:solidFill>
              <a:srgbClr val="CC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6329363" y="2922588"/>
            <a:ext cx="1604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0,75  DNA</a:t>
            </a:r>
            <a:endParaRPr lang="cs-CZ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Přímá spojovací čára 14"/>
          <p:cNvCxnSpPr/>
          <p:nvPr/>
        </p:nvCxnSpPr>
        <p:spPr>
          <a:xfrm rot="10800000" flipV="1">
            <a:off x="1044575" y="2500313"/>
            <a:ext cx="5226050" cy="6350"/>
          </a:xfrm>
          <a:prstGeom prst="line">
            <a:avLst/>
          </a:prstGeom>
          <a:ln w="19050">
            <a:solidFill>
              <a:srgbClr val="00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6330950" y="2286000"/>
            <a:ext cx="2526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0,95  PROTEIN</a:t>
            </a:r>
            <a:r>
              <a:rPr lang="cs-CZ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SUBSTITUTION SATURATION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139952" y="3429000"/>
            <a:ext cx="1152128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572000" y="371703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Calibri" pitchFamily="34" charset="0"/>
              </a:rPr>
              <a:t>p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105336" y="4866456"/>
            <a:ext cx="3432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 distance </a:t>
            </a:r>
            <a:r>
              <a:rPr lang="cs-CZ" b="1" dirty="0" err="1"/>
              <a:t>is</a:t>
            </a:r>
            <a:r>
              <a:rPr lang="cs-CZ" b="1" dirty="0"/>
              <a:t> not </a:t>
            </a:r>
            <a:r>
              <a:rPr lang="cs-CZ" b="1" dirty="0" err="1"/>
              <a:t>additive</a:t>
            </a:r>
            <a:endParaRPr lang="cs-CZ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9BC59D7-DFBB-4317-9FB5-C57EF1DFAF02}"/>
              </a:ext>
            </a:extLst>
          </p:cNvPr>
          <p:cNvSpPr txBox="1"/>
          <p:nvPr/>
        </p:nvSpPr>
        <p:spPr>
          <a:xfrm>
            <a:off x="4982871" y="5856503"/>
            <a:ext cx="817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=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43012"/>
            <a:ext cx="47148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11560" y="930274"/>
            <a:ext cx="357188" cy="5072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 dirty="0"/>
          </a:p>
        </p:txBody>
      </p:sp>
      <p:sp>
        <p:nvSpPr>
          <p:cNvPr id="17412" name="TextovéPole 6"/>
          <p:cNvSpPr txBox="1">
            <a:spLocks noChangeArrowheads="1"/>
          </p:cNvSpPr>
          <p:nvPr/>
        </p:nvSpPr>
        <p:spPr bwMode="auto">
          <a:xfrm>
            <a:off x="1112101" y="5602260"/>
            <a:ext cx="3865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substitutions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per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position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0084" y="1615723"/>
            <a:ext cx="738664" cy="365230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cs-CZ" sz="1800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observed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differences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per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position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- </a:t>
            </a:r>
            <a:r>
              <a:rPr lang="cs-CZ" sz="1800" i="1" dirty="0">
                <a:latin typeface="Arial" pitchFamily="34" charset="0"/>
                <a:cs typeface="Arial" pitchFamily="34" charset="0"/>
              </a:rPr>
              <a:t>p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Přímá spojovací čára 10"/>
          <p:cNvCxnSpPr>
            <a:cxnSpLocks/>
            <a:stCxn id="14" idx="1"/>
          </p:cNvCxnSpPr>
          <p:nvPr/>
        </p:nvCxnSpPr>
        <p:spPr>
          <a:xfrm flipH="1">
            <a:off x="1040185" y="2787649"/>
            <a:ext cx="4607726" cy="0"/>
          </a:xfrm>
          <a:prstGeom prst="line">
            <a:avLst/>
          </a:prstGeom>
          <a:ln w="19050">
            <a:solidFill>
              <a:srgbClr val="CC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5647911" y="2556668"/>
            <a:ext cx="1604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0,75  DNA</a:t>
            </a:r>
            <a:endParaRPr lang="cs-CZ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EXERCISE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135562" y="3073399"/>
            <a:ext cx="1152128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567610" y="336143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Calibri" pitchFamily="34" charset="0"/>
              </a:rPr>
              <a:t>p</a:t>
            </a:r>
          </a:p>
        </p:txBody>
      </p:sp>
      <p:sp>
        <p:nvSpPr>
          <p:cNvPr id="3" name="Řečová bublina: obdélníkový bublinový popisek se zakulacenými rohy 2">
            <a:extLst>
              <a:ext uri="{FF2B5EF4-FFF2-40B4-BE49-F238E27FC236}">
                <a16:creationId xmlns:a16="http://schemas.microsoft.com/office/drawing/2014/main" id="{7914794F-CD5F-44C5-9FD1-9968F8EDA25B}"/>
              </a:ext>
            </a:extLst>
          </p:cNvPr>
          <p:cNvSpPr/>
          <p:nvPr/>
        </p:nvSpPr>
        <p:spPr>
          <a:xfrm>
            <a:off x="4788025" y="3361431"/>
            <a:ext cx="4283708" cy="2640904"/>
          </a:xfrm>
          <a:prstGeom prst="wedgeRoundRectCallout">
            <a:avLst>
              <a:gd name="adj1" fmla="val -25614"/>
              <a:gd name="adj2" fmla="val -66153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saturation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in case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GC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sequences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80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(40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G, 40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C, 10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A, 10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0156CF5-C647-486C-B41A-5CFBC8162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19813"/>
            <a:ext cx="6390467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 point </a:t>
            </a:r>
            <a:r>
              <a:rPr lang="cs-CZ" alt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everybody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solves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cs-CZ" alt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3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t="7101" r="77499" b="63367"/>
          <a:stretch>
            <a:fillRect/>
          </a:stretch>
        </p:blipFill>
        <p:spPr bwMode="auto">
          <a:xfrm>
            <a:off x="395448" y="2688266"/>
            <a:ext cx="4176639" cy="334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113877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s-CZ" sz="4400" b="1" kern="0" dirty="0" err="1">
                <a:solidFill>
                  <a:srgbClr val="C00000"/>
                </a:solidFill>
                <a:latin typeface="Arial" charset="0"/>
              </a:rPr>
              <a:t>Poisson</a:t>
            </a:r>
            <a:r>
              <a:rPr lang="cs-CZ" sz="4400" b="1" kern="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cs-CZ" sz="4400" b="1" kern="0" dirty="0" err="1">
                <a:solidFill>
                  <a:srgbClr val="C00000"/>
                </a:solidFill>
                <a:latin typeface="Arial" charset="0"/>
              </a:rPr>
              <a:t>distribution</a:t>
            </a:r>
            <a:endParaRPr lang="cs-CZ" sz="4400" b="1" kern="0" dirty="0">
              <a:solidFill>
                <a:srgbClr val="C00000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cs-CZ" b="1" kern="0" dirty="0" err="1">
                <a:latin typeface="Arial" charset="0"/>
              </a:rPr>
              <a:t>Distribution</a:t>
            </a:r>
            <a:r>
              <a:rPr lang="cs-CZ" b="1" kern="0" dirty="0">
                <a:latin typeface="Arial" charset="0"/>
              </a:rPr>
              <a:t> </a:t>
            </a:r>
            <a:r>
              <a:rPr lang="cs-CZ" b="1" kern="0" dirty="0" err="1">
                <a:latin typeface="Arial" charset="0"/>
              </a:rPr>
              <a:t>of</a:t>
            </a:r>
            <a:r>
              <a:rPr lang="cs-CZ" b="1" kern="0" dirty="0">
                <a:latin typeface="Arial" charset="0"/>
              </a:rPr>
              <a:t> </a:t>
            </a:r>
            <a:r>
              <a:rPr lang="cs-CZ" b="1" kern="0" dirty="0" err="1">
                <a:latin typeface="Arial" charset="0"/>
              </a:rPr>
              <a:t>occurence</a:t>
            </a:r>
            <a:r>
              <a:rPr lang="cs-CZ" b="1" kern="0" dirty="0">
                <a:latin typeface="Arial" charset="0"/>
              </a:rPr>
              <a:t> </a:t>
            </a:r>
            <a:r>
              <a:rPr lang="cs-CZ" b="1" kern="0" dirty="0" err="1">
                <a:latin typeface="Arial" charset="0"/>
              </a:rPr>
              <a:t>of</a:t>
            </a:r>
            <a:r>
              <a:rPr lang="cs-CZ" b="1" kern="0" dirty="0">
                <a:latin typeface="Arial" charset="0"/>
              </a:rPr>
              <a:t> </a:t>
            </a:r>
            <a:r>
              <a:rPr lang="cs-CZ" b="1" kern="0" dirty="0" err="1">
                <a:latin typeface="Arial" charset="0"/>
              </a:rPr>
              <a:t>rare</a:t>
            </a:r>
            <a:r>
              <a:rPr lang="cs-CZ" b="1" kern="0" dirty="0">
                <a:latin typeface="Arial" charset="0"/>
              </a:rPr>
              <a:t> </a:t>
            </a:r>
            <a:r>
              <a:rPr lang="cs-CZ" b="1" kern="0" dirty="0" err="1">
                <a:latin typeface="Arial" charset="0"/>
              </a:rPr>
              <a:t>events</a:t>
            </a:r>
            <a:endParaRPr lang="cs-CZ" kern="0" dirty="0"/>
          </a:p>
        </p:txBody>
      </p:sp>
      <p:sp>
        <p:nvSpPr>
          <p:cNvPr id="20484" name="Obdélník 4"/>
          <p:cNvSpPr>
            <a:spLocks noChangeArrowheads="1"/>
          </p:cNvSpPr>
          <p:nvPr/>
        </p:nvSpPr>
        <p:spPr bwMode="auto">
          <a:xfrm>
            <a:off x="-314772" y="579900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Probability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exactly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u="sng" dirty="0">
                <a:latin typeface="Arial" pitchFamily="34" charset="0"/>
                <a:cs typeface="Arial" pitchFamily="34" charset="0"/>
              </a:rPr>
              <a:t>k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events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is</a:t>
            </a:r>
            <a:r>
              <a:rPr lang="cs-CZ" dirty="0">
                <a:latin typeface="Arial" pitchFamily="34" charset="0"/>
                <a:cs typeface="Arial" pitchFamily="34" charset="0"/>
              </a:rPr>
              <a:t>:     </a:t>
            </a:r>
            <a:r>
              <a:rPr lang="cs-CZ" sz="3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f(k,ℷ) = (</a:t>
            </a:r>
            <a:r>
              <a:rPr lang="cs-CZ" sz="3600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ℷ</a:t>
            </a:r>
            <a:r>
              <a:rPr lang="cs-CZ" sz="3600" baseline="30000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k</a:t>
            </a:r>
            <a:r>
              <a:rPr lang="cs-CZ" sz="3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 e</a:t>
            </a:r>
            <a:r>
              <a:rPr lang="cs-CZ" sz="3600" baseline="300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-ℷ</a:t>
            </a:r>
            <a:r>
              <a:rPr lang="cs-CZ" sz="3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)/k! 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07008" y="2057455"/>
            <a:ext cx="9001496" cy="3393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683568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971600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1763688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1979712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2339752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3419872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4499992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5148064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5508104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6156176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6372200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6516216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7524328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7812360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179512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107504" y="1455167"/>
            <a:ext cx="8467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100 </a:t>
            </a:r>
            <a:r>
              <a:rPr lang="cs-CZ" dirty="0" err="1"/>
              <a:t>years</a:t>
            </a:r>
            <a:r>
              <a:rPr lang="cs-CZ" dirty="0"/>
              <a:t> → 20 </a:t>
            </a:r>
            <a:r>
              <a:rPr lang="cs-CZ" dirty="0" err="1"/>
              <a:t>substitutions</a:t>
            </a:r>
            <a:r>
              <a:rPr lang="cs-CZ" dirty="0"/>
              <a:t> ………</a:t>
            </a:r>
            <a:r>
              <a:rPr lang="cs-CZ" sz="1800" dirty="0"/>
              <a:t>…in interval 20 </a:t>
            </a:r>
            <a:r>
              <a:rPr lang="cs-CZ" sz="1800" dirty="0" err="1"/>
              <a:t>years</a:t>
            </a:r>
            <a:r>
              <a:rPr lang="cs-CZ" sz="1800" dirty="0"/>
              <a:t>, </a:t>
            </a:r>
            <a:r>
              <a:rPr lang="cs-CZ" sz="1800" dirty="0" err="1"/>
              <a:t>expected</a:t>
            </a:r>
            <a:r>
              <a:rPr lang="cs-CZ" sz="1800" dirty="0"/>
              <a:t> </a:t>
            </a:r>
            <a:r>
              <a:rPr lang="cs-CZ" sz="1800" dirty="0" err="1"/>
              <a:t>nr</a:t>
            </a:r>
            <a:r>
              <a:rPr lang="cs-CZ" sz="1800" dirty="0"/>
              <a:t>. </a:t>
            </a:r>
            <a:r>
              <a:rPr lang="cs-CZ" sz="1800" dirty="0">
                <a:cs typeface="Arial" pitchFamily="34" charset="0"/>
              </a:rPr>
              <a:t>ℷ =4</a:t>
            </a:r>
            <a:endParaRPr lang="cs-CZ" sz="1800" dirty="0"/>
          </a:p>
          <a:p>
            <a:r>
              <a:rPr lang="cs-CZ" dirty="0"/>
              <a:t>  </a:t>
            </a: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687149" y="2273479"/>
            <a:ext cx="1800000" cy="3393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2555976" y="2270265"/>
            <a:ext cx="1800000" cy="3393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259632" y="2204864"/>
            <a:ext cx="639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cs typeface="Arial" pitchFamily="34" charset="0"/>
              </a:rPr>
              <a:t>ℷ=4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3022915" y="2208054"/>
            <a:ext cx="639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cs typeface="Arial" pitchFamily="34" charset="0"/>
              </a:rPr>
              <a:t>ℷ=4</a:t>
            </a:r>
            <a:endParaRPr lang="cs-CZ" dirty="0"/>
          </a:p>
        </p:txBody>
      </p:sp>
      <p:sp>
        <p:nvSpPr>
          <p:cNvPr id="31" name="Elipsa 30"/>
          <p:cNvSpPr/>
          <p:nvPr/>
        </p:nvSpPr>
        <p:spPr>
          <a:xfrm>
            <a:off x="8388424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4788024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32"/>
          <p:cNvSpPr/>
          <p:nvPr/>
        </p:nvSpPr>
        <p:spPr>
          <a:xfrm>
            <a:off x="1331640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3203848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Elipsa 34"/>
          <p:cNvSpPr/>
          <p:nvPr/>
        </p:nvSpPr>
        <p:spPr>
          <a:xfrm>
            <a:off x="8748464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flipV="1">
            <a:off x="7236296" y="2276872"/>
            <a:ext cx="1800000" cy="3393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7956376" y="2204864"/>
            <a:ext cx="639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cs typeface="Arial" pitchFamily="34" charset="0"/>
              </a:rPr>
              <a:t>ℷ=4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4727934" y="4066294"/>
            <a:ext cx="2342034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800" dirty="0">
                <a:latin typeface="+mn-lt"/>
                <a:cs typeface="Arial" pitchFamily="34" charset="0"/>
              </a:rPr>
              <a:t>Probability </a:t>
            </a:r>
            <a:r>
              <a:rPr lang="cs-CZ" sz="1800" dirty="0" err="1">
                <a:latin typeface="+mn-lt"/>
                <a:cs typeface="Arial" pitchFamily="34" charset="0"/>
              </a:rPr>
              <a:t>of</a:t>
            </a:r>
            <a:r>
              <a:rPr lang="cs-CZ" sz="1800" dirty="0">
                <a:latin typeface="+mn-lt"/>
                <a:cs typeface="Arial" pitchFamily="34" charset="0"/>
              </a:rPr>
              <a:t> no </a:t>
            </a:r>
            <a:r>
              <a:rPr lang="cs-CZ" sz="1800" dirty="0" err="1">
                <a:latin typeface="+mn-lt"/>
                <a:cs typeface="Arial" pitchFamily="34" charset="0"/>
              </a:rPr>
              <a:t>events</a:t>
            </a:r>
            <a:r>
              <a:rPr lang="cs-CZ" sz="1800" dirty="0">
                <a:latin typeface="+mn-lt"/>
                <a:cs typeface="Arial" pitchFamily="34" charset="0"/>
              </a:rPr>
              <a:t> (k=0) </a:t>
            </a:r>
            <a:r>
              <a:rPr lang="cs-CZ" sz="1800" dirty="0" err="1">
                <a:latin typeface="+mn-lt"/>
                <a:cs typeface="Arial" pitchFamily="34" charset="0"/>
              </a:rPr>
              <a:t>is</a:t>
            </a:r>
            <a:r>
              <a:rPr lang="cs-CZ" sz="1800" dirty="0">
                <a:latin typeface="+mn-lt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cs-CZ" sz="3200" b="1" i="1" dirty="0">
                <a:latin typeface="+mn-lt"/>
                <a:cs typeface="Arial" pitchFamily="34" charset="0"/>
              </a:rPr>
              <a:t>e </a:t>
            </a:r>
            <a:r>
              <a:rPr lang="cs-CZ" sz="3200" b="1" baseline="30000" dirty="0">
                <a:latin typeface="+mn-lt"/>
                <a:cs typeface="Arial" pitchFamily="34" charset="0"/>
              </a:rPr>
              <a:t>-</a:t>
            </a:r>
            <a:r>
              <a:rPr lang="cs-CZ" sz="3200" baseline="30000" dirty="0">
                <a:cs typeface="Arial" pitchFamily="34" charset="0"/>
              </a:rPr>
              <a:t>ℷ</a:t>
            </a:r>
            <a:endParaRPr lang="cs-CZ" sz="3200" baseline="30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0C02949-DCD0-471B-9FCB-46CADF2A6358}"/>
              </a:ext>
            </a:extLst>
          </p:cNvPr>
          <p:cNvSpPr txBox="1"/>
          <p:nvPr/>
        </p:nvSpPr>
        <p:spPr>
          <a:xfrm>
            <a:off x="4712365" y="2735144"/>
            <a:ext cx="2587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λ – </a:t>
            </a:r>
            <a:r>
              <a:rPr lang="cs-CZ" sz="2000" dirty="0" err="1"/>
              <a:t>expected</a:t>
            </a:r>
            <a:r>
              <a:rPr lang="cs-CZ" sz="2000" dirty="0"/>
              <a:t> </a:t>
            </a:r>
            <a:r>
              <a:rPr lang="cs-CZ" sz="2000" dirty="0" err="1"/>
              <a:t>nr</a:t>
            </a:r>
            <a:r>
              <a:rPr lang="cs-CZ" sz="2000" dirty="0"/>
              <a:t>. </a:t>
            </a:r>
            <a:r>
              <a:rPr lang="cs-CZ" sz="2000" dirty="0" err="1"/>
              <a:t>events</a:t>
            </a:r>
            <a:endParaRPr lang="cs-CZ" sz="2000" dirty="0"/>
          </a:p>
          <a:p>
            <a:r>
              <a:rPr lang="cs-CZ" sz="2000" dirty="0"/>
              <a:t>k – </a:t>
            </a:r>
            <a:r>
              <a:rPr lang="cs-CZ" sz="2000" dirty="0" err="1"/>
              <a:t>nr</a:t>
            </a:r>
            <a:r>
              <a:rPr lang="cs-CZ" sz="2000" dirty="0"/>
              <a:t>.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events</a:t>
            </a:r>
            <a:endParaRPr lang="cs-CZ" sz="2000" dirty="0"/>
          </a:p>
        </p:txBody>
      </p:sp>
      <p:sp>
        <p:nvSpPr>
          <p:cNvPr id="39" name="Řečová bublina: obdélníkový bublinový popisek se zakulacenými rohy 38">
            <a:extLst>
              <a:ext uri="{FF2B5EF4-FFF2-40B4-BE49-F238E27FC236}">
                <a16:creationId xmlns:a16="http://schemas.microsoft.com/office/drawing/2014/main" id="{9C217A34-5633-4775-A7C4-07ED88F76CB0}"/>
              </a:ext>
            </a:extLst>
          </p:cNvPr>
          <p:cNvSpPr/>
          <p:nvPr/>
        </p:nvSpPr>
        <p:spPr>
          <a:xfrm>
            <a:off x="8370675" y="6261649"/>
            <a:ext cx="755577" cy="461665"/>
          </a:xfrm>
          <a:prstGeom prst="wedgeRoundRectCallout">
            <a:avLst>
              <a:gd name="adj1" fmla="val -71568"/>
              <a:gd name="adj2" fmla="val -3722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!=1</a:t>
            </a:r>
            <a:endParaRPr lang="cs-CZ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Řečová bublina: obdélníkový bublinový popisek se zakulacenými rohy 39">
            <a:extLst>
              <a:ext uri="{FF2B5EF4-FFF2-40B4-BE49-F238E27FC236}">
                <a16:creationId xmlns:a16="http://schemas.microsoft.com/office/drawing/2014/main" id="{A103108D-25C2-4D56-AF2D-47C7616AE8AE}"/>
              </a:ext>
            </a:extLst>
          </p:cNvPr>
          <p:cNvSpPr/>
          <p:nvPr/>
        </p:nvSpPr>
        <p:spPr>
          <a:xfrm>
            <a:off x="7134445" y="5331443"/>
            <a:ext cx="779766" cy="461665"/>
          </a:xfrm>
          <a:prstGeom prst="wedgeRoundRectCallout">
            <a:avLst>
              <a:gd name="adj1" fmla="val -68078"/>
              <a:gd name="adj2" fmla="val 6748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ℷ</a:t>
            </a:r>
            <a:r>
              <a:rPr lang="en-GB" sz="2000" baseline="30000" dirty="0">
                <a:solidFill>
                  <a:schemeClr val="tx1"/>
                </a:solidFill>
                <a:cs typeface="Arial" pitchFamily="34" charset="0"/>
              </a:rPr>
              <a:t>0</a:t>
            </a:r>
            <a:r>
              <a:rPr lang="en-GB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  <a:endParaRPr lang="cs-CZ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484" grpId="0"/>
      <p:bldP spid="25" grpId="0" animBg="1"/>
      <p:bldP spid="27" grpId="0" animBg="1"/>
      <p:bldP spid="29" grpId="0"/>
      <p:bldP spid="30" grpId="0"/>
      <p:bldP spid="36" grpId="0" animBg="1"/>
      <p:bldP spid="37" grpId="0"/>
      <p:bldP spid="38" grpId="0" animBg="1"/>
      <p:bldP spid="2" grpId="0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SARS-CoV-2 – Wikipedie">
            <a:extLst>
              <a:ext uri="{FF2B5EF4-FFF2-40B4-BE49-F238E27FC236}">
                <a16:creationId xmlns:a16="http://schemas.microsoft.com/office/drawing/2014/main" id="{DF506E47-22A4-4B94-8665-9B6FE4B8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10851"/>
            <a:ext cx="5513324" cy="551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6">
            <a:extLst>
              <a:ext uri="{FF2B5EF4-FFF2-40B4-BE49-F238E27FC236}">
                <a16:creationId xmlns:a16="http://schemas.microsoft.com/office/drawing/2014/main" id="{A0229017-4ACD-48E0-BC84-F3A502B51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COMPULSORY ASSIGNMENT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yšlenková bublina: obláček 5">
            <a:extLst>
              <a:ext uri="{FF2B5EF4-FFF2-40B4-BE49-F238E27FC236}">
                <a16:creationId xmlns:a16="http://schemas.microsoft.com/office/drawing/2014/main" id="{21E6AD0F-2DB1-4F4D-8CD2-A24799F84E63}"/>
              </a:ext>
            </a:extLst>
          </p:cNvPr>
          <p:cNvSpPr/>
          <p:nvPr/>
        </p:nvSpPr>
        <p:spPr>
          <a:xfrm>
            <a:off x="3945316" y="0"/>
            <a:ext cx="6747048" cy="2276872"/>
          </a:xfrm>
          <a:prstGeom prst="cloudCallou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cs-CZ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saturation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488760-9FB2-439F-A75D-2D99412E5A7B}"/>
              </a:ext>
            </a:extLst>
          </p:cNvPr>
          <p:cNvSpPr txBox="1"/>
          <p:nvPr/>
        </p:nvSpPr>
        <p:spPr>
          <a:xfrm>
            <a:off x="251520" y="1340768"/>
            <a:ext cx="64807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CC2C32"/>
                </a:solidFill>
                <a:effectLst/>
                <a:latin typeface="-apple-system"/>
              </a:rPr>
              <a:t>Calculating the probability of a certain </a:t>
            </a:r>
            <a:br>
              <a:rPr lang="cs-CZ" b="1" i="0" dirty="0">
                <a:solidFill>
                  <a:srgbClr val="CC2C32"/>
                </a:solidFill>
                <a:effectLst/>
                <a:latin typeface="-apple-system"/>
              </a:rPr>
            </a:br>
            <a:r>
              <a:rPr lang="en-US" b="1" i="0" dirty="0">
                <a:solidFill>
                  <a:srgbClr val="CC2C32"/>
                </a:solidFill>
                <a:effectLst/>
                <a:latin typeface="-apple-system"/>
              </a:rPr>
              <a:t>number of mutations </a:t>
            </a:r>
            <a:r>
              <a:rPr lang="en-US" b="1" dirty="0">
                <a:solidFill>
                  <a:srgbClr val="CC2C32"/>
                </a:solidFill>
                <a:latin typeface="-apple-system"/>
              </a:rPr>
              <a:t>per</a:t>
            </a:r>
            <a:r>
              <a:rPr lang="en-US" b="1" i="0" dirty="0">
                <a:solidFill>
                  <a:srgbClr val="CC2C32"/>
                </a:solidFill>
                <a:effectLst/>
                <a:latin typeface="-apple-system"/>
              </a:rPr>
              <a:t> year</a:t>
            </a:r>
            <a:br>
              <a:rPr lang="en-US" b="0" i="0" dirty="0">
                <a:solidFill>
                  <a:srgbClr val="CC2C32"/>
                </a:solidFill>
                <a:effectLst/>
                <a:latin typeface="-apple-system"/>
              </a:rPr>
            </a:br>
            <a:endParaRPr lang="cs-CZ" b="0" i="0" dirty="0">
              <a:solidFill>
                <a:srgbClr val="CC2C32"/>
              </a:solidFill>
              <a:effectLst/>
              <a:latin typeface="-apple-system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typical 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SARS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CoV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virus accumulates only two single-letter 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mutations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per month in its genome — a 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rate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of change about half that of influenza and one-quarter that of HIV, says Emma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Hodcroft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 molecular epidemiologist at the University of Basel, Switzerland.</a:t>
            </a:r>
          </a:p>
          <a:p>
            <a:pPr algn="l"/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Calculate the probabilities that the virus lineage accumulates exactly 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48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mutations, and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one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mutation within a year.</a:t>
            </a:r>
            <a:endParaRPr lang="en-US" dirty="0">
              <a:latin typeface="-apple-system"/>
            </a:endParaRPr>
          </a:p>
          <a:p>
            <a:pPr algn="l"/>
            <a:endParaRPr lang="en-US" dirty="0">
              <a:latin typeface="-apple-system"/>
            </a:endParaRPr>
          </a:p>
          <a:p>
            <a:pPr algn="l"/>
            <a:endParaRPr lang="en-US" dirty="0">
              <a:latin typeface="-apple-system"/>
            </a:endParaRPr>
          </a:p>
          <a:p>
            <a:pPr algn="l"/>
            <a:endParaRPr lang="en-US" dirty="0">
              <a:latin typeface="-apple-system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2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268288" y="2163763"/>
            <a:ext cx="2809295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3600" b="1" dirty="0" err="1">
                <a:latin typeface="Arial" pitchFamily="34" charset="0"/>
                <a:cs typeface="Arial" pitchFamily="34" charset="0"/>
              </a:rPr>
              <a:t>Sequence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A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6156325" y="2185988"/>
            <a:ext cx="2826415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3600" b="1" dirty="0" err="1">
                <a:latin typeface="Arial" pitchFamily="34" charset="0"/>
                <a:cs typeface="Arial" pitchFamily="34" charset="0"/>
              </a:rPr>
              <a:t>Sequence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B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TextovéPole 5"/>
          <p:cNvSpPr txBox="1">
            <a:spLocks noChangeArrowheads="1"/>
          </p:cNvSpPr>
          <p:nvPr/>
        </p:nvSpPr>
        <p:spPr bwMode="auto">
          <a:xfrm>
            <a:off x="3486086" y="1740109"/>
            <a:ext cx="13003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i="1" dirty="0"/>
              <a:t>D=</a:t>
            </a:r>
            <a:r>
              <a:rPr lang="cs-CZ" sz="4000" i="1" dirty="0" err="1"/>
              <a:t>ut</a:t>
            </a:r>
            <a:endParaRPr lang="cs-CZ" sz="4000" i="1" dirty="0"/>
          </a:p>
        </p:txBody>
      </p:sp>
      <p:cxnSp>
        <p:nvCxnSpPr>
          <p:cNvPr id="8" name="Přímá spojovací šipka 7"/>
          <p:cNvCxnSpPr/>
          <p:nvPr/>
        </p:nvCxnSpPr>
        <p:spPr>
          <a:xfrm rot="10800000" flipV="1">
            <a:off x="3071813" y="2357438"/>
            <a:ext cx="1214437" cy="8572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4714875" y="2357438"/>
            <a:ext cx="1143000" cy="7858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TextovéPole 10"/>
          <p:cNvSpPr txBox="1">
            <a:spLocks noChangeArrowheads="1"/>
          </p:cNvSpPr>
          <p:nvPr/>
        </p:nvSpPr>
        <p:spPr bwMode="auto">
          <a:xfrm>
            <a:off x="1357313" y="3286125"/>
            <a:ext cx="29738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latin typeface="Arial" pitchFamily="34" charset="0"/>
                <a:cs typeface="Arial" pitchFamily="34" charset="0"/>
              </a:rPr>
              <a:t>Rate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substitutions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TextovéPole 11"/>
          <p:cNvSpPr txBox="1">
            <a:spLocks noChangeArrowheads="1"/>
          </p:cNvSpPr>
          <p:nvPr/>
        </p:nvSpPr>
        <p:spPr bwMode="auto">
          <a:xfrm>
            <a:off x="5443756" y="3286125"/>
            <a:ext cx="19365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Time interval</a:t>
            </a:r>
          </a:p>
        </p:txBody>
      </p:sp>
      <p:sp>
        <p:nvSpPr>
          <p:cNvPr id="18442" name="TextovéPole 12"/>
          <p:cNvSpPr txBox="1">
            <a:spLocks noChangeArrowheads="1"/>
          </p:cNvSpPr>
          <p:nvPr/>
        </p:nvSpPr>
        <p:spPr bwMode="auto">
          <a:xfrm>
            <a:off x="1039813" y="4183063"/>
            <a:ext cx="6927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dirty="0" err="1">
                <a:latin typeface="Arial" pitchFamily="34" charset="0"/>
                <a:cs typeface="Arial" pitchFamily="34" charset="0"/>
              </a:rPr>
              <a:t>Sequence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 A  - A</a:t>
            </a:r>
            <a:r>
              <a:rPr lang="cs-C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TG</a:t>
            </a:r>
            <a:r>
              <a:rPr lang="cs-C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GAATCGC</a:t>
            </a:r>
          </a:p>
        </p:txBody>
      </p:sp>
      <p:sp>
        <p:nvSpPr>
          <p:cNvPr id="18443" name="TextovéPole 13"/>
          <p:cNvSpPr txBox="1">
            <a:spLocks noChangeArrowheads="1"/>
          </p:cNvSpPr>
          <p:nvPr/>
        </p:nvSpPr>
        <p:spPr bwMode="auto">
          <a:xfrm>
            <a:off x="1028700" y="4559300"/>
            <a:ext cx="7043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dirty="0" err="1">
                <a:latin typeface="Arial" pitchFamily="34" charset="0"/>
                <a:cs typeface="Arial" pitchFamily="34" charset="0"/>
              </a:rPr>
              <a:t>Sequence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 B -  A</a:t>
            </a:r>
            <a:r>
              <a:rPr lang="cs-C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TG</a:t>
            </a:r>
            <a:r>
              <a:rPr lang="cs-C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GAATCGC</a:t>
            </a:r>
          </a:p>
        </p:txBody>
      </p:sp>
      <p:sp>
        <p:nvSpPr>
          <p:cNvPr id="18444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ESTIMATE OF D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2973873" y="2508648"/>
            <a:ext cx="32004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Skupina 36"/>
          <p:cNvGrpSpPr>
            <a:grpSpLocks/>
          </p:cNvGrpSpPr>
          <p:nvPr/>
        </p:nvGrpSpPr>
        <p:grpSpPr bwMode="auto">
          <a:xfrm>
            <a:off x="500063" y="2035175"/>
            <a:ext cx="4095750" cy="3536950"/>
            <a:chOff x="2500298" y="2000240"/>
            <a:chExt cx="4095497" cy="3536960"/>
          </a:xfrm>
        </p:grpSpPr>
        <p:sp>
          <p:nvSpPr>
            <p:cNvPr id="19466" name="TextovéPole 3"/>
            <p:cNvSpPr txBox="1">
              <a:spLocks noChangeArrowheads="1"/>
            </p:cNvSpPr>
            <p:nvPr/>
          </p:nvSpPr>
          <p:spPr bwMode="auto">
            <a:xfrm>
              <a:off x="2983439" y="2082800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A                           </a:t>
              </a:r>
            </a:p>
          </p:txBody>
        </p:sp>
        <p:sp>
          <p:nvSpPr>
            <p:cNvPr id="19467" name="TextovéPole 4"/>
            <p:cNvSpPr txBox="1">
              <a:spLocks noChangeArrowheads="1"/>
            </p:cNvSpPr>
            <p:nvPr/>
          </p:nvSpPr>
          <p:spPr bwMode="auto">
            <a:xfrm>
              <a:off x="5584263" y="2087053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G                           </a:t>
              </a:r>
            </a:p>
          </p:txBody>
        </p:sp>
        <p:sp>
          <p:nvSpPr>
            <p:cNvPr id="19468" name="TextovéPole 5"/>
            <p:cNvSpPr txBox="1">
              <a:spLocks noChangeArrowheads="1"/>
            </p:cNvSpPr>
            <p:nvPr/>
          </p:nvSpPr>
          <p:spPr bwMode="auto">
            <a:xfrm>
              <a:off x="5615482" y="4720664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C                           </a:t>
              </a:r>
            </a:p>
          </p:txBody>
        </p:sp>
        <p:sp>
          <p:nvSpPr>
            <p:cNvPr id="19469" name="TextovéPole 6"/>
            <p:cNvSpPr txBox="1">
              <a:spLocks noChangeArrowheads="1"/>
            </p:cNvSpPr>
            <p:nvPr/>
          </p:nvSpPr>
          <p:spPr bwMode="auto">
            <a:xfrm>
              <a:off x="2958039" y="4767759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T                           </a:t>
              </a:r>
            </a:p>
          </p:txBody>
        </p:sp>
        <p:cxnSp>
          <p:nvCxnSpPr>
            <p:cNvPr id="9" name="Přímá spojovací šipka 8"/>
            <p:cNvCxnSpPr/>
            <p:nvPr/>
          </p:nvCxnSpPr>
          <p:spPr>
            <a:xfrm>
              <a:off x="3714660" y="2500304"/>
              <a:ext cx="185726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10"/>
            <p:cNvCxnSpPr/>
            <p:nvPr/>
          </p:nvCxnSpPr>
          <p:spPr>
            <a:xfrm rot="10800000" flipV="1">
              <a:off x="3571794" y="2500304"/>
              <a:ext cx="2396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>
              <a:off x="3714660" y="4999036"/>
              <a:ext cx="185726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šipka 13"/>
            <p:cNvCxnSpPr/>
            <p:nvPr/>
          </p:nvCxnSpPr>
          <p:spPr>
            <a:xfrm rot="10800000" flipV="1">
              <a:off x="3571794" y="4999036"/>
              <a:ext cx="2396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74" name="Skupina 16"/>
            <p:cNvGrpSpPr>
              <a:grpSpLocks/>
            </p:cNvGrpSpPr>
            <p:nvPr/>
          </p:nvGrpSpPr>
          <p:grpSpPr bwMode="auto">
            <a:xfrm rot="5400000">
              <a:off x="2143902" y="3785396"/>
              <a:ext cx="2000264" cy="1588"/>
              <a:chOff x="3724269" y="5008572"/>
              <a:chExt cx="2000264" cy="1588"/>
            </a:xfrm>
          </p:grpSpPr>
          <p:cxnSp>
            <p:nvCxnSpPr>
              <p:cNvPr id="15" name="Přímá spojovací šipka 14"/>
              <p:cNvCxnSpPr/>
              <p:nvPr/>
            </p:nvCxnSpPr>
            <p:spPr>
              <a:xfrm>
                <a:off x="3867142" y="5008618"/>
                <a:ext cx="1857381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ovací šipka 15"/>
              <p:cNvCxnSpPr/>
              <p:nvPr/>
            </p:nvCxnSpPr>
            <p:spPr>
              <a:xfrm rot="10800000" flipV="1">
                <a:off x="3724266" y="4997505"/>
                <a:ext cx="23971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75" name="Skupina 17"/>
            <p:cNvGrpSpPr>
              <a:grpSpLocks/>
            </p:cNvGrpSpPr>
            <p:nvPr/>
          </p:nvGrpSpPr>
          <p:grpSpPr bwMode="auto">
            <a:xfrm rot="5400000">
              <a:off x="4929984" y="3785396"/>
              <a:ext cx="2000264" cy="1588"/>
              <a:chOff x="3724269" y="5008572"/>
              <a:chExt cx="2000264" cy="1588"/>
            </a:xfrm>
          </p:grpSpPr>
          <p:cxnSp>
            <p:nvCxnSpPr>
              <p:cNvPr id="19" name="Přímá spojovací šipka 18"/>
              <p:cNvCxnSpPr/>
              <p:nvPr/>
            </p:nvCxnSpPr>
            <p:spPr>
              <a:xfrm>
                <a:off x="3867141" y="5008809"/>
                <a:ext cx="1857381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ovací šipka 19"/>
              <p:cNvCxnSpPr/>
              <p:nvPr/>
            </p:nvCxnSpPr>
            <p:spPr>
              <a:xfrm rot="10800000" flipV="1">
                <a:off x="3724266" y="4997696"/>
                <a:ext cx="23971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76" name="Skupina 20"/>
            <p:cNvGrpSpPr>
              <a:grpSpLocks/>
            </p:cNvGrpSpPr>
            <p:nvPr/>
          </p:nvGrpSpPr>
          <p:grpSpPr bwMode="auto">
            <a:xfrm rot="2553266">
              <a:off x="3318042" y="2789123"/>
              <a:ext cx="2363901" cy="1804672"/>
              <a:chOff x="3770905" y="4999352"/>
              <a:chExt cx="1697366" cy="21283"/>
            </a:xfrm>
          </p:grpSpPr>
          <p:cxnSp>
            <p:nvCxnSpPr>
              <p:cNvPr id="22" name="Přímá spojovací šipka 21"/>
              <p:cNvCxnSpPr/>
              <p:nvPr/>
            </p:nvCxnSpPr>
            <p:spPr>
              <a:xfrm rot="19046734">
                <a:off x="4080562" y="4999307"/>
                <a:ext cx="1381452" cy="213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ovací šipka 22"/>
              <p:cNvCxnSpPr/>
              <p:nvPr/>
            </p:nvCxnSpPr>
            <p:spPr>
              <a:xfrm rot="8246734">
                <a:off x="3768625" y="5009402"/>
                <a:ext cx="56991" cy="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77" name="Skupina 27"/>
            <p:cNvGrpSpPr>
              <a:grpSpLocks/>
            </p:cNvGrpSpPr>
            <p:nvPr/>
          </p:nvGrpSpPr>
          <p:grpSpPr bwMode="auto">
            <a:xfrm rot="8183834">
              <a:off x="3510923" y="2780772"/>
              <a:ext cx="2363901" cy="1804672"/>
              <a:chOff x="3770905" y="4999352"/>
              <a:chExt cx="1697366" cy="21283"/>
            </a:xfrm>
          </p:grpSpPr>
          <p:cxnSp>
            <p:nvCxnSpPr>
              <p:cNvPr id="29" name="Přímá spojovací šipka 28"/>
              <p:cNvCxnSpPr/>
              <p:nvPr/>
            </p:nvCxnSpPr>
            <p:spPr>
              <a:xfrm rot="19046734">
                <a:off x="4080477" y="4999509"/>
                <a:ext cx="1380312" cy="211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šipka 29"/>
              <p:cNvCxnSpPr/>
              <p:nvPr/>
            </p:nvCxnSpPr>
            <p:spPr>
              <a:xfrm rot="8246734">
                <a:off x="3763020" y="5009409"/>
                <a:ext cx="56991" cy="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78" name="TextovéPole 30"/>
            <p:cNvSpPr txBox="1">
              <a:spLocks noChangeArrowheads="1"/>
            </p:cNvSpPr>
            <p:nvPr/>
          </p:nvSpPr>
          <p:spPr bwMode="auto">
            <a:xfrm>
              <a:off x="4277484" y="5071872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19479" name="TextovéPole 31"/>
            <p:cNvSpPr txBox="1">
              <a:spLocks noChangeArrowheads="1"/>
            </p:cNvSpPr>
            <p:nvPr/>
          </p:nvSpPr>
          <p:spPr bwMode="auto">
            <a:xfrm>
              <a:off x="6000760" y="3500438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19480" name="TextovéPole 32"/>
            <p:cNvSpPr txBox="1">
              <a:spLocks noChangeArrowheads="1"/>
            </p:cNvSpPr>
            <p:nvPr/>
          </p:nvSpPr>
          <p:spPr bwMode="auto">
            <a:xfrm>
              <a:off x="2500298" y="3500438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19481" name="TextovéPole 33"/>
            <p:cNvSpPr txBox="1">
              <a:spLocks noChangeArrowheads="1"/>
            </p:cNvSpPr>
            <p:nvPr/>
          </p:nvSpPr>
          <p:spPr bwMode="auto">
            <a:xfrm>
              <a:off x="4286248" y="2000240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19482" name="TextovéPole 34"/>
            <p:cNvSpPr txBox="1">
              <a:spLocks noChangeArrowheads="1"/>
            </p:cNvSpPr>
            <p:nvPr/>
          </p:nvSpPr>
          <p:spPr bwMode="auto">
            <a:xfrm>
              <a:off x="4905659" y="3786190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19483" name="TextovéPole 35"/>
            <p:cNvSpPr txBox="1">
              <a:spLocks noChangeArrowheads="1"/>
            </p:cNvSpPr>
            <p:nvPr/>
          </p:nvSpPr>
          <p:spPr bwMode="auto">
            <a:xfrm>
              <a:off x="3643306" y="3786190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4929188" y="1643063"/>
            <a:ext cx="42148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i="1" dirty="0"/>
              <a:t>u </a:t>
            </a:r>
            <a:r>
              <a:rPr lang="cs-CZ" b="1" dirty="0"/>
              <a:t>=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substitution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rate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b="1" i="1" dirty="0">
                <a:latin typeface="+mj-lt"/>
                <a:cs typeface="Arial" pitchFamily="34" charset="0"/>
              </a:rPr>
              <a:t>u/3</a:t>
            </a:r>
            <a:r>
              <a:rPr lang="cs-CZ" dirty="0">
                <a:latin typeface="+mj-lt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=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rate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one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specific</a:t>
            </a:r>
            <a:r>
              <a:rPr lang="cs-CZ" dirty="0">
                <a:latin typeface="Arial" pitchFamily="34" charset="0"/>
                <a:cs typeface="Arial" pitchFamily="34" charset="0"/>
              </a:rPr>
              <a:t> type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substitution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cs-CZ" dirty="0">
                <a:latin typeface="Arial" pitchFamily="34" charset="0"/>
                <a:cs typeface="Arial" pitchFamily="34" charset="0"/>
              </a:rPr>
              <a:t>eg. A -</a:t>
            </a:r>
            <a:r>
              <a:rPr lang="en-US" dirty="0">
                <a:latin typeface="Arial" pitchFamily="34" charset="0"/>
                <a:cs typeface="Arial" pitchFamily="34" charset="0"/>
              </a:rPr>
              <a:t>&gt; G)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endParaRPr lang="cs-CZ" dirty="0">
              <a:latin typeface="+mj-lt"/>
              <a:cs typeface="Arial" pitchFamily="34" charset="0"/>
            </a:endParaRPr>
          </a:p>
        </p:txBody>
      </p:sp>
      <p:sp>
        <p:nvSpPr>
          <p:cNvPr id="41" name="Oblouk 40"/>
          <p:cNvSpPr/>
          <p:nvPr/>
        </p:nvSpPr>
        <p:spPr>
          <a:xfrm>
            <a:off x="3929063" y="5000625"/>
            <a:ext cx="1000125" cy="857250"/>
          </a:xfrm>
          <a:prstGeom prst="arc">
            <a:avLst>
              <a:gd name="adj1" fmla="val 14699545"/>
              <a:gd name="adj2" fmla="val 978052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3" name="Přímá spojovací šipka 42"/>
          <p:cNvCxnSpPr/>
          <p:nvPr/>
        </p:nvCxnSpPr>
        <p:spPr>
          <a:xfrm rot="16200000" flipV="1">
            <a:off x="3909219" y="5522119"/>
            <a:ext cx="73025" cy="33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4214813" y="5214938"/>
            <a:ext cx="59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/>
              <a:t>u/3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5143500" y="3443288"/>
            <a:ext cx="371475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Substitution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rate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whatever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base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including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itself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cs typeface="Arial" pitchFamily="34" charset="0"/>
              </a:rPr>
              <a:t>4</a:t>
            </a:r>
            <a:r>
              <a:rPr lang="cs-CZ" b="1" dirty="0">
                <a:cs typeface="Arial" pitchFamily="34" charset="0"/>
              </a:rPr>
              <a:t>/3</a:t>
            </a:r>
            <a:r>
              <a:rPr lang="cs-CZ" dirty="0">
                <a:cs typeface="Arial" pitchFamily="34" charset="0"/>
              </a:rPr>
              <a:t> </a:t>
            </a:r>
            <a:r>
              <a:rPr lang="en-US" b="1" i="1" dirty="0">
                <a:cs typeface="Arial" pitchFamily="34" charset="0"/>
              </a:rPr>
              <a:t>u</a:t>
            </a:r>
            <a:endParaRPr lang="cs-CZ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5143500" y="4565650"/>
            <a:ext cx="371475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Expected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substitutions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in interval </a:t>
            </a:r>
            <a:r>
              <a:rPr lang="cs-CZ" sz="2000" b="1" i="1" dirty="0">
                <a:latin typeface="+mj-lt"/>
                <a:cs typeface="Arial" pitchFamily="34" charset="0"/>
              </a:rPr>
              <a:t>t</a:t>
            </a:r>
            <a:br>
              <a:rPr lang="cs-CZ" b="1" i="1" dirty="0">
                <a:latin typeface="+mj-lt"/>
                <a:cs typeface="Arial" pitchFamily="34" charset="0"/>
              </a:rPr>
            </a:br>
            <a:r>
              <a:rPr lang="en-US" b="1" dirty="0">
                <a:cs typeface="Arial" pitchFamily="34" charset="0"/>
              </a:rPr>
              <a:t>4</a:t>
            </a:r>
            <a:r>
              <a:rPr lang="cs-CZ" b="1" dirty="0">
                <a:cs typeface="Arial" pitchFamily="34" charset="0"/>
              </a:rPr>
              <a:t>/3</a:t>
            </a:r>
            <a:r>
              <a:rPr lang="cs-CZ" dirty="0">
                <a:cs typeface="Arial" pitchFamily="34" charset="0"/>
              </a:rPr>
              <a:t> </a:t>
            </a:r>
            <a:r>
              <a:rPr lang="en-US" b="1" i="1" dirty="0">
                <a:cs typeface="Arial" pitchFamily="34" charset="0"/>
              </a:rPr>
              <a:t>u</a:t>
            </a:r>
            <a:r>
              <a:rPr lang="cs-CZ" b="1" i="1" dirty="0">
                <a:cs typeface="Arial" pitchFamily="34" charset="0"/>
              </a:rPr>
              <a:t>t</a:t>
            </a:r>
            <a:endParaRPr lang="cs-CZ" dirty="0"/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12001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C00000"/>
                </a:solidFill>
                <a:latin typeface="Arial" charset="0"/>
              </a:rPr>
              <a:t>Jukes-Cantor</a:t>
            </a:r>
            <a:r>
              <a:rPr lang="cs-CZ" sz="4400" b="1" kern="0" dirty="0">
                <a:solidFill>
                  <a:srgbClr val="C00000"/>
                </a:solidFill>
                <a:latin typeface="Arial" charset="0"/>
              </a:rPr>
              <a:t> (1961)</a:t>
            </a:r>
          </a:p>
          <a:p>
            <a:pPr algn="ctr" eaLnBrk="0" hangingPunct="0">
              <a:defRPr/>
            </a:pPr>
            <a:r>
              <a:rPr lang="cs-CZ" sz="2800" b="1" kern="0" dirty="0" err="1">
                <a:latin typeface="Arial" charset="0"/>
              </a:rPr>
              <a:t>Corrects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for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multiple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hits</a:t>
            </a:r>
            <a:endParaRPr lang="cs-CZ" sz="2800" kern="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EB85F46-8518-46EF-82DC-F5301558CA56}"/>
              </a:ext>
            </a:extLst>
          </p:cNvPr>
          <p:cNvSpPr txBox="1"/>
          <p:nvPr/>
        </p:nvSpPr>
        <p:spPr>
          <a:xfrm>
            <a:off x="1075041" y="6165460"/>
            <a:ext cx="7041543" cy="461665"/>
          </a:xfrm>
          <a:prstGeom prst="rect">
            <a:avLst/>
          </a:prstGeom>
          <a:solidFill>
            <a:srgbClr val="FF5050"/>
          </a:solidFill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probability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substitution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7" grpId="0" animBg="1"/>
      <p:bldP spid="58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t="7101" r="77499" b="63367"/>
          <a:stretch>
            <a:fillRect/>
          </a:stretch>
        </p:blipFill>
        <p:spPr bwMode="auto">
          <a:xfrm>
            <a:off x="395448" y="2688266"/>
            <a:ext cx="4176639" cy="334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113877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s-CZ" sz="4400" b="1" kern="0" dirty="0" err="1">
                <a:solidFill>
                  <a:srgbClr val="C00000"/>
                </a:solidFill>
                <a:latin typeface="Arial" charset="0"/>
              </a:rPr>
              <a:t>Poisson</a:t>
            </a:r>
            <a:r>
              <a:rPr lang="cs-CZ" sz="4400" b="1" kern="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cs-CZ" sz="4400" b="1" kern="0" dirty="0" err="1">
                <a:solidFill>
                  <a:srgbClr val="C00000"/>
                </a:solidFill>
                <a:latin typeface="Arial" charset="0"/>
              </a:rPr>
              <a:t>distribution</a:t>
            </a:r>
            <a:endParaRPr lang="cs-CZ" sz="4400" b="1" kern="0" dirty="0">
              <a:solidFill>
                <a:srgbClr val="C00000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cs-CZ" b="1" kern="0" dirty="0" err="1">
                <a:latin typeface="Arial" charset="0"/>
              </a:rPr>
              <a:t>Distribution</a:t>
            </a:r>
            <a:r>
              <a:rPr lang="cs-CZ" b="1" kern="0" dirty="0">
                <a:latin typeface="Arial" charset="0"/>
              </a:rPr>
              <a:t> </a:t>
            </a:r>
            <a:r>
              <a:rPr lang="cs-CZ" b="1" kern="0" dirty="0" err="1">
                <a:latin typeface="Arial" charset="0"/>
              </a:rPr>
              <a:t>of</a:t>
            </a:r>
            <a:r>
              <a:rPr lang="cs-CZ" b="1" kern="0" dirty="0">
                <a:latin typeface="Arial" charset="0"/>
              </a:rPr>
              <a:t> </a:t>
            </a:r>
            <a:r>
              <a:rPr lang="cs-CZ" b="1" kern="0" dirty="0" err="1">
                <a:latin typeface="Arial" charset="0"/>
              </a:rPr>
              <a:t>occurence</a:t>
            </a:r>
            <a:r>
              <a:rPr lang="cs-CZ" b="1" kern="0" dirty="0">
                <a:latin typeface="Arial" charset="0"/>
              </a:rPr>
              <a:t> </a:t>
            </a:r>
            <a:r>
              <a:rPr lang="cs-CZ" b="1" kern="0" dirty="0" err="1">
                <a:latin typeface="Arial" charset="0"/>
              </a:rPr>
              <a:t>of</a:t>
            </a:r>
            <a:r>
              <a:rPr lang="cs-CZ" b="1" kern="0" dirty="0">
                <a:latin typeface="Arial" charset="0"/>
              </a:rPr>
              <a:t> </a:t>
            </a:r>
            <a:r>
              <a:rPr lang="cs-CZ" b="1" kern="0" dirty="0" err="1">
                <a:latin typeface="Arial" charset="0"/>
              </a:rPr>
              <a:t>rare</a:t>
            </a:r>
            <a:r>
              <a:rPr lang="cs-CZ" b="1" kern="0" dirty="0">
                <a:latin typeface="Arial" charset="0"/>
              </a:rPr>
              <a:t> </a:t>
            </a:r>
            <a:r>
              <a:rPr lang="cs-CZ" b="1" kern="0" dirty="0" err="1">
                <a:latin typeface="Arial" charset="0"/>
              </a:rPr>
              <a:t>events</a:t>
            </a:r>
            <a:endParaRPr lang="cs-CZ" kern="0" dirty="0"/>
          </a:p>
        </p:txBody>
      </p:sp>
      <p:sp>
        <p:nvSpPr>
          <p:cNvPr id="20484" name="Obdélník 4"/>
          <p:cNvSpPr>
            <a:spLocks noChangeArrowheads="1"/>
          </p:cNvSpPr>
          <p:nvPr/>
        </p:nvSpPr>
        <p:spPr bwMode="auto">
          <a:xfrm>
            <a:off x="-314772" y="579900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Probability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exactly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u="sng" dirty="0">
                <a:latin typeface="Arial" pitchFamily="34" charset="0"/>
                <a:cs typeface="Arial" pitchFamily="34" charset="0"/>
              </a:rPr>
              <a:t>k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events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is</a:t>
            </a:r>
            <a:r>
              <a:rPr lang="cs-CZ" dirty="0">
                <a:latin typeface="Arial" pitchFamily="34" charset="0"/>
                <a:cs typeface="Arial" pitchFamily="34" charset="0"/>
              </a:rPr>
              <a:t>:     </a:t>
            </a:r>
            <a:r>
              <a:rPr lang="cs-CZ" sz="3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f(k,ℷ) = (</a:t>
            </a:r>
            <a:r>
              <a:rPr lang="cs-CZ" sz="3600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ℷ</a:t>
            </a:r>
            <a:r>
              <a:rPr lang="cs-CZ" sz="3600" baseline="30000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k</a:t>
            </a:r>
            <a:r>
              <a:rPr lang="cs-CZ" sz="3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 e</a:t>
            </a:r>
            <a:r>
              <a:rPr lang="cs-CZ" sz="3600" baseline="300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-ℷ</a:t>
            </a:r>
            <a:r>
              <a:rPr lang="cs-CZ" sz="3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)/k! 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07008" y="2057455"/>
            <a:ext cx="9001496" cy="3393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683568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971600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1763688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1979712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2339752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3419872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4499992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5148064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5508104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6156176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6372200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6516216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7524328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7812360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179512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687149" y="2273479"/>
            <a:ext cx="1800000" cy="3393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2555976" y="2270265"/>
            <a:ext cx="1800000" cy="3393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259632" y="2204864"/>
            <a:ext cx="639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cs typeface="Arial" pitchFamily="34" charset="0"/>
              </a:rPr>
              <a:t>ℷ=4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3022915" y="2208054"/>
            <a:ext cx="639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cs typeface="Arial" pitchFamily="34" charset="0"/>
              </a:rPr>
              <a:t>ℷ=4</a:t>
            </a:r>
            <a:endParaRPr lang="cs-CZ" dirty="0"/>
          </a:p>
        </p:txBody>
      </p:sp>
      <p:sp>
        <p:nvSpPr>
          <p:cNvPr id="31" name="Elipsa 30"/>
          <p:cNvSpPr/>
          <p:nvPr/>
        </p:nvSpPr>
        <p:spPr>
          <a:xfrm>
            <a:off x="8388424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4788024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32"/>
          <p:cNvSpPr/>
          <p:nvPr/>
        </p:nvSpPr>
        <p:spPr>
          <a:xfrm>
            <a:off x="1331640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3203848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Elipsa 34"/>
          <p:cNvSpPr/>
          <p:nvPr/>
        </p:nvSpPr>
        <p:spPr>
          <a:xfrm>
            <a:off x="8748464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flipV="1">
            <a:off x="7236296" y="2276872"/>
            <a:ext cx="1800000" cy="3393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7956376" y="2204864"/>
            <a:ext cx="639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cs typeface="Arial" pitchFamily="34" charset="0"/>
              </a:rPr>
              <a:t>ℷ=4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4727934" y="4066294"/>
            <a:ext cx="2342034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800" dirty="0">
                <a:latin typeface="+mn-lt"/>
                <a:cs typeface="Arial" pitchFamily="34" charset="0"/>
              </a:rPr>
              <a:t>Probability </a:t>
            </a:r>
            <a:r>
              <a:rPr lang="cs-CZ" sz="1800" dirty="0" err="1">
                <a:latin typeface="+mn-lt"/>
                <a:cs typeface="Arial" pitchFamily="34" charset="0"/>
              </a:rPr>
              <a:t>of</a:t>
            </a:r>
            <a:r>
              <a:rPr lang="cs-CZ" sz="1800" dirty="0">
                <a:latin typeface="+mn-lt"/>
                <a:cs typeface="Arial" pitchFamily="34" charset="0"/>
              </a:rPr>
              <a:t> no </a:t>
            </a:r>
            <a:r>
              <a:rPr lang="cs-CZ" sz="1800" dirty="0" err="1">
                <a:latin typeface="+mn-lt"/>
                <a:cs typeface="Arial" pitchFamily="34" charset="0"/>
              </a:rPr>
              <a:t>events</a:t>
            </a:r>
            <a:r>
              <a:rPr lang="cs-CZ" sz="1800" dirty="0">
                <a:latin typeface="+mn-lt"/>
                <a:cs typeface="Arial" pitchFamily="34" charset="0"/>
              </a:rPr>
              <a:t> (k=0) </a:t>
            </a:r>
            <a:r>
              <a:rPr lang="cs-CZ" sz="1800" dirty="0" err="1">
                <a:latin typeface="+mn-lt"/>
                <a:cs typeface="Arial" pitchFamily="34" charset="0"/>
              </a:rPr>
              <a:t>is</a:t>
            </a:r>
            <a:r>
              <a:rPr lang="cs-CZ" sz="1800" dirty="0">
                <a:latin typeface="+mn-lt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cs-CZ" sz="3200" b="1" i="1" dirty="0">
                <a:latin typeface="+mn-lt"/>
                <a:cs typeface="Arial" pitchFamily="34" charset="0"/>
              </a:rPr>
              <a:t>e </a:t>
            </a:r>
            <a:r>
              <a:rPr lang="cs-CZ" sz="3200" b="1" baseline="30000" dirty="0">
                <a:latin typeface="+mn-lt"/>
                <a:cs typeface="Arial" pitchFamily="34" charset="0"/>
              </a:rPr>
              <a:t>-</a:t>
            </a:r>
            <a:r>
              <a:rPr lang="cs-CZ" sz="3200" baseline="30000" dirty="0">
                <a:cs typeface="Arial" pitchFamily="34" charset="0"/>
              </a:rPr>
              <a:t>ℷ</a:t>
            </a:r>
            <a:endParaRPr lang="cs-CZ" sz="3200" baseline="30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0C02949-DCD0-471B-9FCB-46CADF2A6358}"/>
              </a:ext>
            </a:extLst>
          </p:cNvPr>
          <p:cNvSpPr txBox="1"/>
          <p:nvPr/>
        </p:nvSpPr>
        <p:spPr>
          <a:xfrm>
            <a:off x="4712365" y="2735144"/>
            <a:ext cx="2587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λ – </a:t>
            </a:r>
            <a:r>
              <a:rPr lang="cs-CZ" sz="2000" dirty="0" err="1"/>
              <a:t>expected</a:t>
            </a:r>
            <a:r>
              <a:rPr lang="cs-CZ" sz="2000" dirty="0"/>
              <a:t> </a:t>
            </a:r>
            <a:r>
              <a:rPr lang="cs-CZ" sz="2000" dirty="0" err="1"/>
              <a:t>nr</a:t>
            </a:r>
            <a:r>
              <a:rPr lang="cs-CZ" sz="2000" dirty="0"/>
              <a:t>. </a:t>
            </a:r>
            <a:r>
              <a:rPr lang="cs-CZ" sz="2000" dirty="0" err="1"/>
              <a:t>events</a:t>
            </a:r>
            <a:endParaRPr lang="cs-CZ" sz="2000" dirty="0"/>
          </a:p>
          <a:p>
            <a:r>
              <a:rPr lang="cs-CZ" sz="2000" dirty="0"/>
              <a:t>k – </a:t>
            </a:r>
            <a:r>
              <a:rPr lang="cs-CZ" sz="2000" dirty="0" err="1"/>
              <a:t>nr</a:t>
            </a:r>
            <a:r>
              <a:rPr lang="cs-CZ" sz="2000" dirty="0"/>
              <a:t>.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events</a:t>
            </a:r>
            <a:endParaRPr lang="cs-CZ" sz="2000" dirty="0"/>
          </a:p>
        </p:txBody>
      </p:sp>
      <p:sp>
        <p:nvSpPr>
          <p:cNvPr id="39" name="Řečová bublina: obdélníkový bublinový popisek se zakulacenými rohy 38">
            <a:extLst>
              <a:ext uri="{FF2B5EF4-FFF2-40B4-BE49-F238E27FC236}">
                <a16:creationId xmlns:a16="http://schemas.microsoft.com/office/drawing/2014/main" id="{9C217A34-5633-4775-A7C4-07ED88F76CB0}"/>
              </a:ext>
            </a:extLst>
          </p:cNvPr>
          <p:cNvSpPr/>
          <p:nvPr/>
        </p:nvSpPr>
        <p:spPr>
          <a:xfrm>
            <a:off x="8370675" y="6261649"/>
            <a:ext cx="755577" cy="461665"/>
          </a:xfrm>
          <a:prstGeom prst="wedgeRoundRectCallout">
            <a:avLst>
              <a:gd name="adj1" fmla="val -71568"/>
              <a:gd name="adj2" fmla="val -3722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GB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!=1</a:t>
            </a:r>
            <a:endParaRPr lang="cs-CZ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Řečová bublina: obdélníkový bublinový popisek se zakulacenými rohy 39">
            <a:extLst>
              <a:ext uri="{FF2B5EF4-FFF2-40B4-BE49-F238E27FC236}">
                <a16:creationId xmlns:a16="http://schemas.microsoft.com/office/drawing/2014/main" id="{A103108D-25C2-4D56-AF2D-47C7616AE8AE}"/>
              </a:ext>
            </a:extLst>
          </p:cNvPr>
          <p:cNvSpPr/>
          <p:nvPr/>
        </p:nvSpPr>
        <p:spPr>
          <a:xfrm>
            <a:off x="7134445" y="5331443"/>
            <a:ext cx="779766" cy="461665"/>
          </a:xfrm>
          <a:prstGeom prst="wedgeRoundRectCallout">
            <a:avLst>
              <a:gd name="adj1" fmla="val -68078"/>
              <a:gd name="adj2" fmla="val 6748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ℷ</a:t>
            </a:r>
            <a:r>
              <a:rPr lang="en-GB" sz="2000" baseline="30000" dirty="0">
                <a:solidFill>
                  <a:schemeClr val="tx1"/>
                </a:solidFill>
                <a:cs typeface="Arial" pitchFamily="34" charset="0"/>
              </a:rPr>
              <a:t>0</a:t>
            </a:r>
            <a:r>
              <a:rPr lang="en-GB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  <a:endParaRPr lang="cs-CZ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866C72C-997D-FD6C-03C6-146C717050F7}"/>
              </a:ext>
            </a:extLst>
          </p:cNvPr>
          <p:cNvSpPr txBox="1"/>
          <p:nvPr/>
        </p:nvSpPr>
        <p:spPr>
          <a:xfrm>
            <a:off x="107504" y="1455167"/>
            <a:ext cx="8467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100 </a:t>
            </a:r>
            <a:r>
              <a:rPr lang="cs-CZ" dirty="0" err="1"/>
              <a:t>years</a:t>
            </a:r>
            <a:r>
              <a:rPr lang="cs-CZ" dirty="0"/>
              <a:t> → 20 </a:t>
            </a:r>
            <a:r>
              <a:rPr lang="cs-CZ" dirty="0" err="1"/>
              <a:t>substitutions</a:t>
            </a:r>
            <a:r>
              <a:rPr lang="cs-CZ" dirty="0"/>
              <a:t> ………</a:t>
            </a:r>
            <a:r>
              <a:rPr lang="cs-CZ" sz="1800" dirty="0"/>
              <a:t>…in interval 20 </a:t>
            </a:r>
            <a:r>
              <a:rPr lang="cs-CZ" sz="1800" dirty="0" err="1"/>
              <a:t>years</a:t>
            </a:r>
            <a:r>
              <a:rPr lang="cs-CZ" sz="1800" dirty="0"/>
              <a:t>, </a:t>
            </a:r>
            <a:r>
              <a:rPr lang="cs-CZ" sz="1800" dirty="0" err="1"/>
              <a:t>expected</a:t>
            </a:r>
            <a:r>
              <a:rPr lang="cs-CZ" sz="1800" dirty="0"/>
              <a:t> </a:t>
            </a:r>
            <a:r>
              <a:rPr lang="cs-CZ" sz="1800" dirty="0" err="1"/>
              <a:t>nr</a:t>
            </a:r>
            <a:r>
              <a:rPr lang="cs-CZ" sz="1800" dirty="0"/>
              <a:t>. </a:t>
            </a:r>
            <a:r>
              <a:rPr lang="cs-CZ" sz="1800" dirty="0">
                <a:cs typeface="Arial" pitchFamily="34" charset="0"/>
              </a:rPr>
              <a:t>ℷ =4</a:t>
            </a:r>
            <a:endParaRPr lang="cs-CZ" sz="1800" dirty="0"/>
          </a:p>
          <a:p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20011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Skupina 36"/>
          <p:cNvGrpSpPr>
            <a:grpSpLocks/>
          </p:cNvGrpSpPr>
          <p:nvPr/>
        </p:nvGrpSpPr>
        <p:grpSpPr bwMode="auto">
          <a:xfrm>
            <a:off x="500063" y="1628800"/>
            <a:ext cx="4095750" cy="3536950"/>
            <a:chOff x="2500298" y="2000240"/>
            <a:chExt cx="4095497" cy="3536960"/>
          </a:xfrm>
        </p:grpSpPr>
        <p:sp>
          <p:nvSpPr>
            <p:cNvPr id="21515" name="TextovéPole 3"/>
            <p:cNvSpPr txBox="1">
              <a:spLocks noChangeArrowheads="1"/>
            </p:cNvSpPr>
            <p:nvPr/>
          </p:nvSpPr>
          <p:spPr bwMode="auto">
            <a:xfrm>
              <a:off x="2983439" y="2082800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A                           </a:t>
              </a:r>
            </a:p>
          </p:txBody>
        </p:sp>
        <p:sp>
          <p:nvSpPr>
            <p:cNvPr id="21516" name="TextovéPole 4"/>
            <p:cNvSpPr txBox="1">
              <a:spLocks noChangeArrowheads="1"/>
            </p:cNvSpPr>
            <p:nvPr/>
          </p:nvSpPr>
          <p:spPr bwMode="auto">
            <a:xfrm>
              <a:off x="5584263" y="2087053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G                           </a:t>
              </a:r>
            </a:p>
          </p:txBody>
        </p:sp>
        <p:sp>
          <p:nvSpPr>
            <p:cNvPr id="21517" name="TextovéPole 5"/>
            <p:cNvSpPr txBox="1">
              <a:spLocks noChangeArrowheads="1"/>
            </p:cNvSpPr>
            <p:nvPr/>
          </p:nvSpPr>
          <p:spPr bwMode="auto">
            <a:xfrm>
              <a:off x="5615482" y="4720664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C                           </a:t>
              </a:r>
            </a:p>
          </p:txBody>
        </p:sp>
        <p:sp>
          <p:nvSpPr>
            <p:cNvPr id="21518" name="TextovéPole 6"/>
            <p:cNvSpPr txBox="1">
              <a:spLocks noChangeArrowheads="1"/>
            </p:cNvSpPr>
            <p:nvPr/>
          </p:nvSpPr>
          <p:spPr bwMode="auto">
            <a:xfrm>
              <a:off x="2958039" y="4767759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T                           </a:t>
              </a:r>
            </a:p>
          </p:txBody>
        </p:sp>
        <p:cxnSp>
          <p:nvCxnSpPr>
            <p:cNvPr id="9" name="Přímá spojovací šipka 8"/>
            <p:cNvCxnSpPr/>
            <p:nvPr/>
          </p:nvCxnSpPr>
          <p:spPr>
            <a:xfrm>
              <a:off x="3714660" y="2500304"/>
              <a:ext cx="185726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10"/>
            <p:cNvCxnSpPr/>
            <p:nvPr/>
          </p:nvCxnSpPr>
          <p:spPr>
            <a:xfrm rot="10800000" flipV="1">
              <a:off x="3571794" y="2500304"/>
              <a:ext cx="2396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>
              <a:off x="3714660" y="4999036"/>
              <a:ext cx="185726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šipka 13"/>
            <p:cNvCxnSpPr/>
            <p:nvPr/>
          </p:nvCxnSpPr>
          <p:spPr>
            <a:xfrm rot="10800000" flipV="1">
              <a:off x="3571794" y="4999036"/>
              <a:ext cx="2396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23" name="Skupina 16"/>
            <p:cNvGrpSpPr>
              <a:grpSpLocks/>
            </p:cNvGrpSpPr>
            <p:nvPr/>
          </p:nvGrpSpPr>
          <p:grpSpPr bwMode="auto">
            <a:xfrm rot="5400000">
              <a:off x="2143902" y="3785396"/>
              <a:ext cx="2000264" cy="1588"/>
              <a:chOff x="3724269" y="5008572"/>
              <a:chExt cx="2000264" cy="1588"/>
            </a:xfrm>
          </p:grpSpPr>
          <p:cxnSp>
            <p:nvCxnSpPr>
              <p:cNvPr id="15" name="Přímá spojovací šipka 14"/>
              <p:cNvCxnSpPr/>
              <p:nvPr/>
            </p:nvCxnSpPr>
            <p:spPr>
              <a:xfrm>
                <a:off x="3867142" y="5008618"/>
                <a:ext cx="1857381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ovací šipka 15"/>
              <p:cNvCxnSpPr/>
              <p:nvPr/>
            </p:nvCxnSpPr>
            <p:spPr>
              <a:xfrm rot="10800000" flipV="1">
                <a:off x="3724266" y="4997505"/>
                <a:ext cx="23971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24" name="Skupina 17"/>
            <p:cNvGrpSpPr>
              <a:grpSpLocks/>
            </p:cNvGrpSpPr>
            <p:nvPr/>
          </p:nvGrpSpPr>
          <p:grpSpPr bwMode="auto">
            <a:xfrm rot="5400000">
              <a:off x="4929984" y="3785396"/>
              <a:ext cx="2000264" cy="1588"/>
              <a:chOff x="3724269" y="5008572"/>
              <a:chExt cx="2000264" cy="1588"/>
            </a:xfrm>
          </p:grpSpPr>
          <p:cxnSp>
            <p:nvCxnSpPr>
              <p:cNvPr id="19" name="Přímá spojovací šipka 18"/>
              <p:cNvCxnSpPr/>
              <p:nvPr/>
            </p:nvCxnSpPr>
            <p:spPr>
              <a:xfrm>
                <a:off x="3867141" y="5008809"/>
                <a:ext cx="1857381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ovací šipka 19"/>
              <p:cNvCxnSpPr/>
              <p:nvPr/>
            </p:nvCxnSpPr>
            <p:spPr>
              <a:xfrm rot="10800000" flipV="1">
                <a:off x="3724266" y="4997696"/>
                <a:ext cx="23971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25" name="Skupina 20"/>
            <p:cNvGrpSpPr>
              <a:grpSpLocks/>
            </p:cNvGrpSpPr>
            <p:nvPr/>
          </p:nvGrpSpPr>
          <p:grpSpPr bwMode="auto">
            <a:xfrm rot="2553266">
              <a:off x="3318042" y="2789123"/>
              <a:ext cx="2363901" cy="1804672"/>
              <a:chOff x="3770905" y="4999352"/>
              <a:chExt cx="1697366" cy="21283"/>
            </a:xfrm>
          </p:grpSpPr>
          <p:cxnSp>
            <p:nvCxnSpPr>
              <p:cNvPr id="22" name="Přímá spojovací šipka 21"/>
              <p:cNvCxnSpPr/>
              <p:nvPr/>
            </p:nvCxnSpPr>
            <p:spPr>
              <a:xfrm rot="19046734">
                <a:off x="4080562" y="4999307"/>
                <a:ext cx="1381452" cy="213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ovací šipka 22"/>
              <p:cNvCxnSpPr/>
              <p:nvPr/>
            </p:nvCxnSpPr>
            <p:spPr>
              <a:xfrm rot="8246734">
                <a:off x="3768625" y="5009402"/>
                <a:ext cx="56991" cy="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26" name="Skupina 27"/>
            <p:cNvGrpSpPr>
              <a:grpSpLocks/>
            </p:cNvGrpSpPr>
            <p:nvPr/>
          </p:nvGrpSpPr>
          <p:grpSpPr bwMode="auto">
            <a:xfrm rot="8183834">
              <a:off x="3510923" y="2780772"/>
              <a:ext cx="2363901" cy="1804672"/>
              <a:chOff x="3770905" y="4999352"/>
              <a:chExt cx="1697366" cy="21283"/>
            </a:xfrm>
          </p:grpSpPr>
          <p:cxnSp>
            <p:nvCxnSpPr>
              <p:cNvPr id="29" name="Přímá spojovací šipka 28"/>
              <p:cNvCxnSpPr/>
              <p:nvPr/>
            </p:nvCxnSpPr>
            <p:spPr>
              <a:xfrm rot="19046734">
                <a:off x="4080477" y="4999509"/>
                <a:ext cx="1380312" cy="211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šipka 29"/>
              <p:cNvCxnSpPr/>
              <p:nvPr/>
            </p:nvCxnSpPr>
            <p:spPr>
              <a:xfrm rot="8246734">
                <a:off x="3763020" y="5009409"/>
                <a:ext cx="56991" cy="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27" name="TextovéPole 30"/>
            <p:cNvSpPr txBox="1">
              <a:spLocks noChangeArrowheads="1"/>
            </p:cNvSpPr>
            <p:nvPr/>
          </p:nvSpPr>
          <p:spPr bwMode="auto">
            <a:xfrm>
              <a:off x="4277484" y="5071872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21528" name="TextovéPole 31"/>
            <p:cNvSpPr txBox="1">
              <a:spLocks noChangeArrowheads="1"/>
            </p:cNvSpPr>
            <p:nvPr/>
          </p:nvSpPr>
          <p:spPr bwMode="auto">
            <a:xfrm>
              <a:off x="6000760" y="3500438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21529" name="TextovéPole 32"/>
            <p:cNvSpPr txBox="1">
              <a:spLocks noChangeArrowheads="1"/>
            </p:cNvSpPr>
            <p:nvPr/>
          </p:nvSpPr>
          <p:spPr bwMode="auto">
            <a:xfrm>
              <a:off x="2500298" y="3500438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21530" name="TextovéPole 33"/>
            <p:cNvSpPr txBox="1">
              <a:spLocks noChangeArrowheads="1"/>
            </p:cNvSpPr>
            <p:nvPr/>
          </p:nvSpPr>
          <p:spPr bwMode="auto">
            <a:xfrm>
              <a:off x="4286248" y="2000240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21531" name="TextovéPole 34"/>
            <p:cNvSpPr txBox="1">
              <a:spLocks noChangeArrowheads="1"/>
            </p:cNvSpPr>
            <p:nvPr/>
          </p:nvSpPr>
          <p:spPr bwMode="auto">
            <a:xfrm>
              <a:off x="4905659" y="3786190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21532" name="TextovéPole 35"/>
            <p:cNvSpPr txBox="1">
              <a:spLocks noChangeArrowheads="1"/>
            </p:cNvSpPr>
            <p:nvPr/>
          </p:nvSpPr>
          <p:spPr bwMode="auto">
            <a:xfrm>
              <a:off x="3643306" y="3786190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</p:grpSp>
      <p:sp>
        <p:nvSpPr>
          <p:cNvPr id="60" name="TextovéPole 59"/>
          <p:cNvSpPr txBox="1"/>
          <p:nvPr/>
        </p:nvSpPr>
        <p:spPr>
          <a:xfrm>
            <a:off x="5181601" y="2020542"/>
            <a:ext cx="3714750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Probability of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no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event in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i="1" dirty="0">
                <a:cs typeface="Arial" pitchFamily="34" charset="0"/>
              </a:rPr>
              <a:t>t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sz="3200" b="1" i="1" dirty="0">
                <a:latin typeface="+mn-lt"/>
                <a:cs typeface="Arial" pitchFamily="34" charset="0"/>
              </a:rPr>
              <a:t>e </a:t>
            </a:r>
            <a:r>
              <a:rPr lang="cs-CZ" sz="3200" b="1" baseline="30000" dirty="0">
                <a:latin typeface="+mn-lt"/>
                <a:cs typeface="Arial" pitchFamily="34" charset="0"/>
              </a:rPr>
              <a:t>-</a:t>
            </a:r>
            <a:r>
              <a:rPr lang="en-US" sz="3200" b="1" baseline="30000" dirty="0">
                <a:cs typeface="Arial" pitchFamily="34" charset="0"/>
              </a:rPr>
              <a:t>4</a:t>
            </a:r>
            <a:r>
              <a:rPr lang="cs-CZ" sz="3200" b="1" baseline="30000" dirty="0">
                <a:cs typeface="Arial" pitchFamily="34" charset="0"/>
              </a:rPr>
              <a:t>/3</a:t>
            </a:r>
            <a:r>
              <a:rPr lang="cs-CZ" sz="3200" baseline="30000" dirty="0">
                <a:cs typeface="Arial" pitchFamily="34" charset="0"/>
              </a:rPr>
              <a:t> </a:t>
            </a:r>
            <a:r>
              <a:rPr lang="en-US" sz="3200" b="1" i="1" baseline="30000" dirty="0">
                <a:cs typeface="Arial" pitchFamily="34" charset="0"/>
              </a:rPr>
              <a:t>u</a:t>
            </a:r>
            <a:r>
              <a:rPr lang="cs-CZ" sz="3200" b="1" i="1" baseline="30000" dirty="0">
                <a:cs typeface="Arial" pitchFamily="34" charset="0"/>
              </a:rPr>
              <a:t>t</a:t>
            </a:r>
            <a:endParaRPr lang="cs-CZ" sz="3200" baseline="300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181601" y="2984405"/>
            <a:ext cx="3714750" cy="126188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Probability of at least one event in </a:t>
            </a:r>
            <a:r>
              <a:rPr lang="cs-CZ" b="1" i="1" dirty="0">
                <a:cs typeface="Arial" pitchFamily="34" charset="0"/>
              </a:rPr>
              <a:t>t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sz="3200" b="1" dirty="0">
                <a:latin typeface="+mj-lt"/>
                <a:cs typeface="Arial" pitchFamily="34" charset="0"/>
              </a:rPr>
              <a:t>1-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i="1" dirty="0">
                <a:latin typeface="+mn-lt"/>
                <a:cs typeface="Arial" pitchFamily="34" charset="0"/>
              </a:rPr>
              <a:t>e </a:t>
            </a:r>
            <a:r>
              <a:rPr lang="cs-CZ" sz="3200" b="1" baseline="30000" dirty="0">
                <a:latin typeface="+mn-lt"/>
                <a:cs typeface="Arial" pitchFamily="34" charset="0"/>
              </a:rPr>
              <a:t>-</a:t>
            </a:r>
            <a:r>
              <a:rPr lang="en-US" sz="3200" b="1" baseline="30000" dirty="0">
                <a:cs typeface="Arial" pitchFamily="34" charset="0"/>
              </a:rPr>
              <a:t>4</a:t>
            </a:r>
            <a:r>
              <a:rPr lang="cs-CZ" sz="3200" b="1" baseline="30000" dirty="0">
                <a:cs typeface="Arial" pitchFamily="34" charset="0"/>
              </a:rPr>
              <a:t>/3</a:t>
            </a:r>
            <a:r>
              <a:rPr lang="cs-CZ" sz="3200" baseline="30000" dirty="0">
                <a:cs typeface="Arial" pitchFamily="34" charset="0"/>
              </a:rPr>
              <a:t> </a:t>
            </a:r>
            <a:r>
              <a:rPr lang="en-US" sz="3200" b="1" i="1" baseline="30000" dirty="0">
                <a:cs typeface="Arial" pitchFamily="34" charset="0"/>
              </a:rPr>
              <a:t>u</a:t>
            </a:r>
            <a:r>
              <a:rPr lang="cs-CZ" sz="3200" b="1" i="1" baseline="30000" dirty="0">
                <a:cs typeface="Arial" pitchFamily="34" charset="0"/>
              </a:rPr>
              <a:t>t</a:t>
            </a:r>
            <a:endParaRPr lang="cs-CZ" sz="3200" baseline="300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5181601" y="4317600"/>
            <a:ext cx="3714750" cy="11387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Probability of particular event in </a:t>
            </a:r>
            <a:r>
              <a:rPr lang="cs-CZ" sz="2000" b="1" i="1" dirty="0">
                <a:cs typeface="Arial" pitchFamily="34" charset="0"/>
              </a:rPr>
              <a:t>t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latin typeface="+mj-lt"/>
                <a:cs typeface="Arial" pitchFamily="34" charset="0"/>
              </a:rPr>
              <a:t>P (</a:t>
            </a:r>
            <a:r>
              <a:rPr lang="cs-CZ" sz="2800" b="1" i="1" dirty="0">
                <a:latin typeface="+mj-lt"/>
                <a:cs typeface="Arial" pitchFamily="34" charset="0"/>
              </a:rPr>
              <a:t>C</a:t>
            </a:r>
            <a:r>
              <a:rPr lang="en-US" sz="2800" b="1" i="1" dirty="0">
                <a:latin typeface="+mj-lt"/>
                <a:cs typeface="Arial" pitchFamily="34" charset="0"/>
              </a:rPr>
              <a:t>|A</a:t>
            </a:r>
            <a:r>
              <a:rPr lang="cs-CZ" sz="2800" b="1" dirty="0">
                <a:latin typeface="+mj-lt"/>
                <a:cs typeface="Arial" pitchFamily="34" charset="0"/>
              </a:rPr>
              <a:t>)</a:t>
            </a:r>
            <a:r>
              <a:rPr lang="en-US" sz="2800" b="1" i="1" dirty="0">
                <a:latin typeface="+mj-lt"/>
                <a:cs typeface="Arial" pitchFamily="34" charset="0"/>
              </a:rPr>
              <a:t> = </a:t>
            </a:r>
            <a:r>
              <a:rPr lang="cs-CZ" sz="2800" b="1" dirty="0">
                <a:latin typeface="+mj-lt"/>
                <a:cs typeface="Arial" pitchFamily="34" charset="0"/>
              </a:rPr>
              <a:t>1/4</a:t>
            </a:r>
            <a:r>
              <a:rPr lang="en-US" sz="2800" b="1" dirty="0">
                <a:latin typeface="+mj-lt"/>
                <a:cs typeface="Arial" pitchFamily="34" charset="0"/>
              </a:rPr>
              <a:t> (</a:t>
            </a:r>
            <a:r>
              <a:rPr lang="cs-CZ" sz="2800" b="1" dirty="0">
                <a:latin typeface="+mj-lt"/>
                <a:cs typeface="Arial" pitchFamily="34" charset="0"/>
              </a:rPr>
              <a:t>1- </a:t>
            </a:r>
            <a:r>
              <a:rPr lang="cs-CZ" sz="2800" b="1" i="1" dirty="0">
                <a:latin typeface="+mj-lt"/>
                <a:cs typeface="Arial" pitchFamily="34" charset="0"/>
              </a:rPr>
              <a:t>e </a:t>
            </a:r>
            <a:r>
              <a:rPr lang="cs-CZ" sz="2800" b="1" baseline="30000" dirty="0">
                <a:latin typeface="+mj-lt"/>
                <a:cs typeface="Arial" pitchFamily="34" charset="0"/>
              </a:rPr>
              <a:t>-</a:t>
            </a:r>
            <a:r>
              <a:rPr lang="en-US" sz="2800" b="1" baseline="30000" dirty="0">
                <a:latin typeface="+mj-lt"/>
                <a:cs typeface="Arial" pitchFamily="34" charset="0"/>
              </a:rPr>
              <a:t>4</a:t>
            </a:r>
            <a:r>
              <a:rPr lang="cs-CZ" sz="2800" b="1" baseline="30000" dirty="0">
                <a:latin typeface="+mj-lt"/>
                <a:cs typeface="Arial" pitchFamily="34" charset="0"/>
              </a:rPr>
              <a:t>/3 </a:t>
            </a:r>
            <a:r>
              <a:rPr lang="en-US" sz="2800" b="1" i="1" baseline="30000" dirty="0">
                <a:latin typeface="+mj-lt"/>
                <a:cs typeface="Arial" pitchFamily="34" charset="0"/>
              </a:rPr>
              <a:t>u</a:t>
            </a:r>
            <a:r>
              <a:rPr lang="cs-CZ" sz="2800" b="1" i="1" baseline="30000" dirty="0">
                <a:latin typeface="+mj-lt"/>
                <a:cs typeface="Arial" pitchFamily="34" charset="0"/>
              </a:rPr>
              <a:t>t</a:t>
            </a:r>
            <a:r>
              <a:rPr lang="en-US" sz="2800" b="1" dirty="0">
                <a:latin typeface="+mj-lt"/>
                <a:cs typeface="Arial" pitchFamily="34" charset="0"/>
              </a:rPr>
              <a:t>)</a:t>
            </a:r>
            <a:endParaRPr lang="cs-CZ" sz="2800" b="1" dirty="0">
              <a:latin typeface="+mj-lt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5181601" y="5527684"/>
            <a:ext cx="371475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Probability of change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sz="2800" b="1" dirty="0" err="1">
                <a:latin typeface="+mj-lt"/>
                <a:cs typeface="Arial" pitchFamily="34" charset="0"/>
              </a:rPr>
              <a:t>Ds</a:t>
            </a:r>
            <a:r>
              <a:rPr lang="cs-CZ" sz="2800" b="1" dirty="0">
                <a:latin typeface="+mj-lt"/>
                <a:cs typeface="Arial" pitchFamily="34" charset="0"/>
              </a:rPr>
              <a:t> </a:t>
            </a:r>
            <a:r>
              <a:rPr lang="en-US" sz="2800" b="1" i="1" dirty="0">
                <a:latin typeface="+mj-lt"/>
                <a:cs typeface="Arial" pitchFamily="34" charset="0"/>
              </a:rPr>
              <a:t>= </a:t>
            </a:r>
            <a:r>
              <a:rPr lang="cs-CZ" sz="2800" b="1" dirty="0">
                <a:latin typeface="+mj-lt"/>
                <a:cs typeface="Arial" pitchFamily="34" charset="0"/>
              </a:rPr>
              <a:t>3/4</a:t>
            </a:r>
            <a:r>
              <a:rPr lang="en-US" sz="2800" b="1" dirty="0">
                <a:latin typeface="+mj-lt"/>
                <a:cs typeface="Arial" pitchFamily="34" charset="0"/>
              </a:rPr>
              <a:t> (</a:t>
            </a:r>
            <a:r>
              <a:rPr lang="cs-CZ" sz="2800" b="1" dirty="0">
                <a:latin typeface="+mj-lt"/>
                <a:cs typeface="Arial" pitchFamily="34" charset="0"/>
              </a:rPr>
              <a:t>1- </a:t>
            </a:r>
            <a:r>
              <a:rPr lang="cs-CZ" sz="2800" b="1" i="1" dirty="0">
                <a:latin typeface="+mj-lt"/>
                <a:cs typeface="Arial" pitchFamily="34" charset="0"/>
              </a:rPr>
              <a:t>e </a:t>
            </a:r>
            <a:r>
              <a:rPr lang="cs-CZ" sz="2800" b="1" baseline="30000" dirty="0">
                <a:latin typeface="+mj-lt"/>
                <a:cs typeface="Arial" pitchFamily="34" charset="0"/>
              </a:rPr>
              <a:t>-</a:t>
            </a:r>
            <a:r>
              <a:rPr lang="en-US" sz="2800" b="1" baseline="30000" dirty="0">
                <a:latin typeface="+mj-lt"/>
                <a:cs typeface="Arial" pitchFamily="34" charset="0"/>
              </a:rPr>
              <a:t>4</a:t>
            </a:r>
            <a:r>
              <a:rPr lang="cs-CZ" sz="2800" b="1" baseline="30000" dirty="0">
                <a:latin typeface="+mj-lt"/>
                <a:cs typeface="Arial" pitchFamily="34" charset="0"/>
              </a:rPr>
              <a:t>/3 </a:t>
            </a:r>
            <a:r>
              <a:rPr lang="en-US" sz="2800" b="1" i="1" baseline="30000" dirty="0">
                <a:latin typeface="+mj-lt"/>
                <a:cs typeface="Arial" pitchFamily="34" charset="0"/>
              </a:rPr>
              <a:t>u</a:t>
            </a:r>
            <a:r>
              <a:rPr lang="cs-CZ" sz="2800" b="1" i="1" baseline="30000" dirty="0">
                <a:latin typeface="+mj-lt"/>
                <a:cs typeface="Arial" pitchFamily="34" charset="0"/>
              </a:rPr>
              <a:t>t</a:t>
            </a:r>
            <a:r>
              <a:rPr lang="en-US" sz="2800" b="1" dirty="0">
                <a:latin typeface="+mj-lt"/>
                <a:cs typeface="Arial" pitchFamily="34" charset="0"/>
              </a:rPr>
              <a:t>)</a:t>
            </a:r>
            <a:endParaRPr lang="cs-CZ" sz="2800" b="1" dirty="0">
              <a:latin typeface="+mj-lt"/>
            </a:endParaRPr>
          </a:p>
        </p:txBody>
      </p:sp>
      <p:sp>
        <p:nvSpPr>
          <p:cNvPr id="42" name="Oblouk 41"/>
          <p:cNvSpPr/>
          <p:nvPr/>
        </p:nvSpPr>
        <p:spPr>
          <a:xfrm>
            <a:off x="3929063" y="4594250"/>
            <a:ext cx="1000125" cy="857250"/>
          </a:xfrm>
          <a:prstGeom prst="arc">
            <a:avLst>
              <a:gd name="adj1" fmla="val 14699545"/>
              <a:gd name="adj2" fmla="val 978052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4" name="Přímá spojovací šipka 43"/>
          <p:cNvCxnSpPr/>
          <p:nvPr/>
        </p:nvCxnSpPr>
        <p:spPr>
          <a:xfrm rot="16200000" flipV="1">
            <a:off x="3909219" y="5115744"/>
            <a:ext cx="73025" cy="33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ovéPole 44"/>
          <p:cNvSpPr txBox="1">
            <a:spLocks noChangeArrowheads="1"/>
          </p:cNvSpPr>
          <p:nvPr/>
        </p:nvSpPr>
        <p:spPr bwMode="auto">
          <a:xfrm>
            <a:off x="4214813" y="4808563"/>
            <a:ext cx="59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/>
              <a:t>u/3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12001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C00000"/>
                </a:solidFill>
                <a:latin typeface="Arial" charset="0"/>
              </a:rPr>
              <a:t>Jukes-Cantor</a:t>
            </a:r>
            <a:endParaRPr lang="cs-CZ" sz="4400" b="1" kern="0" dirty="0">
              <a:solidFill>
                <a:srgbClr val="C00000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cs-CZ" sz="2800" b="1" kern="0" dirty="0" err="1">
                <a:latin typeface="Arial" charset="0"/>
              </a:rPr>
              <a:t>Corrects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for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multiple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hits</a:t>
            </a:r>
            <a:endParaRPr lang="cs-CZ" sz="2800" kern="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899592" y="5589240"/>
            <a:ext cx="371475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Expected nr. of events in </a:t>
            </a:r>
            <a:r>
              <a:rPr lang="cs-CZ" sz="2000" b="1" i="1" dirty="0">
                <a:latin typeface="+mj-lt"/>
                <a:cs typeface="Arial" pitchFamily="34" charset="0"/>
              </a:rPr>
              <a:t>t</a:t>
            </a:r>
            <a:br>
              <a:rPr lang="cs-CZ" b="1" i="1" dirty="0">
                <a:latin typeface="+mj-lt"/>
                <a:cs typeface="Arial" pitchFamily="34" charset="0"/>
              </a:rPr>
            </a:br>
            <a:r>
              <a:rPr lang="en-US" b="1" dirty="0">
                <a:cs typeface="Arial" pitchFamily="34" charset="0"/>
              </a:rPr>
              <a:t>4</a:t>
            </a:r>
            <a:r>
              <a:rPr lang="cs-CZ" b="1" dirty="0">
                <a:cs typeface="Arial" pitchFamily="34" charset="0"/>
              </a:rPr>
              <a:t>/3</a:t>
            </a:r>
            <a:r>
              <a:rPr lang="cs-CZ" dirty="0">
                <a:cs typeface="Arial" pitchFamily="34" charset="0"/>
              </a:rPr>
              <a:t> </a:t>
            </a:r>
            <a:r>
              <a:rPr lang="en-US" b="1" i="1" dirty="0">
                <a:cs typeface="Arial" pitchFamily="34" charset="0"/>
              </a:rPr>
              <a:t>u</a:t>
            </a:r>
            <a:r>
              <a:rPr lang="cs-CZ" b="1" i="1" dirty="0">
                <a:cs typeface="Arial" pitchFamily="34" charset="0"/>
              </a:rPr>
              <a:t>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0" y="142875"/>
            <a:ext cx="9144000" cy="76993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400" b="1" cap="all" dirty="0">
                <a:latin typeface="Arial" pitchFamily="34" charset="0"/>
                <a:cs typeface="Arial" pitchFamily="34" charset="0"/>
              </a:rPr>
              <a:t>SOLUTION</a:t>
            </a:r>
          </a:p>
        </p:txBody>
      </p:sp>
      <p:pic>
        <p:nvPicPr>
          <p:cNvPr id="67586" name="Picture 2" descr="http://www.pnas.org/content/100/22/12787/F4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04257"/>
            <a:ext cx="6617813" cy="3216992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5292080" y="6520681"/>
            <a:ext cx="3379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/>
              <a:t>Abdel</a:t>
            </a:r>
            <a:r>
              <a:rPr lang="cs-CZ" sz="1600" dirty="0"/>
              <a:t>-</a:t>
            </a:r>
            <a:r>
              <a:rPr lang="cs-CZ" sz="1600" dirty="0" err="1"/>
              <a:t>Halim</a:t>
            </a:r>
            <a:r>
              <a:rPr lang="cs-CZ" sz="1600" dirty="0"/>
              <a:t> </a:t>
            </a:r>
            <a:r>
              <a:rPr lang="cs-CZ" sz="1600" dirty="0" err="1"/>
              <a:t>Salem</a:t>
            </a:r>
            <a:r>
              <a:rPr lang="cs-CZ" sz="1600" dirty="0"/>
              <a:t> a kol. 2003 PNAS</a:t>
            </a:r>
          </a:p>
        </p:txBody>
      </p:sp>
      <p:sp>
        <p:nvSpPr>
          <p:cNvPr id="8" name="Elipsa 7"/>
          <p:cNvSpPr/>
          <p:nvPr/>
        </p:nvSpPr>
        <p:spPr>
          <a:xfrm>
            <a:off x="1691680" y="4144417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051720" y="4216425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1907704" y="400040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1619672" y="3856385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1547664" y="4432449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1403648" y="414441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2195736" y="3928393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4283968" y="3280321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4644008" y="335232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4499992" y="313630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4211960" y="2992289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4139952" y="3568353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3995936" y="328032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4788024" y="3064297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8028384" y="5728593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8388424" y="580060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8244408" y="558457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Elipsa 24"/>
          <p:cNvSpPr/>
          <p:nvPr/>
        </p:nvSpPr>
        <p:spPr>
          <a:xfrm>
            <a:off x="7956376" y="544056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Elipsa 25"/>
          <p:cNvSpPr/>
          <p:nvPr/>
        </p:nvSpPr>
        <p:spPr>
          <a:xfrm>
            <a:off x="7884368" y="601662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Elipsa 26"/>
          <p:cNvSpPr/>
          <p:nvPr/>
        </p:nvSpPr>
        <p:spPr>
          <a:xfrm>
            <a:off x="7740352" y="5728593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Elipsa 27"/>
          <p:cNvSpPr/>
          <p:nvPr/>
        </p:nvSpPr>
        <p:spPr>
          <a:xfrm>
            <a:off x="8532440" y="551256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Elipsa 28"/>
          <p:cNvSpPr/>
          <p:nvPr/>
        </p:nvSpPr>
        <p:spPr>
          <a:xfrm>
            <a:off x="7812360" y="4216425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8172400" y="4288433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/>
        </p:nvSpPr>
        <p:spPr>
          <a:xfrm>
            <a:off x="8028384" y="4072409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7740352" y="3928393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32"/>
          <p:cNvSpPr/>
          <p:nvPr/>
        </p:nvSpPr>
        <p:spPr>
          <a:xfrm>
            <a:off x="7668344" y="4504457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7524328" y="4216425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Elipsa 34"/>
          <p:cNvSpPr/>
          <p:nvPr/>
        </p:nvSpPr>
        <p:spPr>
          <a:xfrm>
            <a:off x="8316416" y="4000401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Elipsa 35"/>
          <p:cNvSpPr/>
          <p:nvPr/>
        </p:nvSpPr>
        <p:spPr>
          <a:xfrm>
            <a:off x="7956376" y="270425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Elipsa 36"/>
          <p:cNvSpPr/>
          <p:nvPr/>
        </p:nvSpPr>
        <p:spPr>
          <a:xfrm>
            <a:off x="8316416" y="277626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Elipsa 37"/>
          <p:cNvSpPr/>
          <p:nvPr/>
        </p:nvSpPr>
        <p:spPr>
          <a:xfrm>
            <a:off x="8172400" y="256024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Elipsa 38"/>
          <p:cNvSpPr/>
          <p:nvPr/>
        </p:nvSpPr>
        <p:spPr>
          <a:xfrm>
            <a:off x="7884368" y="241622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Elipsa 39"/>
          <p:cNvSpPr/>
          <p:nvPr/>
        </p:nvSpPr>
        <p:spPr>
          <a:xfrm>
            <a:off x="7812360" y="299228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Elipsa 40"/>
          <p:cNvSpPr/>
          <p:nvPr/>
        </p:nvSpPr>
        <p:spPr>
          <a:xfrm>
            <a:off x="7668344" y="270425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41"/>
          <p:cNvSpPr/>
          <p:nvPr/>
        </p:nvSpPr>
        <p:spPr>
          <a:xfrm>
            <a:off x="8460432" y="2488233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/>
          <p:cNvSpPr txBox="1"/>
          <p:nvPr/>
        </p:nvSpPr>
        <p:spPr>
          <a:xfrm>
            <a:off x="161759" y="959581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The disagreement </a:t>
            </a:r>
            <a:r>
              <a:rPr lang="cs-CZ" dirty="0">
                <a:latin typeface="Calibri" pitchFamily="34" charset="0"/>
              </a:rPr>
              <a:t>in</a:t>
            </a:r>
            <a:r>
              <a:rPr lang="en-US" dirty="0">
                <a:latin typeface="Calibri" pitchFamily="34" charset="0"/>
              </a:rPr>
              <a:t> the presence of SINE with the phylogeny of species may indicate "incomplete lineage sorting" – </a:t>
            </a:r>
            <a:r>
              <a:rPr lang="cs-CZ" dirty="0" err="1">
                <a:latin typeface="Calibri" pitchFamily="34" charset="0"/>
              </a:rPr>
              <a:t>the</a:t>
            </a:r>
            <a:r>
              <a:rPr lang="cs-CZ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polymorphisms in the population between two close speciation events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was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preserved</a:t>
            </a:r>
            <a:r>
              <a:rPr lang="cs-CZ" dirty="0">
                <a:latin typeface="Calibri" pitchFamily="34" charset="0"/>
              </a:rPr>
              <a:t> and </a:t>
            </a:r>
            <a:r>
              <a:rPr lang="cs-CZ" dirty="0" err="1">
                <a:latin typeface="Calibri" pitchFamily="34" charset="0"/>
              </a:rPr>
              <a:t>different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alelles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were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fixed</a:t>
            </a:r>
            <a:r>
              <a:rPr lang="cs-CZ" dirty="0">
                <a:latin typeface="Calibri" pitchFamily="34" charset="0"/>
              </a:rPr>
              <a:t> in </a:t>
            </a:r>
            <a:r>
              <a:rPr lang="cs-CZ" dirty="0" err="1">
                <a:latin typeface="Calibri" pitchFamily="34" charset="0"/>
              </a:rPr>
              <a:t>descendants</a:t>
            </a:r>
            <a:r>
              <a:rPr lang="en-US" dirty="0">
                <a:latin typeface="Calibri" pitchFamily="34" charset="0"/>
              </a:rPr>
              <a:t>.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4"/>
          <p:cNvSpPr>
            <a:spLocks noChangeShapeType="1"/>
          </p:cNvSpPr>
          <p:nvPr/>
        </p:nvSpPr>
        <p:spPr bwMode="auto">
          <a:xfrm>
            <a:off x="3000375" y="3477369"/>
            <a:ext cx="32004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268288" y="3140819"/>
            <a:ext cx="2809295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3600" b="1" dirty="0">
                <a:latin typeface="Arial" pitchFamily="34" charset="0"/>
                <a:cs typeface="Arial" pitchFamily="34" charset="0"/>
              </a:rPr>
              <a:t>Se</a:t>
            </a:r>
            <a:r>
              <a:rPr lang="en-GB" sz="3600" b="1" dirty="0" err="1">
                <a:latin typeface="Arial" pitchFamily="34" charset="0"/>
                <a:cs typeface="Arial" pitchFamily="34" charset="0"/>
              </a:rPr>
              <a:t>qu</a:t>
            </a:r>
            <a:r>
              <a:rPr lang="cs-CZ" sz="3600" b="1" dirty="0" err="1">
                <a:latin typeface="Arial" pitchFamily="34" charset="0"/>
                <a:cs typeface="Arial" pitchFamily="34" charset="0"/>
              </a:rPr>
              <a:t>ence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A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Text Box 12"/>
          <p:cNvSpPr txBox="1">
            <a:spLocks noChangeArrowheads="1"/>
          </p:cNvSpPr>
          <p:nvPr/>
        </p:nvSpPr>
        <p:spPr bwMode="auto">
          <a:xfrm>
            <a:off x="6156325" y="3163044"/>
            <a:ext cx="2826415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3600" b="1" dirty="0">
                <a:latin typeface="Arial" pitchFamily="34" charset="0"/>
                <a:cs typeface="Arial" pitchFamily="34" charset="0"/>
              </a:rPr>
              <a:t>Se</a:t>
            </a:r>
            <a:r>
              <a:rPr lang="en-GB" sz="3600" b="1" dirty="0" err="1">
                <a:latin typeface="Arial" pitchFamily="34" charset="0"/>
                <a:cs typeface="Arial" pitchFamily="34" charset="0"/>
              </a:rPr>
              <a:t>qu</a:t>
            </a:r>
            <a:r>
              <a:rPr lang="cs-CZ" sz="3600" b="1" dirty="0" err="1">
                <a:latin typeface="Arial" pitchFamily="34" charset="0"/>
                <a:cs typeface="Arial" pitchFamily="34" charset="0"/>
              </a:rPr>
              <a:t>ence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B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TextovéPole 5"/>
          <p:cNvSpPr txBox="1">
            <a:spLocks noChangeArrowheads="1"/>
          </p:cNvSpPr>
          <p:nvPr/>
        </p:nvSpPr>
        <p:spPr bwMode="auto">
          <a:xfrm>
            <a:off x="4214813" y="2840781"/>
            <a:ext cx="58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i="1"/>
              <a:t>ut</a:t>
            </a:r>
          </a:p>
        </p:txBody>
      </p:sp>
      <p:cxnSp>
        <p:nvCxnSpPr>
          <p:cNvPr id="8" name="Přímá spojovací šipka 7"/>
          <p:cNvCxnSpPr/>
          <p:nvPr/>
        </p:nvCxnSpPr>
        <p:spPr>
          <a:xfrm rot="10800000" flipV="1">
            <a:off x="3071813" y="3334494"/>
            <a:ext cx="1214437" cy="8572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4714875" y="3334494"/>
            <a:ext cx="1143000" cy="7858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ovéPole 12"/>
          <p:cNvSpPr txBox="1">
            <a:spLocks noChangeArrowheads="1"/>
          </p:cNvSpPr>
          <p:nvPr/>
        </p:nvSpPr>
        <p:spPr bwMode="auto">
          <a:xfrm>
            <a:off x="1039813" y="4725144"/>
            <a:ext cx="6927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dirty="0">
                <a:latin typeface="Arial" pitchFamily="34" charset="0"/>
                <a:cs typeface="Arial" pitchFamily="34" charset="0"/>
              </a:rPr>
              <a:t>Se</a:t>
            </a:r>
            <a:r>
              <a:rPr lang="en-GB" sz="3200" b="1" dirty="0" err="1">
                <a:latin typeface="Arial" pitchFamily="34" charset="0"/>
                <a:cs typeface="Arial" pitchFamily="34" charset="0"/>
              </a:rPr>
              <a:t>qu</a:t>
            </a:r>
            <a:r>
              <a:rPr lang="cs-CZ" sz="3200" b="1" dirty="0" err="1">
                <a:latin typeface="Arial" pitchFamily="34" charset="0"/>
                <a:cs typeface="Arial" pitchFamily="34" charset="0"/>
              </a:rPr>
              <a:t>ence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 A  - A</a:t>
            </a:r>
            <a:r>
              <a:rPr lang="cs-C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TG</a:t>
            </a:r>
            <a:r>
              <a:rPr lang="cs-C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GAATCGC</a:t>
            </a:r>
          </a:p>
        </p:txBody>
      </p:sp>
      <p:sp>
        <p:nvSpPr>
          <p:cNvPr id="22539" name="TextovéPole 13"/>
          <p:cNvSpPr txBox="1">
            <a:spLocks noChangeArrowheads="1"/>
          </p:cNvSpPr>
          <p:nvPr/>
        </p:nvSpPr>
        <p:spPr bwMode="auto">
          <a:xfrm>
            <a:off x="1028700" y="5101381"/>
            <a:ext cx="7043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dirty="0">
                <a:latin typeface="Arial" pitchFamily="34" charset="0"/>
                <a:cs typeface="Arial" pitchFamily="34" charset="0"/>
              </a:rPr>
              <a:t>Se</a:t>
            </a:r>
            <a:r>
              <a:rPr lang="en-GB" sz="3200" b="1" dirty="0" err="1">
                <a:latin typeface="Arial" pitchFamily="34" charset="0"/>
                <a:cs typeface="Arial" pitchFamily="34" charset="0"/>
              </a:rPr>
              <a:t>qu</a:t>
            </a:r>
            <a:r>
              <a:rPr lang="cs-CZ" sz="3200" b="1" dirty="0" err="1">
                <a:latin typeface="Arial" pitchFamily="34" charset="0"/>
                <a:cs typeface="Arial" pitchFamily="34" charset="0"/>
              </a:rPr>
              <a:t>ence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 B -  A</a:t>
            </a:r>
            <a:r>
              <a:rPr lang="cs-C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TG</a:t>
            </a:r>
            <a:r>
              <a:rPr lang="cs-C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GAATCGC</a:t>
            </a:r>
          </a:p>
        </p:txBody>
      </p:sp>
      <p:sp>
        <p:nvSpPr>
          <p:cNvPr id="22540" name="Obdélník 14"/>
          <p:cNvSpPr>
            <a:spLocks noChangeArrowheads="1"/>
          </p:cNvSpPr>
          <p:nvPr/>
        </p:nvSpPr>
        <p:spPr bwMode="auto">
          <a:xfrm>
            <a:off x="500063" y="5804123"/>
            <a:ext cx="8143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p,</a:t>
            </a:r>
            <a:r>
              <a:rPr lang="cs-CZ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>
                <a:latin typeface="Calibri" pitchFamily="34" charset="0"/>
                <a:cs typeface="Arial" pitchFamily="34" charset="0"/>
              </a:rPr>
              <a:t>fraction</a:t>
            </a:r>
            <a:r>
              <a:rPr lang="cs-CZ" sz="2800" dirty="0">
                <a:latin typeface="Calibri" pitchFamily="34" charset="0"/>
                <a:cs typeface="Arial" pitchFamily="34" charset="0"/>
              </a:rPr>
              <a:t> </a:t>
            </a:r>
            <a:r>
              <a:rPr lang="cs-CZ" sz="2800" dirty="0" err="1">
                <a:latin typeface="Calibri" pitchFamily="34" charset="0"/>
                <a:cs typeface="Arial" pitchFamily="34" charset="0"/>
              </a:rPr>
              <a:t>of</a:t>
            </a:r>
            <a:r>
              <a:rPr lang="cs-CZ" sz="2800" dirty="0">
                <a:latin typeface="Calibri" pitchFamily="34" charset="0"/>
                <a:cs typeface="Arial" pitchFamily="34" charset="0"/>
              </a:rPr>
              <a:t> </a:t>
            </a:r>
            <a:r>
              <a:rPr lang="cs-CZ" sz="2800" dirty="0" err="1">
                <a:latin typeface="Calibri" pitchFamily="34" charset="0"/>
                <a:cs typeface="Arial" pitchFamily="34" charset="0"/>
              </a:rPr>
              <a:t>nonidentical</a:t>
            </a:r>
            <a:r>
              <a:rPr lang="cs-CZ" sz="2800" dirty="0">
                <a:latin typeface="Calibri" pitchFamily="34" charset="0"/>
                <a:cs typeface="Arial" pitchFamily="34" charset="0"/>
              </a:rPr>
              <a:t> nu</a:t>
            </a:r>
            <a:r>
              <a:rPr lang="en-GB" sz="2800" dirty="0">
                <a:latin typeface="Calibri" pitchFamily="34" charset="0"/>
                <a:cs typeface="Arial" pitchFamily="34" charset="0"/>
              </a:rPr>
              <a:t>c</a:t>
            </a:r>
            <a:r>
              <a:rPr lang="cs-CZ" sz="2800" dirty="0" err="1">
                <a:latin typeface="Calibri" pitchFamily="34" charset="0"/>
                <a:cs typeface="Arial" pitchFamily="34" charset="0"/>
              </a:rPr>
              <a:t>leotides</a:t>
            </a:r>
            <a:r>
              <a:rPr lang="en-GB" sz="2800" dirty="0">
                <a:latin typeface="Calibri" pitchFamily="34" charset="0"/>
                <a:cs typeface="Arial" pitchFamily="34" charset="0"/>
              </a:rPr>
              <a:t>, is the estimate of Ds.</a:t>
            </a:r>
            <a:endParaRPr lang="cs-CZ" sz="2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071938" y="2840781"/>
            <a:ext cx="857250" cy="85725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395536" y="5877272"/>
            <a:ext cx="541834" cy="50405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12001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C00000"/>
                </a:solidFill>
                <a:latin typeface="Arial" charset="0"/>
              </a:rPr>
              <a:t>Jukes-Cantor</a:t>
            </a:r>
            <a:endParaRPr lang="cs-CZ" sz="4400" b="1" kern="0" dirty="0">
              <a:solidFill>
                <a:srgbClr val="C00000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cs-CZ" sz="2800" b="1" kern="0" dirty="0" err="1">
                <a:latin typeface="Arial" charset="0"/>
              </a:rPr>
              <a:t>Corrects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for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multiple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hits</a:t>
            </a:r>
            <a:endParaRPr lang="cs-CZ" sz="2800" kern="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ECEE986-29E2-485A-AE66-1E46D7AF7AFA}"/>
              </a:ext>
            </a:extLst>
          </p:cNvPr>
          <p:cNvSpPr txBox="1"/>
          <p:nvPr/>
        </p:nvSpPr>
        <p:spPr>
          <a:xfrm>
            <a:off x="2693194" y="1573649"/>
            <a:ext cx="371475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Probability of change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sz="2800" b="1" dirty="0" err="1">
                <a:latin typeface="+mj-lt"/>
                <a:cs typeface="Arial" pitchFamily="34" charset="0"/>
              </a:rPr>
              <a:t>Ds</a:t>
            </a:r>
            <a:r>
              <a:rPr lang="cs-CZ" sz="2800" b="1" dirty="0">
                <a:latin typeface="+mj-lt"/>
                <a:cs typeface="Arial" pitchFamily="34" charset="0"/>
              </a:rPr>
              <a:t> </a:t>
            </a:r>
            <a:r>
              <a:rPr lang="en-US" sz="2800" b="1" i="1" dirty="0">
                <a:latin typeface="+mj-lt"/>
                <a:cs typeface="Arial" pitchFamily="34" charset="0"/>
              </a:rPr>
              <a:t>= </a:t>
            </a:r>
            <a:r>
              <a:rPr lang="cs-CZ" sz="2800" b="1" dirty="0">
                <a:latin typeface="+mj-lt"/>
                <a:cs typeface="Arial" pitchFamily="34" charset="0"/>
              </a:rPr>
              <a:t>3/4</a:t>
            </a:r>
            <a:r>
              <a:rPr lang="en-US" sz="2800" b="1" dirty="0">
                <a:latin typeface="+mj-lt"/>
                <a:cs typeface="Arial" pitchFamily="34" charset="0"/>
              </a:rPr>
              <a:t> (</a:t>
            </a:r>
            <a:r>
              <a:rPr lang="cs-CZ" sz="2800" b="1" dirty="0">
                <a:latin typeface="+mj-lt"/>
                <a:cs typeface="Arial" pitchFamily="34" charset="0"/>
              </a:rPr>
              <a:t>1- </a:t>
            </a:r>
            <a:r>
              <a:rPr lang="cs-CZ" sz="2800" b="1" i="1" dirty="0">
                <a:latin typeface="+mj-lt"/>
                <a:cs typeface="Arial" pitchFamily="34" charset="0"/>
              </a:rPr>
              <a:t>e </a:t>
            </a:r>
            <a:r>
              <a:rPr lang="cs-CZ" sz="2800" b="1" baseline="30000" dirty="0">
                <a:latin typeface="+mj-lt"/>
                <a:cs typeface="Arial" pitchFamily="34" charset="0"/>
              </a:rPr>
              <a:t>-</a:t>
            </a:r>
            <a:r>
              <a:rPr lang="en-US" sz="2800" b="1" baseline="30000" dirty="0">
                <a:latin typeface="+mj-lt"/>
                <a:cs typeface="Arial" pitchFamily="34" charset="0"/>
              </a:rPr>
              <a:t>4</a:t>
            </a:r>
            <a:r>
              <a:rPr lang="cs-CZ" sz="2800" b="1" baseline="30000" dirty="0">
                <a:latin typeface="+mj-lt"/>
                <a:cs typeface="Arial" pitchFamily="34" charset="0"/>
              </a:rPr>
              <a:t>/3 </a:t>
            </a:r>
            <a:r>
              <a:rPr lang="en-US" sz="2800" b="1" i="1" baseline="30000" dirty="0">
                <a:latin typeface="+mj-lt"/>
                <a:cs typeface="Arial" pitchFamily="34" charset="0"/>
              </a:rPr>
              <a:t>u</a:t>
            </a:r>
            <a:r>
              <a:rPr lang="cs-CZ" sz="2800" b="1" i="1" baseline="30000" dirty="0">
                <a:latin typeface="+mj-lt"/>
                <a:cs typeface="Arial" pitchFamily="34" charset="0"/>
              </a:rPr>
              <a:t>t</a:t>
            </a:r>
            <a:r>
              <a:rPr lang="en-US" sz="2800" b="1" dirty="0">
                <a:latin typeface="+mj-lt"/>
                <a:cs typeface="Arial" pitchFamily="34" charset="0"/>
              </a:rPr>
              <a:t>)</a:t>
            </a:r>
            <a:endParaRPr lang="cs-CZ" sz="2800" b="1" dirty="0">
              <a:latin typeface="+mj-lt"/>
            </a:endParaRPr>
          </a:p>
        </p:txBody>
      </p:sp>
      <p:sp>
        <p:nvSpPr>
          <p:cNvPr id="2" name="TextovéPole 10">
            <a:extLst>
              <a:ext uri="{FF2B5EF4-FFF2-40B4-BE49-F238E27FC236}">
                <a16:creationId xmlns:a16="http://schemas.microsoft.com/office/drawing/2014/main" id="{D1E708C0-66E8-4D4E-AC10-D961F3C54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4149080"/>
            <a:ext cx="29738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latin typeface="Arial" pitchFamily="34" charset="0"/>
                <a:cs typeface="Arial" pitchFamily="34" charset="0"/>
              </a:rPr>
              <a:t>Rate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substitutions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11">
            <a:extLst>
              <a:ext uri="{FF2B5EF4-FFF2-40B4-BE49-F238E27FC236}">
                <a16:creationId xmlns:a16="http://schemas.microsoft.com/office/drawing/2014/main" id="{DE7E9FFD-E77F-409A-84D0-A160AB9FF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756" y="4149080"/>
            <a:ext cx="19365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Time interval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ovéPole 40">
            <a:extLst>
              <a:ext uri="{FF2B5EF4-FFF2-40B4-BE49-F238E27FC236}">
                <a16:creationId xmlns:a16="http://schemas.microsoft.com/office/drawing/2014/main" id="{3C054F2D-1E95-49A2-92B4-8860ADF54D6E}"/>
              </a:ext>
            </a:extLst>
          </p:cNvPr>
          <p:cNvSpPr txBox="1"/>
          <p:nvPr/>
        </p:nvSpPr>
        <p:spPr>
          <a:xfrm>
            <a:off x="5117583" y="1788266"/>
            <a:ext cx="371475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Probability of change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sz="2800" b="1" dirty="0" err="1">
                <a:latin typeface="+mj-lt"/>
                <a:cs typeface="Arial" pitchFamily="34" charset="0"/>
              </a:rPr>
              <a:t>Ds</a:t>
            </a:r>
            <a:r>
              <a:rPr lang="cs-CZ" sz="2800" b="1" dirty="0">
                <a:latin typeface="+mj-lt"/>
                <a:cs typeface="Arial" pitchFamily="34" charset="0"/>
              </a:rPr>
              <a:t> </a:t>
            </a:r>
            <a:r>
              <a:rPr lang="en-US" sz="2800" b="1" i="1" dirty="0">
                <a:latin typeface="+mj-lt"/>
                <a:cs typeface="Arial" pitchFamily="34" charset="0"/>
              </a:rPr>
              <a:t>= </a:t>
            </a:r>
            <a:r>
              <a:rPr lang="cs-CZ" sz="2800" b="1" dirty="0">
                <a:latin typeface="+mj-lt"/>
                <a:cs typeface="Arial" pitchFamily="34" charset="0"/>
              </a:rPr>
              <a:t>3/4</a:t>
            </a:r>
            <a:r>
              <a:rPr lang="en-US" sz="2800" b="1" dirty="0">
                <a:latin typeface="+mj-lt"/>
                <a:cs typeface="Arial" pitchFamily="34" charset="0"/>
              </a:rPr>
              <a:t> (</a:t>
            </a:r>
            <a:r>
              <a:rPr lang="cs-CZ" sz="2800" b="1" dirty="0">
                <a:latin typeface="+mj-lt"/>
                <a:cs typeface="Arial" pitchFamily="34" charset="0"/>
              </a:rPr>
              <a:t>1- </a:t>
            </a:r>
            <a:r>
              <a:rPr lang="cs-CZ" sz="2800" b="1" i="1" dirty="0">
                <a:latin typeface="+mj-lt"/>
                <a:cs typeface="Arial" pitchFamily="34" charset="0"/>
              </a:rPr>
              <a:t>e </a:t>
            </a:r>
            <a:r>
              <a:rPr lang="cs-CZ" sz="2800" b="1" baseline="30000" dirty="0">
                <a:latin typeface="+mj-lt"/>
                <a:cs typeface="Arial" pitchFamily="34" charset="0"/>
              </a:rPr>
              <a:t>-</a:t>
            </a:r>
            <a:r>
              <a:rPr lang="en-US" sz="2800" b="1" baseline="30000" dirty="0">
                <a:latin typeface="+mj-lt"/>
                <a:cs typeface="Arial" pitchFamily="34" charset="0"/>
              </a:rPr>
              <a:t>4</a:t>
            </a:r>
            <a:r>
              <a:rPr lang="cs-CZ" sz="2800" b="1" baseline="30000" dirty="0">
                <a:latin typeface="+mj-lt"/>
                <a:cs typeface="Arial" pitchFamily="34" charset="0"/>
              </a:rPr>
              <a:t>/3 </a:t>
            </a:r>
            <a:r>
              <a:rPr lang="en-US" sz="2800" b="1" i="1" baseline="30000" dirty="0">
                <a:latin typeface="+mj-lt"/>
                <a:cs typeface="Arial" pitchFamily="34" charset="0"/>
              </a:rPr>
              <a:t>u</a:t>
            </a:r>
            <a:r>
              <a:rPr lang="cs-CZ" sz="2800" b="1" i="1" baseline="30000" dirty="0">
                <a:latin typeface="+mj-lt"/>
                <a:cs typeface="Arial" pitchFamily="34" charset="0"/>
              </a:rPr>
              <a:t>t</a:t>
            </a:r>
            <a:r>
              <a:rPr lang="en-US" sz="2800" b="1" dirty="0">
                <a:latin typeface="+mj-lt"/>
                <a:cs typeface="Arial" pitchFamily="34" charset="0"/>
              </a:rPr>
              <a:t>)</a:t>
            </a:r>
            <a:endParaRPr lang="cs-CZ" sz="2800" b="1" dirty="0">
              <a:latin typeface="+mj-lt"/>
            </a:endParaRPr>
          </a:p>
        </p:txBody>
      </p:sp>
      <p:grpSp>
        <p:nvGrpSpPr>
          <p:cNvPr id="23554" name="Skupina 36"/>
          <p:cNvGrpSpPr>
            <a:grpSpLocks/>
          </p:cNvGrpSpPr>
          <p:nvPr/>
        </p:nvGrpSpPr>
        <p:grpSpPr bwMode="auto">
          <a:xfrm>
            <a:off x="500063" y="2035175"/>
            <a:ext cx="4095750" cy="3536950"/>
            <a:chOff x="2500298" y="2000240"/>
            <a:chExt cx="4095497" cy="3536960"/>
          </a:xfrm>
        </p:grpSpPr>
        <p:sp>
          <p:nvSpPr>
            <p:cNvPr id="23565" name="TextovéPole 3"/>
            <p:cNvSpPr txBox="1">
              <a:spLocks noChangeArrowheads="1"/>
            </p:cNvSpPr>
            <p:nvPr/>
          </p:nvSpPr>
          <p:spPr bwMode="auto">
            <a:xfrm>
              <a:off x="2983439" y="2082800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A                           </a:t>
              </a:r>
            </a:p>
          </p:txBody>
        </p:sp>
        <p:sp>
          <p:nvSpPr>
            <p:cNvPr id="23566" name="TextovéPole 4"/>
            <p:cNvSpPr txBox="1">
              <a:spLocks noChangeArrowheads="1"/>
            </p:cNvSpPr>
            <p:nvPr/>
          </p:nvSpPr>
          <p:spPr bwMode="auto">
            <a:xfrm>
              <a:off x="5584263" y="2087053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G                           </a:t>
              </a:r>
            </a:p>
          </p:txBody>
        </p:sp>
        <p:sp>
          <p:nvSpPr>
            <p:cNvPr id="23567" name="TextovéPole 5"/>
            <p:cNvSpPr txBox="1">
              <a:spLocks noChangeArrowheads="1"/>
            </p:cNvSpPr>
            <p:nvPr/>
          </p:nvSpPr>
          <p:spPr bwMode="auto">
            <a:xfrm>
              <a:off x="5615482" y="4720664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C                           </a:t>
              </a:r>
            </a:p>
          </p:txBody>
        </p:sp>
        <p:sp>
          <p:nvSpPr>
            <p:cNvPr id="23568" name="TextovéPole 6"/>
            <p:cNvSpPr txBox="1">
              <a:spLocks noChangeArrowheads="1"/>
            </p:cNvSpPr>
            <p:nvPr/>
          </p:nvSpPr>
          <p:spPr bwMode="auto">
            <a:xfrm>
              <a:off x="2958039" y="4767759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T                           </a:t>
              </a:r>
            </a:p>
          </p:txBody>
        </p:sp>
        <p:cxnSp>
          <p:nvCxnSpPr>
            <p:cNvPr id="9" name="Přímá spojovací šipka 8"/>
            <p:cNvCxnSpPr/>
            <p:nvPr/>
          </p:nvCxnSpPr>
          <p:spPr>
            <a:xfrm>
              <a:off x="3714660" y="2500304"/>
              <a:ext cx="185726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10"/>
            <p:cNvCxnSpPr/>
            <p:nvPr/>
          </p:nvCxnSpPr>
          <p:spPr>
            <a:xfrm rot="10800000" flipV="1">
              <a:off x="3571794" y="2500304"/>
              <a:ext cx="2396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>
              <a:off x="3714660" y="4999036"/>
              <a:ext cx="185726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šipka 13"/>
            <p:cNvCxnSpPr/>
            <p:nvPr/>
          </p:nvCxnSpPr>
          <p:spPr>
            <a:xfrm rot="10800000" flipV="1">
              <a:off x="3571794" y="4999036"/>
              <a:ext cx="2396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73" name="Skupina 16"/>
            <p:cNvGrpSpPr>
              <a:grpSpLocks/>
            </p:cNvGrpSpPr>
            <p:nvPr/>
          </p:nvGrpSpPr>
          <p:grpSpPr bwMode="auto">
            <a:xfrm rot="5400000">
              <a:off x="2143902" y="3785396"/>
              <a:ext cx="2000264" cy="1588"/>
              <a:chOff x="3724269" y="5008572"/>
              <a:chExt cx="2000264" cy="1588"/>
            </a:xfrm>
          </p:grpSpPr>
          <p:cxnSp>
            <p:nvCxnSpPr>
              <p:cNvPr id="15" name="Přímá spojovací šipka 14"/>
              <p:cNvCxnSpPr/>
              <p:nvPr/>
            </p:nvCxnSpPr>
            <p:spPr>
              <a:xfrm>
                <a:off x="3867142" y="5008618"/>
                <a:ext cx="1857381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ovací šipka 15"/>
              <p:cNvCxnSpPr/>
              <p:nvPr/>
            </p:nvCxnSpPr>
            <p:spPr>
              <a:xfrm rot="10800000" flipV="1">
                <a:off x="3724266" y="4997505"/>
                <a:ext cx="23971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74" name="Skupina 17"/>
            <p:cNvGrpSpPr>
              <a:grpSpLocks/>
            </p:cNvGrpSpPr>
            <p:nvPr/>
          </p:nvGrpSpPr>
          <p:grpSpPr bwMode="auto">
            <a:xfrm rot="5400000">
              <a:off x="4929984" y="3785396"/>
              <a:ext cx="2000264" cy="1588"/>
              <a:chOff x="3724269" y="5008572"/>
              <a:chExt cx="2000264" cy="1588"/>
            </a:xfrm>
          </p:grpSpPr>
          <p:cxnSp>
            <p:nvCxnSpPr>
              <p:cNvPr id="19" name="Přímá spojovací šipka 18"/>
              <p:cNvCxnSpPr/>
              <p:nvPr/>
            </p:nvCxnSpPr>
            <p:spPr>
              <a:xfrm>
                <a:off x="3867141" y="5008809"/>
                <a:ext cx="1857381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ovací šipka 19"/>
              <p:cNvCxnSpPr/>
              <p:nvPr/>
            </p:nvCxnSpPr>
            <p:spPr>
              <a:xfrm rot="10800000" flipV="1">
                <a:off x="3724266" y="4997696"/>
                <a:ext cx="23971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75" name="Skupina 20"/>
            <p:cNvGrpSpPr>
              <a:grpSpLocks/>
            </p:cNvGrpSpPr>
            <p:nvPr/>
          </p:nvGrpSpPr>
          <p:grpSpPr bwMode="auto">
            <a:xfrm rot="2553266">
              <a:off x="3318042" y="2789123"/>
              <a:ext cx="2363901" cy="1804672"/>
              <a:chOff x="3770905" y="4999352"/>
              <a:chExt cx="1697366" cy="21283"/>
            </a:xfrm>
          </p:grpSpPr>
          <p:cxnSp>
            <p:nvCxnSpPr>
              <p:cNvPr id="22" name="Přímá spojovací šipka 21"/>
              <p:cNvCxnSpPr/>
              <p:nvPr/>
            </p:nvCxnSpPr>
            <p:spPr>
              <a:xfrm rot="19046734">
                <a:off x="4080562" y="4999307"/>
                <a:ext cx="1381452" cy="213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ovací šipka 22"/>
              <p:cNvCxnSpPr/>
              <p:nvPr/>
            </p:nvCxnSpPr>
            <p:spPr>
              <a:xfrm rot="8246734">
                <a:off x="3768625" y="5009402"/>
                <a:ext cx="56991" cy="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76" name="Skupina 27"/>
            <p:cNvGrpSpPr>
              <a:grpSpLocks/>
            </p:cNvGrpSpPr>
            <p:nvPr/>
          </p:nvGrpSpPr>
          <p:grpSpPr bwMode="auto">
            <a:xfrm rot="8183834">
              <a:off x="3510923" y="2780772"/>
              <a:ext cx="2363901" cy="1804672"/>
              <a:chOff x="3770905" y="4999352"/>
              <a:chExt cx="1697366" cy="21283"/>
            </a:xfrm>
          </p:grpSpPr>
          <p:cxnSp>
            <p:nvCxnSpPr>
              <p:cNvPr id="29" name="Přímá spojovací šipka 28"/>
              <p:cNvCxnSpPr/>
              <p:nvPr/>
            </p:nvCxnSpPr>
            <p:spPr>
              <a:xfrm rot="19046734">
                <a:off x="4080477" y="4999509"/>
                <a:ext cx="1380312" cy="211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šipka 29"/>
              <p:cNvCxnSpPr/>
              <p:nvPr/>
            </p:nvCxnSpPr>
            <p:spPr>
              <a:xfrm rot="8246734">
                <a:off x="3763020" y="5009409"/>
                <a:ext cx="56991" cy="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77" name="TextovéPole 30"/>
            <p:cNvSpPr txBox="1">
              <a:spLocks noChangeArrowheads="1"/>
            </p:cNvSpPr>
            <p:nvPr/>
          </p:nvSpPr>
          <p:spPr bwMode="auto">
            <a:xfrm>
              <a:off x="4277484" y="5071872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23578" name="TextovéPole 31"/>
            <p:cNvSpPr txBox="1">
              <a:spLocks noChangeArrowheads="1"/>
            </p:cNvSpPr>
            <p:nvPr/>
          </p:nvSpPr>
          <p:spPr bwMode="auto">
            <a:xfrm>
              <a:off x="6000760" y="3500438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23579" name="TextovéPole 32"/>
            <p:cNvSpPr txBox="1">
              <a:spLocks noChangeArrowheads="1"/>
            </p:cNvSpPr>
            <p:nvPr/>
          </p:nvSpPr>
          <p:spPr bwMode="auto">
            <a:xfrm>
              <a:off x="2500298" y="3500438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23580" name="TextovéPole 33"/>
            <p:cNvSpPr txBox="1">
              <a:spLocks noChangeArrowheads="1"/>
            </p:cNvSpPr>
            <p:nvPr/>
          </p:nvSpPr>
          <p:spPr bwMode="auto">
            <a:xfrm>
              <a:off x="4286248" y="2000240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23581" name="TextovéPole 34"/>
            <p:cNvSpPr txBox="1">
              <a:spLocks noChangeArrowheads="1"/>
            </p:cNvSpPr>
            <p:nvPr/>
          </p:nvSpPr>
          <p:spPr bwMode="auto">
            <a:xfrm>
              <a:off x="4905659" y="3786190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23582" name="TextovéPole 35"/>
            <p:cNvSpPr txBox="1">
              <a:spLocks noChangeArrowheads="1"/>
            </p:cNvSpPr>
            <p:nvPr/>
          </p:nvSpPr>
          <p:spPr bwMode="auto">
            <a:xfrm>
              <a:off x="3643306" y="3786190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5143500" y="3516313"/>
            <a:ext cx="3714750" cy="76944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Corrected nr. of substitutions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b="1" i="1" dirty="0">
                <a:latin typeface="+mj-lt"/>
                <a:cs typeface="Arial" pitchFamily="34" charset="0"/>
              </a:rPr>
              <a:t>D </a:t>
            </a:r>
            <a:r>
              <a:rPr lang="cs-CZ" b="1" dirty="0">
                <a:latin typeface="+mj-lt"/>
                <a:cs typeface="Arial" pitchFamily="34" charset="0"/>
              </a:rPr>
              <a:t>=</a:t>
            </a:r>
            <a:r>
              <a:rPr lang="cs-CZ" b="1" i="1" dirty="0">
                <a:latin typeface="+mj-lt"/>
                <a:cs typeface="Arial" pitchFamily="34" charset="0"/>
              </a:rPr>
              <a:t> </a:t>
            </a:r>
            <a:r>
              <a:rPr lang="cs-CZ" b="1" i="1" dirty="0" err="1">
                <a:latin typeface="+mj-lt"/>
                <a:cs typeface="Arial" pitchFamily="34" charset="0"/>
              </a:rPr>
              <a:t>ut</a:t>
            </a:r>
            <a:r>
              <a:rPr lang="cs-CZ" b="1" dirty="0">
                <a:latin typeface="+mj-lt"/>
                <a:cs typeface="Arial" pitchFamily="34" charset="0"/>
              </a:rPr>
              <a:t> = -3/4 </a:t>
            </a:r>
            <a:r>
              <a:rPr lang="cs-CZ" b="1" dirty="0" err="1">
                <a:latin typeface="+mj-lt"/>
                <a:cs typeface="Arial" pitchFamily="34" charset="0"/>
              </a:rPr>
              <a:t>ln</a:t>
            </a:r>
            <a:r>
              <a:rPr lang="cs-CZ" b="1" dirty="0">
                <a:latin typeface="+mj-lt"/>
                <a:cs typeface="Arial" pitchFamily="34" charset="0"/>
              </a:rPr>
              <a:t>(1- 4/3 </a:t>
            </a:r>
            <a:r>
              <a:rPr lang="cs-CZ" b="1" i="1" dirty="0">
                <a:latin typeface="+mj-lt"/>
                <a:cs typeface="Arial" pitchFamily="34" charset="0"/>
              </a:rPr>
              <a:t>p</a:t>
            </a:r>
            <a:r>
              <a:rPr lang="cs-CZ" b="1" dirty="0">
                <a:latin typeface="+mj-lt"/>
                <a:cs typeface="Arial" pitchFamily="34" charset="0"/>
              </a:rPr>
              <a:t>)</a:t>
            </a:r>
            <a:endParaRPr lang="cs-CZ" b="1" dirty="0">
              <a:latin typeface="+mj-lt"/>
            </a:endParaRPr>
          </a:p>
        </p:txBody>
      </p:sp>
      <p:sp>
        <p:nvSpPr>
          <p:cNvPr id="42" name="Oblouk 41"/>
          <p:cNvSpPr/>
          <p:nvPr/>
        </p:nvSpPr>
        <p:spPr>
          <a:xfrm>
            <a:off x="3929063" y="5000625"/>
            <a:ext cx="1000125" cy="857250"/>
          </a:xfrm>
          <a:prstGeom prst="arc">
            <a:avLst>
              <a:gd name="adj1" fmla="val 14699545"/>
              <a:gd name="adj2" fmla="val 978052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4" name="Přímá spojovací šipka 43"/>
          <p:cNvCxnSpPr/>
          <p:nvPr/>
        </p:nvCxnSpPr>
        <p:spPr>
          <a:xfrm rot="16200000" flipV="1">
            <a:off x="3909219" y="5522119"/>
            <a:ext cx="73025" cy="33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TextovéPole 44"/>
          <p:cNvSpPr txBox="1">
            <a:spLocks noChangeArrowheads="1"/>
          </p:cNvSpPr>
          <p:nvPr/>
        </p:nvSpPr>
        <p:spPr bwMode="auto">
          <a:xfrm>
            <a:off x="4214813" y="5214938"/>
            <a:ext cx="59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/>
              <a:t>u/3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12001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C00000"/>
                </a:solidFill>
                <a:latin typeface="Arial" charset="0"/>
              </a:rPr>
              <a:t>Jukes-Cantor</a:t>
            </a:r>
            <a:endParaRPr lang="cs-CZ" sz="4400" b="1" kern="0" dirty="0">
              <a:solidFill>
                <a:srgbClr val="C00000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cs-CZ" sz="2800" b="1" kern="0" dirty="0" err="1">
                <a:latin typeface="Arial" charset="0"/>
              </a:rPr>
              <a:t>Corrects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for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multiple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hits</a:t>
            </a:r>
            <a:endParaRPr lang="cs-CZ" sz="2800" kern="0" dirty="0"/>
          </a:p>
        </p:txBody>
      </p:sp>
      <p:sp>
        <p:nvSpPr>
          <p:cNvPr id="37" name="Obdélník 36"/>
          <p:cNvSpPr>
            <a:spLocks noChangeArrowheads="1"/>
          </p:cNvSpPr>
          <p:nvPr/>
        </p:nvSpPr>
        <p:spPr bwMode="auto">
          <a:xfrm>
            <a:off x="5110163" y="5000625"/>
            <a:ext cx="4033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V(D) = (p(1 -p))/(L(1 - 4/3 p)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L=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length of the sequence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5143500" y="4572000"/>
            <a:ext cx="186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Variance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D:</a:t>
            </a:r>
          </a:p>
        </p:txBody>
      </p:sp>
      <p:cxnSp>
        <p:nvCxnSpPr>
          <p:cNvPr id="46" name="Přímá spojovací šipka 45"/>
          <p:cNvCxnSpPr/>
          <p:nvPr/>
        </p:nvCxnSpPr>
        <p:spPr>
          <a:xfrm rot="10800000" flipV="1">
            <a:off x="5715000" y="2428875"/>
            <a:ext cx="2357438" cy="15001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šipka 47"/>
          <p:cNvCxnSpPr/>
          <p:nvPr/>
        </p:nvCxnSpPr>
        <p:spPr>
          <a:xfrm>
            <a:off x="5857875" y="2571750"/>
            <a:ext cx="2428875" cy="14287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Skupina 36"/>
          <p:cNvGrpSpPr>
            <a:grpSpLocks/>
          </p:cNvGrpSpPr>
          <p:nvPr/>
        </p:nvGrpSpPr>
        <p:grpSpPr bwMode="auto">
          <a:xfrm>
            <a:off x="500063" y="2035175"/>
            <a:ext cx="4095750" cy="3536950"/>
            <a:chOff x="2500298" y="2000240"/>
            <a:chExt cx="4095497" cy="3536960"/>
          </a:xfrm>
        </p:grpSpPr>
        <p:sp>
          <p:nvSpPr>
            <p:cNvPr id="24585" name="TextovéPole 3"/>
            <p:cNvSpPr txBox="1">
              <a:spLocks noChangeArrowheads="1"/>
            </p:cNvSpPr>
            <p:nvPr/>
          </p:nvSpPr>
          <p:spPr bwMode="auto">
            <a:xfrm>
              <a:off x="2983439" y="2082800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A                           </a:t>
              </a:r>
            </a:p>
          </p:txBody>
        </p:sp>
        <p:sp>
          <p:nvSpPr>
            <p:cNvPr id="24586" name="TextovéPole 4"/>
            <p:cNvSpPr txBox="1">
              <a:spLocks noChangeArrowheads="1"/>
            </p:cNvSpPr>
            <p:nvPr/>
          </p:nvSpPr>
          <p:spPr bwMode="auto">
            <a:xfrm>
              <a:off x="5584263" y="2087053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G                           </a:t>
              </a:r>
            </a:p>
          </p:txBody>
        </p:sp>
        <p:sp>
          <p:nvSpPr>
            <p:cNvPr id="24587" name="TextovéPole 5"/>
            <p:cNvSpPr txBox="1">
              <a:spLocks noChangeArrowheads="1"/>
            </p:cNvSpPr>
            <p:nvPr/>
          </p:nvSpPr>
          <p:spPr bwMode="auto">
            <a:xfrm>
              <a:off x="5615482" y="4720664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C                           </a:t>
              </a:r>
            </a:p>
          </p:txBody>
        </p:sp>
        <p:sp>
          <p:nvSpPr>
            <p:cNvPr id="24588" name="TextovéPole 6"/>
            <p:cNvSpPr txBox="1">
              <a:spLocks noChangeArrowheads="1"/>
            </p:cNvSpPr>
            <p:nvPr/>
          </p:nvSpPr>
          <p:spPr bwMode="auto">
            <a:xfrm>
              <a:off x="2958039" y="4767759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T                           </a:t>
              </a:r>
            </a:p>
          </p:txBody>
        </p:sp>
        <p:cxnSp>
          <p:nvCxnSpPr>
            <p:cNvPr id="9" name="Přímá spojovací šipka 8"/>
            <p:cNvCxnSpPr/>
            <p:nvPr/>
          </p:nvCxnSpPr>
          <p:spPr>
            <a:xfrm>
              <a:off x="3714660" y="2500304"/>
              <a:ext cx="185726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10"/>
            <p:cNvCxnSpPr/>
            <p:nvPr/>
          </p:nvCxnSpPr>
          <p:spPr>
            <a:xfrm rot="10800000" flipV="1">
              <a:off x="3571794" y="2500304"/>
              <a:ext cx="2396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>
              <a:off x="3714660" y="4999036"/>
              <a:ext cx="185726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šipka 13"/>
            <p:cNvCxnSpPr/>
            <p:nvPr/>
          </p:nvCxnSpPr>
          <p:spPr>
            <a:xfrm rot="10800000" flipV="1">
              <a:off x="3571794" y="4999036"/>
              <a:ext cx="2396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93" name="Skupina 16"/>
            <p:cNvGrpSpPr>
              <a:grpSpLocks/>
            </p:cNvGrpSpPr>
            <p:nvPr/>
          </p:nvGrpSpPr>
          <p:grpSpPr bwMode="auto">
            <a:xfrm rot="5400000">
              <a:off x="2143902" y="3785396"/>
              <a:ext cx="2000264" cy="1588"/>
              <a:chOff x="3724269" y="5008572"/>
              <a:chExt cx="2000264" cy="1588"/>
            </a:xfrm>
          </p:grpSpPr>
          <p:cxnSp>
            <p:nvCxnSpPr>
              <p:cNvPr id="15" name="Přímá spojovací šipka 14"/>
              <p:cNvCxnSpPr/>
              <p:nvPr/>
            </p:nvCxnSpPr>
            <p:spPr>
              <a:xfrm>
                <a:off x="3867142" y="5008618"/>
                <a:ext cx="1857381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ovací šipka 15"/>
              <p:cNvCxnSpPr/>
              <p:nvPr/>
            </p:nvCxnSpPr>
            <p:spPr>
              <a:xfrm rot="10800000" flipV="1">
                <a:off x="3724266" y="4997505"/>
                <a:ext cx="23971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94" name="Skupina 17"/>
            <p:cNvGrpSpPr>
              <a:grpSpLocks/>
            </p:cNvGrpSpPr>
            <p:nvPr/>
          </p:nvGrpSpPr>
          <p:grpSpPr bwMode="auto">
            <a:xfrm rot="5400000">
              <a:off x="4929984" y="3785396"/>
              <a:ext cx="2000264" cy="1588"/>
              <a:chOff x="3724269" y="5008572"/>
              <a:chExt cx="2000264" cy="1588"/>
            </a:xfrm>
          </p:grpSpPr>
          <p:cxnSp>
            <p:nvCxnSpPr>
              <p:cNvPr id="19" name="Přímá spojovací šipka 18"/>
              <p:cNvCxnSpPr/>
              <p:nvPr/>
            </p:nvCxnSpPr>
            <p:spPr>
              <a:xfrm>
                <a:off x="3867141" y="5008809"/>
                <a:ext cx="1857381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ovací šipka 19"/>
              <p:cNvCxnSpPr/>
              <p:nvPr/>
            </p:nvCxnSpPr>
            <p:spPr>
              <a:xfrm rot="10800000" flipV="1">
                <a:off x="3724266" y="4997696"/>
                <a:ext cx="23971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95" name="Skupina 20"/>
            <p:cNvGrpSpPr>
              <a:grpSpLocks/>
            </p:cNvGrpSpPr>
            <p:nvPr/>
          </p:nvGrpSpPr>
          <p:grpSpPr bwMode="auto">
            <a:xfrm rot="2553266">
              <a:off x="3318042" y="2789123"/>
              <a:ext cx="2363901" cy="1804672"/>
              <a:chOff x="3770905" y="4999352"/>
              <a:chExt cx="1697366" cy="21283"/>
            </a:xfrm>
          </p:grpSpPr>
          <p:cxnSp>
            <p:nvCxnSpPr>
              <p:cNvPr id="22" name="Přímá spojovací šipka 21"/>
              <p:cNvCxnSpPr/>
              <p:nvPr/>
            </p:nvCxnSpPr>
            <p:spPr>
              <a:xfrm rot="19046734">
                <a:off x="4080562" y="4999307"/>
                <a:ext cx="1381452" cy="213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ovací šipka 22"/>
              <p:cNvCxnSpPr/>
              <p:nvPr/>
            </p:nvCxnSpPr>
            <p:spPr>
              <a:xfrm rot="8246734">
                <a:off x="3768625" y="5009402"/>
                <a:ext cx="56991" cy="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96" name="Skupina 27"/>
            <p:cNvGrpSpPr>
              <a:grpSpLocks/>
            </p:cNvGrpSpPr>
            <p:nvPr/>
          </p:nvGrpSpPr>
          <p:grpSpPr bwMode="auto">
            <a:xfrm rot="8183834">
              <a:off x="3510923" y="2780772"/>
              <a:ext cx="2363901" cy="1804672"/>
              <a:chOff x="3770905" y="4999352"/>
              <a:chExt cx="1697366" cy="21283"/>
            </a:xfrm>
          </p:grpSpPr>
          <p:cxnSp>
            <p:nvCxnSpPr>
              <p:cNvPr id="29" name="Přímá spojovací šipka 28"/>
              <p:cNvCxnSpPr/>
              <p:nvPr/>
            </p:nvCxnSpPr>
            <p:spPr>
              <a:xfrm rot="19046734">
                <a:off x="4080477" y="4999509"/>
                <a:ext cx="1380312" cy="211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šipka 29"/>
              <p:cNvCxnSpPr/>
              <p:nvPr/>
            </p:nvCxnSpPr>
            <p:spPr>
              <a:xfrm rot="8246734">
                <a:off x="3763020" y="5009409"/>
                <a:ext cx="56991" cy="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97" name="TextovéPole 30"/>
            <p:cNvSpPr txBox="1">
              <a:spLocks noChangeArrowheads="1"/>
            </p:cNvSpPr>
            <p:nvPr/>
          </p:nvSpPr>
          <p:spPr bwMode="auto">
            <a:xfrm>
              <a:off x="4277484" y="5071872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24598" name="TextovéPole 31"/>
            <p:cNvSpPr txBox="1">
              <a:spLocks noChangeArrowheads="1"/>
            </p:cNvSpPr>
            <p:nvPr/>
          </p:nvSpPr>
          <p:spPr bwMode="auto">
            <a:xfrm>
              <a:off x="6000760" y="3500438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 dirty="0"/>
                <a:t>u/3</a:t>
              </a:r>
            </a:p>
          </p:txBody>
        </p:sp>
        <p:sp>
          <p:nvSpPr>
            <p:cNvPr id="24599" name="TextovéPole 32"/>
            <p:cNvSpPr txBox="1">
              <a:spLocks noChangeArrowheads="1"/>
            </p:cNvSpPr>
            <p:nvPr/>
          </p:nvSpPr>
          <p:spPr bwMode="auto">
            <a:xfrm>
              <a:off x="2500298" y="3500438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24600" name="TextovéPole 33"/>
            <p:cNvSpPr txBox="1">
              <a:spLocks noChangeArrowheads="1"/>
            </p:cNvSpPr>
            <p:nvPr/>
          </p:nvSpPr>
          <p:spPr bwMode="auto">
            <a:xfrm>
              <a:off x="4286248" y="2000240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24601" name="TextovéPole 34"/>
            <p:cNvSpPr txBox="1">
              <a:spLocks noChangeArrowheads="1"/>
            </p:cNvSpPr>
            <p:nvPr/>
          </p:nvSpPr>
          <p:spPr bwMode="auto">
            <a:xfrm>
              <a:off x="4905659" y="3786190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  <p:sp>
          <p:nvSpPr>
            <p:cNvPr id="24602" name="TextovéPole 35"/>
            <p:cNvSpPr txBox="1">
              <a:spLocks noChangeArrowheads="1"/>
            </p:cNvSpPr>
            <p:nvPr/>
          </p:nvSpPr>
          <p:spPr bwMode="auto">
            <a:xfrm>
              <a:off x="3643306" y="3786190"/>
              <a:ext cx="595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i="1"/>
                <a:t>u/3</a:t>
              </a:r>
            </a:p>
          </p:txBody>
        </p:sp>
      </p:grpSp>
      <p:sp>
        <p:nvSpPr>
          <p:cNvPr id="42" name="Oblouk 41"/>
          <p:cNvSpPr/>
          <p:nvPr/>
        </p:nvSpPr>
        <p:spPr>
          <a:xfrm>
            <a:off x="3929063" y="5000625"/>
            <a:ext cx="1000125" cy="857250"/>
          </a:xfrm>
          <a:prstGeom prst="arc">
            <a:avLst>
              <a:gd name="adj1" fmla="val 14699545"/>
              <a:gd name="adj2" fmla="val 978052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4" name="Přímá spojovací šipka 43"/>
          <p:cNvCxnSpPr/>
          <p:nvPr/>
        </p:nvCxnSpPr>
        <p:spPr>
          <a:xfrm rot="16200000" flipV="1">
            <a:off x="3909219" y="5522119"/>
            <a:ext cx="73025" cy="33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ovéPole 44"/>
          <p:cNvSpPr txBox="1">
            <a:spLocks noChangeArrowheads="1"/>
          </p:cNvSpPr>
          <p:nvPr/>
        </p:nvSpPr>
        <p:spPr bwMode="auto">
          <a:xfrm>
            <a:off x="4214813" y="5214938"/>
            <a:ext cx="59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/>
              <a:t>u/3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12001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C00000"/>
                </a:solidFill>
                <a:latin typeface="Arial" charset="0"/>
              </a:rPr>
              <a:t>Jukes-Cantor</a:t>
            </a:r>
          </a:p>
          <a:p>
            <a:pPr algn="ctr" eaLnBrk="0" hangingPunct="0">
              <a:defRPr/>
            </a:pPr>
            <a:r>
              <a:rPr lang="en-GB" sz="2800" b="1" kern="0" dirty="0">
                <a:latin typeface="Arial" charset="0"/>
              </a:rPr>
              <a:t>example</a:t>
            </a:r>
            <a:endParaRPr lang="cs-CZ" sz="2800" kern="0" dirty="0"/>
          </a:p>
        </p:txBody>
      </p:sp>
      <p:sp>
        <p:nvSpPr>
          <p:cNvPr id="24584" name="TextovéPole 40"/>
          <p:cNvSpPr txBox="1">
            <a:spLocks noChangeArrowheads="1"/>
          </p:cNvSpPr>
          <p:nvPr/>
        </p:nvSpPr>
        <p:spPr bwMode="auto">
          <a:xfrm>
            <a:off x="5214938" y="3571875"/>
            <a:ext cx="364628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Example from our sequences</a:t>
            </a:r>
            <a:r>
              <a:rPr lang="cs-CZ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cs-CZ" dirty="0"/>
          </a:p>
          <a:p>
            <a:r>
              <a:rPr lang="cs-CZ" b="1" dirty="0"/>
              <a:t>D=</a:t>
            </a:r>
            <a:r>
              <a:rPr lang="cs-CZ" b="1" dirty="0">
                <a:cs typeface="Arial" pitchFamily="34" charset="0"/>
              </a:rPr>
              <a:t> -3/4 </a:t>
            </a:r>
            <a:r>
              <a:rPr lang="cs-CZ" b="1" dirty="0" err="1">
                <a:cs typeface="Arial" pitchFamily="34" charset="0"/>
              </a:rPr>
              <a:t>ln</a:t>
            </a:r>
            <a:r>
              <a:rPr lang="cs-CZ" b="1" dirty="0">
                <a:cs typeface="Arial" pitchFamily="34" charset="0"/>
              </a:rPr>
              <a:t>(1- 4/3 </a:t>
            </a:r>
            <a:r>
              <a:rPr lang="cs-CZ" b="1" i="1" dirty="0">
                <a:cs typeface="Arial" pitchFamily="34" charset="0"/>
              </a:rPr>
              <a:t>* </a:t>
            </a:r>
            <a:r>
              <a:rPr lang="cs-CZ" b="1" dirty="0">
                <a:cs typeface="Arial" pitchFamily="34" charset="0"/>
              </a:rPr>
              <a:t>0,21)</a:t>
            </a:r>
          </a:p>
          <a:p>
            <a:r>
              <a:rPr lang="cs-CZ" b="1" dirty="0">
                <a:cs typeface="Arial" pitchFamily="34" charset="0"/>
              </a:rPr>
              <a:t>D= 0,246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B7BB1DE-40DC-4569-8A10-EC9CE16EBB95}"/>
              </a:ext>
            </a:extLst>
          </p:cNvPr>
          <p:cNvSpPr txBox="1"/>
          <p:nvPr/>
        </p:nvSpPr>
        <p:spPr>
          <a:xfrm>
            <a:off x="5148064" y="2266007"/>
            <a:ext cx="3714750" cy="76944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Corrected nr. of substitutions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b="1" i="1" dirty="0">
                <a:latin typeface="+mj-lt"/>
                <a:cs typeface="Arial" pitchFamily="34" charset="0"/>
              </a:rPr>
              <a:t>D </a:t>
            </a:r>
            <a:r>
              <a:rPr lang="cs-CZ" b="1" dirty="0">
                <a:latin typeface="+mj-lt"/>
                <a:cs typeface="Arial" pitchFamily="34" charset="0"/>
              </a:rPr>
              <a:t>=</a:t>
            </a:r>
            <a:r>
              <a:rPr lang="cs-CZ" b="1" i="1" dirty="0">
                <a:latin typeface="+mj-lt"/>
                <a:cs typeface="Arial" pitchFamily="34" charset="0"/>
              </a:rPr>
              <a:t> </a:t>
            </a:r>
            <a:r>
              <a:rPr lang="cs-CZ" b="1" i="1" dirty="0" err="1">
                <a:latin typeface="+mj-lt"/>
                <a:cs typeface="Arial" pitchFamily="34" charset="0"/>
              </a:rPr>
              <a:t>ut</a:t>
            </a:r>
            <a:r>
              <a:rPr lang="cs-CZ" b="1" dirty="0">
                <a:latin typeface="+mj-lt"/>
                <a:cs typeface="Arial" pitchFamily="34" charset="0"/>
              </a:rPr>
              <a:t> = -3/4 </a:t>
            </a:r>
            <a:r>
              <a:rPr lang="cs-CZ" b="1" dirty="0" err="1">
                <a:latin typeface="+mj-lt"/>
                <a:cs typeface="Arial" pitchFamily="34" charset="0"/>
              </a:rPr>
              <a:t>ln</a:t>
            </a:r>
            <a:r>
              <a:rPr lang="cs-CZ" b="1" dirty="0">
                <a:latin typeface="+mj-lt"/>
                <a:cs typeface="Arial" pitchFamily="34" charset="0"/>
              </a:rPr>
              <a:t>(1- 4/3 </a:t>
            </a:r>
            <a:r>
              <a:rPr lang="cs-CZ" b="1" i="1" dirty="0">
                <a:latin typeface="+mj-lt"/>
                <a:cs typeface="Arial" pitchFamily="34" charset="0"/>
              </a:rPr>
              <a:t>p</a:t>
            </a:r>
            <a:r>
              <a:rPr lang="cs-CZ" b="1" dirty="0">
                <a:latin typeface="+mj-lt"/>
                <a:cs typeface="Arial" pitchFamily="34" charset="0"/>
              </a:rPr>
              <a:t>)</a:t>
            </a:r>
            <a:endParaRPr lang="cs-CZ" b="1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12001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C00000"/>
                </a:solidFill>
                <a:latin typeface="Arial" charset="0"/>
              </a:rPr>
              <a:t>Jukes-Cantor</a:t>
            </a:r>
            <a:endParaRPr lang="cs-CZ" sz="4400" b="1" kern="0" dirty="0">
              <a:solidFill>
                <a:srgbClr val="C00000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cs-CZ" sz="2800" b="1" kern="0" dirty="0">
                <a:latin typeface="Arial" charset="0"/>
              </a:rPr>
              <a:t>General </a:t>
            </a:r>
            <a:r>
              <a:rPr lang="cs-CZ" sz="2800" b="1" kern="0" dirty="0" err="1">
                <a:latin typeface="Arial" charset="0"/>
              </a:rPr>
              <a:t>derivation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of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the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formulas</a:t>
            </a:r>
            <a:endParaRPr lang="cs-CZ" sz="2800" kern="0" dirty="0"/>
          </a:p>
        </p:txBody>
      </p:sp>
      <p:pic>
        <p:nvPicPr>
          <p:cNvPr id="7" name="Obrázek 6" descr="Figure1a-u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295" y="2444891"/>
            <a:ext cx="5090785" cy="1873547"/>
          </a:xfrm>
          <a:prstGeom prst="rect">
            <a:avLst/>
          </a:prstGeom>
        </p:spPr>
      </p:pic>
      <p:pic>
        <p:nvPicPr>
          <p:cNvPr id="8" name="Obrázek 7" descr="Figure1c-u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846" y="4302788"/>
            <a:ext cx="9144000" cy="177619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527210" y="4637678"/>
            <a:ext cx="58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>
                <a:cs typeface="Arial" pitchFamily="34" charset="0"/>
              </a:rPr>
              <a:t>4</a:t>
            </a:r>
            <a:r>
              <a:rPr lang="cs-CZ" sz="2000" b="1" baseline="30000" dirty="0">
                <a:cs typeface="Arial" pitchFamily="34" charset="0"/>
              </a:rPr>
              <a:t>/3 </a:t>
            </a:r>
            <a:r>
              <a:rPr lang="en-US" sz="2000" b="1" i="1" baseline="30000" dirty="0">
                <a:cs typeface="Arial" pitchFamily="34" charset="0"/>
              </a:rPr>
              <a:t>u</a:t>
            </a:r>
            <a:r>
              <a:rPr lang="cs-CZ" sz="2000" b="1" i="1" baseline="30000" dirty="0">
                <a:cs typeface="Arial" pitchFamily="34" charset="0"/>
              </a:rPr>
              <a:t>t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8525933" y="5133193"/>
            <a:ext cx="58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>
                <a:cs typeface="Arial" pitchFamily="34" charset="0"/>
              </a:rPr>
              <a:t>4</a:t>
            </a:r>
            <a:r>
              <a:rPr lang="cs-CZ" sz="2000" b="1" baseline="30000" dirty="0">
                <a:cs typeface="Arial" pitchFamily="34" charset="0"/>
              </a:rPr>
              <a:t>/3 </a:t>
            </a:r>
            <a:r>
              <a:rPr lang="en-US" sz="2000" b="1" i="1" baseline="30000" dirty="0">
                <a:cs typeface="Arial" pitchFamily="34" charset="0"/>
              </a:rPr>
              <a:t>u</a:t>
            </a:r>
            <a:r>
              <a:rPr lang="cs-CZ" sz="2000" b="1" i="1" baseline="30000" dirty="0">
                <a:cs typeface="Arial" pitchFamily="34" charset="0"/>
              </a:rPr>
              <a:t>t</a:t>
            </a:r>
            <a:endParaRPr lang="cs-CZ" sz="2000" dirty="0"/>
          </a:p>
        </p:txBody>
      </p:sp>
      <p:sp>
        <p:nvSpPr>
          <p:cNvPr id="29" name="Obdélník 28"/>
          <p:cNvSpPr/>
          <p:nvPr/>
        </p:nvSpPr>
        <p:spPr>
          <a:xfrm>
            <a:off x="2070847" y="2636912"/>
            <a:ext cx="3005209" cy="1440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31"/>
          <p:cNvSpPr txBox="1">
            <a:spLocks noChangeArrowheads="1"/>
          </p:cNvSpPr>
          <p:nvPr/>
        </p:nvSpPr>
        <p:spPr bwMode="auto">
          <a:xfrm>
            <a:off x="4427984" y="3212976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1" name="TextovéPole 31"/>
          <p:cNvSpPr txBox="1">
            <a:spLocks noChangeArrowheads="1"/>
          </p:cNvSpPr>
          <p:nvPr/>
        </p:nvSpPr>
        <p:spPr bwMode="auto">
          <a:xfrm>
            <a:off x="4473260" y="3543400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3635896" y="3573016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3" name="TextovéPole 31"/>
          <p:cNvSpPr txBox="1">
            <a:spLocks noChangeArrowheads="1"/>
          </p:cNvSpPr>
          <p:nvPr/>
        </p:nvSpPr>
        <p:spPr bwMode="auto">
          <a:xfrm>
            <a:off x="2843808" y="3255368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4" name="TextovéPole 31"/>
          <p:cNvSpPr txBox="1">
            <a:spLocks noChangeArrowheads="1"/>
          </p:cNvSpPr>
          <p:nvPr/>
        </p:nvSpPr>
        <p:spPr bwMode="auto">
          <a:xfrm>
            <a:off x="2843808" y="3573016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5" name="TextovéPole 31"/>
          <p:cNvSpPr txBox="1">
            <a:spLocks noChangeArrowheads="1"/>
          </p:cNvSpPr>
          <p:nvPr/>
        </p:nvSpPr>
        <p:spPr bwMode="auto">
          <a:xfrm>
            <a:off x="2032712" y="3255368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6" name="TextovéPole 31"/>
          <p:cNvSpPr txBox="1">
            <a:spLocks noChangeArrowheads="1"/>
          </p:cNvSpPr>
          <p:nvPr/>
        </p:nvSpPr>
        <p:spPr bwMode="auto">
          <a:xfrm>
            <a:off x="2051720" y="3573016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7" name="TextovéPole 31"/>
          <p:cNvSpPr txBox="1">
            <a:spLocks noChangeArrowheads="1"/>
          </p:cNvSpPr>
          <p:nvPr/>
        </p:nvSpPr>
        <p:spPr bwMode="auto">
          <a:xfrm>
            <a:off x="3681172" y="3212976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38" name="TextovéPole 31"/>
          <p:cNvSpPr txBox="1">
            <a:spLocks noChangeArrowheads="1"/>
          </p:cNvSpPr>
          <p:nvPr/>
        </p:nvSpPr>
        <p:spPr bwMode="auto">
          <a:xfrm>
            <a:off x="2843808" y="2564904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9" name="TextovéPole 31"/>
          <p:cNvSpPr txBox="1">
            <a:spLocks noChangeArrowheads="1"/>
          </p:cNvSpPr>
          <p:nvPr/>
        </p:nvSpPr>
        <p:spPr bwMode="auto">
          <a:xfrm>
            <a:off x="3635896" y="2564904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0" name="TextovéPole 31"/>
          <p:cNvSpPr txBox="1">
            <a:spLocks noChangeArrowheads="1"/>
          </p:cNvSpPr>
          <p:nvPr/>
        </p:nvSpPr>
        <p:spPr bwMode="auto">
          <a:xfrm>
            <a:off x="4408976" y="2564904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1" name="TextovéPole 31"/>
          <p:cNvSpPr txBox="1">
            <a:spLocks noChangeArrowheads="1"/>
          </p:cNvSpPr>
          <p:nvPr/>
        </p:nvSpPr>
        <p:spPr bwMode="auto">
          <a:xfrm>
            <a:off x="2051720" y="2895328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2" name="TextovéPole 31"/>
          <p:cNvSpPr txBox="1">
            <a:spLocks noChangeArrowheads="1"/>
          </p:cNvSpPr>
          <p:nvPr/>
        </p:nvSpPr>
        <p:spPr bwMode="auto">
          <a:xfrm>
            <a:off x="3616888" y="2852936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3" name="TextovéPole 31"/>
          <p:cNvSpPr txBox="1">
            <a:spLocks noChangeArrowheads="1"/>
          </p:cNvSpPr>
          <p:nvPr/>
        </p:nvSpPr>
        <p:spPr bwMode="auto">
          <a:xfrm>
            <a:off x="4427984" y="2895328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4" name="TextovéPole 31"/>
          <p:cNvSpPr txBox="1">
            <a:spLocks noChangeArrowheads="1"/>
          </p:cNvSpPr>
          <p:nvPr/>
        </p:nvSpPr>
        <p:spPr bwMode="auto">
          <a:xfrm>
            <a:off x="2889084" y="2895327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45" name="TextovéPole 31"/>
          <p:cNvSpPr txBox="1">
            <a:spLocks noChangeArrowheads="1"/>
          </p:cNvSpPr>
          <p:nvPr/>
        </p:nvSpPr>
        <p:spPr bwMode="auto">
          <a:xfrm>
            <a:off x="2096996" y="2535287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2159333" y="220794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2975646" y="219825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3707904" y="219825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4499992" y="219825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5292080" y="25649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5301172" y="287767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5301172" y="32004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5292080" y="35730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3138A32F-A3E5-470B-80DB-3F2B9DD6D2B9}"/>
              </a:ext>
            </a:extLst>
          </p:cNvPr>
          <p:cNvSpPr txBox="1"/>
          <p:nvPr/>
        </p:nvSpPr>
        <p:spPr>
          <a:xfrm>
            <a:off x="5059846" y="5972677"/>
            <a:ext cx="4024141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Probability of particular event in </a:t>
            </a:r>
            <a:r>
              <a:rPr lang="cs-CZ" sz="2000" b="1" i="1" dirty="0">
                <a:cs typeface="Arial" pitchFamily="34" charset="0"/>
              </a:rPr>
              <a:t>t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latin typeface="+mj-lt"/>
                <a:cs typeface="Arial" pitchFamily="34" charset="0"/>
              </a:rPr>
              <a:t>P (</a:t>
            </a:r>
            <a:r>
              <a:rPr lang="cs-CZ" sz="2800" b="1" i="1" dirty="0">
                <a:latin typeface="+mj-lt"/>
                <a:cs typeface="Arial" pitchFamily="34" charset="0"/>
              </a:rPr>
              <a:t>C</a:t>
            </a:r>
            <a:r>
              <a:rPr lang="en-US" sz="2800" b="1" i="1" dirty="0">
                <a:latin typeface="+mj-lt"/>
                <a:cs typeface="Arial" pitchFamily="34" charset="0"/>
              </a:rPr>
              <a:t>|A</a:t>
            </a:r>
            <a:r>
              <a:rPr lang="cs-CZ" sz="2800" b="1" dirty="0">
                <a:latin typeface="+mj-lt"/>
                <a:cs typeface="Arial" pitchFamily="34" charset="0"/>
              </a:rPr>
              <a:t>)</a:t>
            </a:r>
            <a:r>
              <a:rPr lang="en-US" sz="2800" b="1" i="1" dirty="0">
                <a:latin typeface="+mj-lt"/>
                <a:cs typeface="Arial" pitchFamily="34" charset="0"/>
              </a:rPr>
              <a:t> = </a:t>
            </a:r>
            <a:r>
              <a:rPr lang="cs-CZ" sz="2800" b="1" dirty="0">
                <a:latin typeface="+mj-lt"/>
                <a:cs typeface="Arial" pitchFamily="34" charset="0"/>
              </a:rPr>
              <a:t>1/4</a:t>
            </a:r>
            <a:r>
              <a:rPr lang="en-US" sz="2800" b="1" dirty="0">
                <a:latin typeface="+mj-lt"/>
                <a:cs typeface="Arial" pitchFamily="34" charset="0"/>
              </a:rPr>
              <a:t> (</a:t>
            </a:r>
            <a:r>
              <a:rPr lang="cs-CZ" sz="2800" b="1" dirty="0">
                <a:latin typeface="+mj-lt"/>
                <a:cs typeface="Arial" pitchFamily="34" charset="0"/>
              </a:rPr>
              <a:t>1- </a:t>
            </a:r>
            <a:r>
              <a:rPr lang="cs-CZ" sz="2800" b="1" i="1" dirty="0">
                <a:latin typeface="+mj-lt"/>
                <a:cs typeface="Arial" pitchFamily="34" charset="0"/>
              </a:rPr>
              <a:t>e </a:t>
            </a:r>
            <a:r>
              <a:rPr lang="cs-CZ" sz="2800" b="1" baseline="30000" dirty="0">
                <a:latin typeface="+mj-lt"/>
                <a:cs typeface="Arial" pitchFamily="34" charset="0"/>
              </a:rPr>
              <a:t>-</a:t>
            </a:r>
            <a:r>
              <a:rPr lang="en-US" sz="2800" b="1" baseline="30000" dirty="0">
                <a:latin typeface="+mj-lt"/>
                <a:cs typeface="Arial" pitchFamily="34" charset="0"/>
              </a:rPr>
              <a:t>4</a:t>
            </a:r>
            <a:r>
              <a:rPr lang="cs-CZ" sz="2800" b="1" baseline="30000" dirty="0">
                <a:latin typeface="+mj-lt"/>
                <a:cs typeface="Arial" pitchFamily="34" charset="0"/>
              </a:rPr>
              <a:t>/3 </a:t>
            </a:r>
            <a:r>
              <a:rPr lang="en-US" sz="2800" b="1" i="1" baseline="30000" dirty="0">
                <a:latin typeface="+mj-lt"/>
                <a:cs typeface="Arial" pitchFamily="34" charset="0"/>
              </a:rPr>
              <a:t>u</a:t>
            </a:r>
            <a:r>
              <a:rPr lang="cs-CZ" sz="2800" b="1" i="1" baseline="30000" dirty="0">
                <a:latin typeface="+mj-lt"/>
                <a:cs typeface="Arial" pitchFamily="34" charset="0"/>
              </a:rPr>
              <a:t>t</a:t>
            </a:r>
            <a:r>
              <a:rPr lang="en-US" sz="2800" b="1" dirty="0">
                <a:latin typeface="+mj-lt"/>
                <a:cs typeface="Arial" pitchFamily="34" charset="0"/>
              </a:rPr>
              <a:t>)</a:t>
            </a:r>
            <a:endParaRPr lang="cs-CZ" sz="2800" b="1" dirty="0">
              <a:latin typeface="+mj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143B690-F9F5-4ADA-B5BE-3A9DB15135BB}"/>
              </a:ext>
            </a:extLst>
          </p:cNvPr>
          <p:cNvSpPr/>
          <p:nvPr/>
        </p:nvSpPr>
        <p:spPr>
          <a:xfrm>
            <a:off x="8820472" y="4869160"/>
            <a:ext cx="294084" cy="16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F778F37-503A-4A3E-82C8-C0492F07D8EA}"/>
              </a:ext>
            </a:extLst>
          </p:cNvPr>
          <p:cNvSpPr/>
          <p:nvPr/>
        </p:nvSpPr>
        <p:spPr>
          <a:xfrm>
            <a:off x="8757994" y="5400399"/>
            <a:ext cx="294084" cy="16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2A12823-D104-4AC2-91CB-7FF2568673C5}"/>
              </a:ext>
            </a:extLst>
          </p:cNvPr>
          <p:cNvSpPr txBox="1"/>
          <p:nvPr/>
        </p:nvSpPr>
        <p:spPr>
          <a:xfrm>
            <a:off x="325642" y="1607808"/>
            <a:ext cx="7759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MATRICES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transition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matrix),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transition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probability matrix)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12001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C00000"/>
                </a:solidFill>
                <a:latin typeface="Arial" charset="0"/>
              </a:rPr>
              <a:t>Jukes-Cantor</a:t>
            </a:r>
            <a:endParaRPr lang="cs-CZ" sz="4400" b="1" kern="0" dirty="0">
              <a:solidFill>
                <a:srgbClr val="C00000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cs-CZ" sz="2800" b="1" kern="0" dirty="0">
                <a:latin typeface="Arial" charset="0"/>
              </a:rPr>
              <a:t>Sum </a:t>
            </a:r>
            <a:r>
              <a:rPr lang="cs-CZ" sz="2800" b="1" kern="0" dirty="0" err="1">
                <a:latin typeface="Arial" charset="0"/>
              </a:rPr>
              <a:t>of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row</a:t>
            </a:r>
            <a:r>
              <a:rPr lang="cs-CZ" sz="2800" b="1" kern="0" dirty="0">
                <a:latin typeface="Arial" charset="0"/>
              </a:rPr>
              <a:t> in P </a:t>
            </a:r>
            <a:r>
              <a:rPr lang="cs-CZ" sz="2800" b="1" kern="0" dirty="0" err="1">
                <a:latin typeface="Arial" charset="0"/>
              </a:rPr>
              <a:t>is</a:t>
            </a:r>
            <a:r>
              <a:rPr lang="cs-CZ" sz="2800" b="1" kern="0" dirty="0">
                <a:latin typeface="Arial" charset="0"/>
              </a:rPr>
              <a:t> 1</a:t>
            </a:r>
            <a:endParaRPr lang="cs-CZ" sz="2800" kern="0" dirty="0"/>
          </a:p>
        </p:txBody>
      </p:sp>
      <p:pic>
        <p:nvPicPr>
          <p:cNvPr id="7" name="Obrázek 6" descr="Figure1a-u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295" y="1908135"/>
            <a:ext cx="5090785" cy="1873547"/>
          </a:xfrm>
          <a:prstGeom prst="rect">
            <a:avLst/>
          </a:prstGeom>
        </p:spPr>
      </p:pic>
      <p:pic>
        <p:nvPicPr>
          <p:cNvPr id="8" name="Obrázek 7" descr="Figure1c-u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780343"/>
            <a:ext cx="9144000" cy="177619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527210" y="4100922"/>
            <a:ext cx="58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>
                <a:cs typeface="Arial" pitchFamily="34" charset="0"/>
              </a:rPr>
              <a:t>4</a:t>
            </a:r>
            <a:r>
              <a:rPr lang="cs-CZ" sz="2000" b="1" baseline="30000" dirty="0">
                <a:cs typeface="Arial" pitchFamily="34" charset="0"/>
              </a:rPr>
              <a:t>/3 </a:t>
            </a:r>
            <a:r>
              <a:rPr lang="en-US" sz="2000" b="1" i="1" baseline="30000" dirty="0">
                <a:cs typeface="Arial" pitchFamily="34" charset="0"/>
              </a:rPr>
              <a:t>u</a:t>
            </a:r>
            <a:r>
              <a:rPr lang="cs-CZ" sz="2000" b="1" i="1" baseline="30000" dirty="0">
                <a:cs typeface="Arial" pitchFamily="34" charset="0"/>
              </a:rPr>
              <a:t>t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8525933" y="4596437"/>
            <a:ext cx="58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>
                <a:cs typeface="Arial" pitchFamily="34" charset="0"/>
              </a:rPr>
              <a:t>4</a:t>
            </a:r>
            <a:r>
              <a:rPr lang="cs-CZ" sz="2000" b="1" baseline="30000" dirty="0">
                <a:cs typeface="Arial" pitchFamily="34" charset="0"/>
              </a:rPr>
              <a:t>/3 </a:t>
            </a:r>
            <a:r>
              <a:rPr lang="en-US" sz="2000" b="1" i="1" baseline="30000" dirty="0">
                <a:cs typeface="Arial" pitchFamily="34" charset="0"/>
              </a:rPr>
              <a:t>u</a:t>
            </a:r>
            <a:r>
              <a:rPr lang="cs-CZ" sz="2000" b="1" i="1" baseline="30000" dirty="0">
                <a:cs typeface="Arial" pitchFamily="34" charset="0"/>
              </a:rPr>
              <a:t>t</a:t>
            </a:r>
            <a:endParaRPr lang="cs-CZ" sz="2000" dirty="0"/>
          </a:p>
        </p:txBody>
      </p:sp>
      <p:sp>
        <p:nvSpPr>
          <p:cNvPr id="29" name="Obdélník 28"/>
          <p:cNvSpPr/>
          <p:nvPr/>
        </p:nvSpPr>
        <p:spPr>
          <a:xfrm>
            <a:off x="2070847" y="2100156"/>
            <a:ext cx="3005209" cy="1440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31"/>
          <p:cNvSpPr txBox="1">
            <a:spLocks noChangeArrowheads="1"/>
          </p:cNvSpPr>
          <p:nvPr/>
        </p:nvSpPr>
        <p:spPr bwMode="auto">
          <a:xfrm>
            <a:off x="4427984" y="267622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1" name="TextovéPole 31"/>
          <p:cNvSpPr txBox="1">
            <a:spLocks noChangeArrowheads="1"/>
          </p:cNvSpPr>
          <p:nvPr/>
        </p:nvSpPr>
        <p:spPr bwMode="auto">
          <a:xfrm>
            <a:off x="4473260" y="3006644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3635896" y="303626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3" name="TextovéPole 31"/>
          <p:cNvSpPr txBox="1">
            <a:spLocks noChangeArrowheads="1"/>
          </p:cNvSpPr>
          <p:nvPr/>
        </p:nvSpPr>
        <p:spPr bwMode="auto">
          <a:xfrm>
            <a:off x="2843808" y="2718612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4" name="TextovéPole 31"/>
          <p:cNvSpPr txBox="1">
            <a:spLocks noChangeArrowheads="1"/>
          </p:cNvSpPr>
          <p:nvPr/>
        </p:nvSpPr>
        <p:spPr bwMode="auto">
          <a:xfrm>
            <a:off x="2843808" y="303626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5" name="TextovéPole 31"/>
          <p:cNvSpPr txBox="1">
            <a:spLocks noChangeArrowheads="1"/>
          </p:cNvSpPr>
          <p:nvPr/>
        </p:nvSpPr>
        <p:spPr bwMode="auto">
          <a:xfrm>
            <a:off x="2032712" y="2718612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6" name="TextovéPole 31"/>
          <p:cNvSpPr txBox="1">
            <a:spLocks noChangeArrowheads="1"/>
          </p:cNvSpPr>
          <p:nvPr/>
        </p:nvSpPr>
        <p:spPr bwMode="auto">
          <a:xfrm>
            <a:off x="2051720" y="303626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7" name="TextovéPole 31"/>
          <p:cNvSpPr txBox="1">
            <a:spLocks noChangeArrowheads="1"/>
          </p:cNvSpPr>
          <p:nvPr/>
        </p:nvSpPr>
        <p:spPr bwMode="auto">
          <a:xfrm>
            <a:off x="3681172" y="2676220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38" name="TextovéPole 31"/>
          <p:cNvSpPr txBox="1">
            <a:spLocks noChangeArrowheads="1"/>
          </p:cNvSpPr>
          <p:nvPr/>
        </p:nvSpPr>
        <p:spPr bwMode="auto">
          <a:xfrm>
            <a:off x="2843808" y="2028148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9" name="TextovéPole 31"/>
          <p:cNvSpPr txBox="1">
            <a:spLocks noChangeArrowheads="1"/>
          </p:cNvSpPr>
          <p:nvPr/>
        </p:nvSpPr>
        <p:spPr bwMode="auto">
          <a:xfrm>
            <a:off x="3635896" y="2028148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0" name="TextovéPole 31"/>
          <p:cNvSpPr txBox="1">
            <a:spLocks noChangeArrowheads="1"/>
          </p:cNvSpPr>
          <p:nvPr/>
        </p:nvSpPr>
        <p:spPr bwMode="auto">
          <a:xfrm>
            <a:off x="4408976" y="2028148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1" name="TextovéPole 31"/>
          <p:cNvSpPr txBox="1">
            <a:spLocks noChangeArrowheads="1"/>
          </p:cNvSpPr>
          <p:nvPr/>
        </p:nvSpPr>
        <p:spPr bwMode="auto">
          <a:xfrm>
            <a:off x="2051720" y="2358572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2" name="TextovéPole 31"/>
          <p:cNvSpPr txBox="1">
            <a:spLocks noChangeArrowheads="1"/>
          </p:cNvSpPr>
          <p:nvPr/>
        </p:nvSpPr>
        <p:spPr bwMode="auto">
          <a:xfrm>
            <a:off x="3616888" y="231618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3" name="TextovéPole 31"/>
          <p:cNvSpPr txBox="1">
            <a:spLocks noChangeArrowheads="1"/>
          </p:cNvSpPr>
          <p:nvPr/>
        </p:nvSpPr>
        <p:spPr bwMode="auto">
          <a:xfrm>
            <a:off x="4427984" y="2358572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4" name="TextovéPole 31"/>
          <p:cNvSpPr txBox="1">
            <a:spLocks noChangeArrowheads="1"/>
          </p:cNvSpPr>
          <p:nvPr/>
        </p:nvSpPr>
        <p:spPr bwMode="auto">
          <a:xfrm>
            <a:off x="2889084" y="2358571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45" name="TextovéPole 31"/>
          <p:cNvSpPr txBox="1">
            <a:spLocks noChangeArrowheads="1"/>
          </p:cNvSpPr>
          <p:nvPr/>
        </p:nvSpPr>
        <p:spPr bwMode="auto">
          <a:xfrm>
            <a:off x="2096996" y="1998531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2159333" y="156648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2975646" y="155679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3707904" y="155679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4499992" y="15567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5292080" y="202814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5301172" y="234091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5301172" y="26636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5292080" y="30362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59859F3-04F4-1179-7E31-229CEA5BC999}"/>
              </a:ext>
            </a:extLst>
          </p:cNvPr>
          <p:cNvSpPr/>
          <p:nvPr/>
        </p:nvSpPr>
        <p:spPr>
          <a:xfrm>
            <a:off x="1766463" y="2048242"/>
            <a:ext cx="5090785" cy="432048"/>
          </a:xfrm>
          <a:prstGeom prst="rect">
            <a:avLst/>
          </a:prstGeom>
          <a:solidFill>
            <a:srgbClr val="FF5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>
                <a:solidFill>
                  <a:schemeClr val="tx1"/>
                </a:solidFill>
              </a:rPr>
              <a:t>Sum = 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12001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C00000"/>
                </a:solidFill>
                <a:latin typeface="Arial" charset="0"/>
              </a:rPr>
              <a:t>Jukes-Cantor</a:t>
            </a:r>
            <a:endParaRPr lang="cs-CZ" sz="4400" b="1" kern="0" dirty="0">
              <a:solidFill>
                <a:srgbClr val="C00000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cs-CZ" sz="2800" b="1" kern="0" dirty="0">
                <a:latin typeface="Arial" charset="0"/>
              </a:rPr>
              <a:t>Sum </a:t>
            </a:r>
            <a:r>
              <a:rPr lang="cs-CZ" sz="2800" b="1" kern="0" dirty="0" err="1">
                <a:latin typeface="Arial" charset="0"/>
              </a:rPr>
              <a:t>of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row</a:t>
            </a:r>
            <a:r>
              <a:rPr lang="cs-CZ" sz="2800" b="1" kern="0" dirty="0">
                <a:latin typeface="Arial" charset="0"/>
              </a:rPr>
              <a:t> in P </a:t>
            </a:r>
            <a:r>
              <a:rPr lang="cs-CZ" sz="2800" b="1" kern="0" dirty="0" err="1">
                <a:latin typeface="Arial" charset="0"/>
              </a:rPr>
              <a:t>is</a:t>
            </a:r>
            <a:r>
              <a:rPr lang="cs-CZ" sz="2800" b="1" kern="0" dirty="0">
                <a:latin typeface="Arial" charset="0"/>
              </a:rPr>
              <a:t> 1</a:t>
            </a:r>
            <a:endParaRPr lang="cs-CZ" sz="2800" kern="0" dirty="0"/>
          </a:p>
        </p:txBody>
      </p:sp>
      <p:pic>
        <p:nvPicPr>
          <p:cNvPr id="7" name="Obrázek 6" descr="Figure1a-u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295" y="1908135"/>
            <a:ext cx="5090785" cy="1873547"/>
          </a:xfrm>
          <a:prstGeom prst="rect">
            <a:avLst/>
          </a:prstGeom>
        </p:spPr>
      </p:pic>
      <p:pic>
        <p:nvPicPr>
          <p:cNvPr id="8" name="Obrázek 7" descr="Figure1c-u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780343"/>
            <a:ext cx="9144000" cy="177619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527210" y="4100922"/>
            <a:ext cx="58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>
                <a:cs typeface="Arial" pitchFamily="34" charset="0"/>
              </a:rPr>
              <a:t>4</a:t>
            </a:r>
            <a:r>
              <a:rPr lang="cs-CZ" sz="2000" b="1" baseline="30000" dirty="0">
                <a:cs typeface="Arial" pitchFamily="34" charset="0"/>
              </a:rPr>
              <a:t>/3 </a:t>
            </a:r>
            <a:r>
              <a:rPr lang="en-US" sz="2000" b="1" i="1" baseline="30000" dirty="0">
                <a:cs typeface="Arial" pitchFamily="34" charset="0"/>
              </a:rPr>
              <a:t>u</a:t>
            </a:r>
            <a:r>
              <a:rPr lang="cs-CZ" sz="2000" b="1" i="1" baseline="30000" dirty="0">
                <a:cs typeface="Arial" pitchFamily="34" charset="0"/>
              </a:rPr>
              <a:t>t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8525933" y="4596437"/>
            <a:ext cx="58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>
                <a:cs typeface="Arial" pitchFamily="34" charset="0"/>
              </a:rPr>
              <a:t>4</a:t>
            </a:r>
            <a:r>
              <a:rPr lang="cs-CZ" sz="2000" b="1" baseline="30000" dirty="0">
                <a:cs typeface="Arial" pitchFamily="34" charset="0"/>
              </a:rPr>
              <a:t>/3 </a:t>
            </a:r>
            <a:r>
              <a:rPr lang="en-US" sz="2000" b="1" i="1" baseline="30000" dirty="0">
                <a:cs typeface="Arial" pitchFamily="34" charset="0"/>
              </a:rPr>
              <a:t>u</a:t>
            </a:r>
            <a:r>
              <a:rPr lang="cs-CZ" sz="2000" b="1" i="1" baseline="30000" dirty="0">
                <a:cs typeface="Arial" pitchFamily="34" charset="0"/>
              </a:rPr>
              <a:t>t</a:t>
            </a:r>
            <a:endParaRPr lang="cs-CZ" sz="2000" dirty="0"/>
          </a:p>
        </p:txBody>
      </p:sp>
      <p:sp>
        <p:nvSpPr>
          <p:cNvPr id="29" name="Obdélník 28"/>
          <p:cNvSpPr/>
          <p:nvPr/>
        </p:nvSpPr>
        <p:spPr>
          <a:xfrm>
            <a:off x="2070847" y="2100156"/>
            <a:ext cx="3005209" cy="1440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31"/>
          <p:cNvSpPr txBox="1">
            <a:spLocks noChangeArrowheads="1"/>
          </p:cNvSpPr>
          <p:nvPr/>
        </p:nvSpPr>
        <p:spPr bwMode="auto">
          <a:xfrm>
            <a:off x="4427984" y="267622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1" name="TextovéPole 31"/>
          <p:cNvSpPr txBox="1">
            <a:spLocks noChangeArrowheads="1"/>
          </p:cNvSpPr>
          <p:nvPr/>
        </p:nvSpPr>
        <p:spPr bwMode="auto">
          <a:xfrm>
            <a:off x="4473260" y="3006644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3635896" y="303626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3" name="TextovéPole 31"/>
          <p:cNvSpPr txBox="1">
            <a:spLocks noChangeArrowheads="1"/>
          </p:cNvSpPr>
          <p:nvPr/>
        </p:nvSpPr>
        <p:spPr bwMode="auto">
          <a:xfrm>
            <a:off x="2843808" y="2718612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4" name="TextovéPole 31"/>
          <p:cNvSpPr txBox="1">
            <a:spLocks noChangeArrowheads="1"/>
          </p:cNvSpPr>
          <p:nvPr/>
        </p:nvSpPr>
        <p:spPr bwMode="auto">
          <a:xfrm>
            <a:off x="2843808" y="303626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5" name="TextovéPole 31"/>
          <p:cNvSpPr txBox="1">
            <a:spLocks noChangeArrowheads="1"/>
          </p:cNvSpPr>
          <p:nvPr/>
        </p:nvSpPr>
        <p:spPr bwMode="auto">
          <a:xfrm>
            <a:off x="2032712" y="2718612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6" name="TextovéPole 31"/>
          <p:cNvSpPr txBox="1">
            <a:spLocks noChangeArrowheads="1"/>
          </p:cNvSpPr>
          <p:nvPr/>
        </p:nvSpPr>
        <p:spPr bwMode="auto">
          <a:xfrm>
            <a:off x="2051720" y="303626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7" name="TextovéPole 31"/>
          <p:cNvSpPr txBox="1">
            <a:spLocks noChangeArrowheads="1"/>
          </p:cNvSpPr>
          <p:nvPr/>
        </p:nvSpPr>
        <p:spPr bwMode="auto">
          <a:xfrm>
            <a:off x="3681172" y="2676220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38" name="TextovéPole 31"/>
          <p:cNvSpPr txBox="1">
            <a:spLocks noChangeArrowheads="1"/>
          </p:cNvSpPr>
          <p:nvPr/>
        </p:nvSpPr>
        <p:spPr bwMode="auto">
          <a:xfrm>
            <a:off x="2843808" y="2028148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9" name="TextovéPole 31"/>
          <p:cNvSpPr txBox="1">
            <a:spLocks noChangeArrowheads="1"/>
          </p:cNvSpPr>
          <p:nvPr/>
        </p:nvSpPr>
        <p:spPr bwMode="auto">
          <a:xfrm>
            <a:off x="3635896" y="2028148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0" name="TextovéPole 31"/>
          <p:cNvSpPr txBox="1">
            <a:spLocks noChangeArrowheads="1"/>
          </p:cNvSpPr>
          <p:nvPr/>
        </p:nvSpPr>
        <p:spPr bwMode="auto">
          <a:xfrm>
            <a:off x="4408976" y="2028148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1" name="TextovéPole 31"/>
          <p:cNvSpPr txBox="1">
            <a:spLocks noChangeArrowheads="1"/>
          </p:cNvSpPr>
          <p:nvPr/>
        </p:nvSpPr>
        <p:spPr bwMode="auto">
          <a:xfrm>
            <a:off x="2051720" y="2358572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2" name="TextovéPole 31"/>
          <p:cNvSpPr txBox="1">
            <a:spLocks noChangeArrowheads="1"/>
          </p:cNvSpPr>
          <p:nvPr/>
        </p:nvSpPr>
        <p:spPr bwMode="auto">
          <a:xfrm>
            <a:off x="3616888" y="231618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3" name="TextovéPole 31"/>
          <p:cNvSpPr txBox="1">
            <a:spLocks noChangeArrowheads="1"/>
          </p:cNvSpPr>
          <p:nvPr/>
        </p:nvSpPr>
        <p:spPr bwMode="auto">
          <a:xfrm>
            <a:off x="4427984" y="2358572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4" name="TextovéPole 31"/>
          <p:cNvSpPr txBox="1">
            <a:spLocks noChangeArrowheads="1"/>
          </p:cNvSpPr>
          <p:nvPr/>
        </p:nvSpPr>
        <p:spPr bwMode="auto">
          <a:xfrm>
            <a:off x="2889084" y="2358571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45" name="TextovéPole 31"/>
          <p:cNvSpPr txBox="1">
            <a:spLocks noChangeArrowheads="1"/>
          </p:cNvSpPr>
          <p:nvPr/>
        </p:nvSpPr>
        <p:spPr bwMode="auto">
          <a:xfrm>
            <a:off x="2096996" y="1998531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2159333" y="156648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2975646" y="155679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3707904" y="155679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4499992" y="15567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5292080" y="202814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5301172" y="234091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5301172" y="26636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5292080" y="30362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1691680" y="3861048"/>
            <a:ext cx="4896544" cy="432048"/>
          </a:xfrm>
          <a:prstGeom prst="rect">
            <a:avLst/>
          </a:prstGeom>
          <a:solidFill>
            <a:srgbClr val="FF5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b="1" dirty="0">
                <a:solidFill>
                  <a:schemeClr val="tx1"/>
                </a:solidFill>
              </a:rPr>
              <a:t>Sum = 1</a:t>
            </a:r>
          </a:p>
        </p:txBody>
      </p:sp>
    </p:spTree>
    <p:extLst>
      <p:ext uri="{BB962C8B-B14F-4D97-AF65-F5344CB8AC3E}">
        <p14:creationId xmlns:p14="http://schemas.microsoft.com/office/powerpoint/2010/main" val="2798639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12001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C00000"/>
                </a:solidFill>
                <a:latin typeface="Arial" charset="0"/>
              </a:rPr>
              <a:t>Jukes-Cantor</a:t>
            </a:r>
            <a:endParaRPr lang="cs-CZ" sz="4400" b="1" kern="0" dirty="0">
              <a:solidFill>
                <a:srgbClr val="C00000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cs-CZ" sz="2800" b="1" kern="0" dirty="0" err="1">
                <a:latin typeface="Arial" charset="0"/>
              </a:rPr>
              <a:t>Infinitely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distant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sequences</a:t>
            </a:r>
            <a:r>
              <a:rPr lang="cs-CZ" sz="2800" b="1" kern="0" dirty="0">
                <a:latin typeface="Arial" charset="0"/>
              </a:rPr>
              <a:t> are ¼ </a:t>
            </a:r>
            <a:r>
              <a:rPr lang="cs-CZ" sz="2800" b="1" kern="0" dirty="0" err="1">
                <a:latin typeface="Arial" charset="0"/>
              </a:rPr>
              <a:t>identical</a:t>
            </a:r>
            <a:endParaRPr lang="cs-CZ" sz="2800" kern="0" dirty="0"/>
          </a:p>
        </p:txBody>
      </p:sp>
      <p:pic>
        <p:nvPicPr>
          <p:cNvPr id="4" name="Obrázek 3" descr="Figure1-u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92223"/>
            <a:ext cx="4226772" cy="2965169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4305226" y="3994719"/>
            <a:ext cx="4465811" cy="2838402"/>
            <a:chOff x="4801520" y="1580741"/>
            <a:chExt cx="7951562" cy="490369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1526" y="1580741"/>
              <a:ext cx="4714874" cy="437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ovéPole 6"/>
            <p:cNvSpPr txBox="1">
              <a:spLocks noChangeArrowheads="1"/>
            </p:cNvSpPr>
            <p:nvPr/>
          </p:nvSpPr>
          <p:spPr bwMode="auto">
            <a:xfrm>
              <a:off x="5980694" y="5952715"/>
              <a:ext cx="5950565" cy="53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dirty="0" err="1">
                  <a:latin typeface="Arial" pitchFamily="34" charset="0"/>
                  <a:cs typeface="Arial" pitchFamily="34" charset="0"/>
                </a:rPr>
                <a:t>Number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400" dirty="0" err="1">
                  <a:latin typeface="Arial" pitchFamily="34" charset="0"/>
                  <a:cs typeface="Arial" pitchFamily="34" charset="0"/>
                </a:rPr>
                <a:t>of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400" dirty="0" err="1">
                  <a:latin typeface="Arial" pitchFamily="34" charset="0"/>
                  <a:cs typeface="Arial" pitchFamily="34" charset="0"/>
                </a:rPr>
                <a:t>substitutions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 per </a:t>
              </a:r>
              <a:r>
                <a:rPr lang="cs-CZ" sz="1400" dirty="0" err="1">
                  <a:latin typeface="Arial" pitchFamily="34" charset="0"/>
                  <a:cs typeface="Arial" pitchFamily="34" charset="0"/>
                </a:rPr>
                <a:t>position</a:t>
              </a:r>
              <a:endParaRPr lang="cs-CZ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801520" y="2279473"/>
              <a:ext cx="986416" cy="33367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algn="ctr">
                <a:defRPr/>
              </a:pPr>
              <a:r>
                <a:rPr lang="cs-CZ" sz="1200" dirty="0" err="1">
                  <a:latin typeface="Arial" pitchFamily="34" charset="0"/>
                  <a:cs typeface="Arial" pitchFamily="34" charset="0"/>
                </a:rPr>
                <a:t>Number</a:t>
              </a:r>
              <a:r>
                <a:rPr lang="cs-CZ" sz="1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200" dirty="0" err="1">
                  <a:latin typeface="Arial" pitchFamily="34" charset="0"/>
                  <a:cs typeface="Arial" pitchFamily="34" charset="0"/>
                </a:rPr>
                <a:t>of</a:t>
              </a:r>
              <a:r>
                <a:rPr lang="cs-CZ" sz="1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200" dirty="0" err="1">
                  <a:latin typeface="Arial" pitchFamily="34" charset="0"/>
                  <a:cs typeface="Arial" pitchFamily="34" charset="0"/>
                </a:rPr>
                <a:t>observed</a:t>
              </a:r>
              <a:r>
                <a:rPr lang="cs-CZ" sz="1200" dirty="0">
                  <a:latin typeface="Arial" pitchFamily="34" charset="0"/>
                  <a:cs typeface="Arial" pitchFamily="34" charset="0"/>
                </a:rPr>
                <a:t> </a:t>
              </a:r>
              <a:br>
                <a:rPr lang="cs-CZ" sz="1200" dirty="0">
                  <a:latin typeface="Arial" pitchFamily="34" charset="0"/>
                  <a:cs typeface="Arial" pitchFamily="34" charset="0"/>
                </a:rPr>
              </a:br>
              <a:r>
                <a:rPr lang="cs-CZ" sz="1200" dirty="0" err="1">
                  <a:latin typeface="Arial" pitchFamily="34" charset="0"/>
                  <a:cs typeface="Arial" pitchFamily="34" charset="0"/>
                </a:rPr>
                <a:t>differences</a:t>
              </a:r>
              <a:r>
                <a:rPr lang="cs-CZ" sz="1200" dirty="0">
                  <a:latin typeface="Arial" pitchFamily="34" charset="0"/>
                  <a:cs typeface="Arial" pitchFamily="34" charset="0"/>
                </a:rPr>
                <a:t> per </a:t>
              </a:r>
              <a:r>
                <a:rPr lang="cs-CZ" sz="1200" dirty="0" err="1">
                  <a:latin typeface="Arial" pitchFamily="34" charset="0"/>
                  <a:cs typeface="Arial" pitchFamily="34" charset="0"/>
                </a:rPr>
                <a:t>position</a:t>
              </a:r>
              <a:r>
                <a:rPr lang="cs-CZ" sz="1200" dirty="0">
                  <a:latin typeface="Arial" pitchFamily="34" charset="0"/>
                  <a:cs typeface="Arial" pitchFamily="34" charset="0"/>
                </a:rPr>
                <a:t> – </a:t>
              </a:r>
              <a:r>
                <a:rPr lang="cs-CZ" sz="1200" i="1" dirty="0">
                  <a:latin typeface="Arial" pitchFamily="34" charset="0"/>
                  <a:cs typeface="Arial" pitchFamily="34" charset="0"/>
                </a:rPr>
                <a:t>p</a:t>
              </a:r>
              <a:endParaRPr lang="cs-CZ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ovéPole 8"/>
            <p:cNvSpPr txBox="1">
              <a:spLocks noChangeArrowheads="1"/>
            </p:cNvSpPr>
            <p:nvPr/>
          </p:nvSpPr>
          <p:spPr bwMode="auto">
            <a:xfrm>
              <a:off x="10540057" y="2922588"/>
              <a:ext cx="2213025" cy="584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0,75  DNA</a:t>
              </a:r>
              <a:endParaRPr lang="cs-CZ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9314272" y="3408578"/>
              <a:ext cx="1152128" cy="2880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8782694" y="3717032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Calibri" pitchFamily="34" charset="0"/>
                </a:rPr>
                <a:t>p</a:t>
              </a:r>
            </a:p>
          </p:txBody>
        </p:sp>
        <p:cxnSp>
          <p:nvCxnSpPr>
            <p:cNvPr id="8" name="Přímá spojovací čára 7"/>
            <p:cNvCxnSpPr/>
            <p:nvPr/>
          </p:nvCxnSpPr>
          <p:spPr>
            <a:xfrm rot="10800000" flipV="1">
              <a:off x="6169668" y="3481227"/>
              <a:ext cx="5226050" cy="6351"/>
            </a:xfrm>
            <a:prstGeom prst="line">
              <a:avLst/>
            </a:prstGeom>
            <a:ln w="19050">
              <a:solidFill>
                <a:srgbClr val="CC33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3000375" y="2065338"/>
            <a:ext cx="32004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68288" y="1728788"/>
            <a:ext cx="2759075" cy="646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3600" b="1">
                <a:latin typeface="Arial" pitchFamily="34" charset="0"/>
                <a:cs typeface="Arial" pitchFamily="34" charset="0"/>
              </a:rPr>
              <a:t>Sekvence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A</a:t>
            </a:r>
            <a:endParaRPr lang="cs-CZ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156325" y="1751013"/>
            <a:ext cx="2774950" cy="646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3600" b="1">
                <a:latin typeface="Arial" pitchFamily="34" charset="0"/>
                <a:cs typeface="Arial" pitchFamily="34" charset="0"/>
              </a:rPr>
              <a:t>Sekvence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B</a:t>
            </a:r>
            <a:endParaRPr lang="cs-CZ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5"/>
          <p:cNvSpPr txBox="1">
            <a:spLocks noChangeArrowheads="1"/>
          </p:cNvSpPr>
          <p:nvPr/>
        </p:nvSpPr>
        <p:spPr bwMode="auto">
          <a:xfrm>
            <a:off x="4214813" y="1428750"/>
            <a:ext cx="129554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i="1" dirty="0" err="1"/>
              <a:t>ut</a:t>
            </a:r>
            <a:r>
              <a:rPr lang="cs-CZ" sz="4000" i="1" dirty="0"/>
              <a:t>=</a:t>
            </a:r>
            <a:r>
              <a:rPr lang="cs-CZ" sz="4000" dirty="0"/>
              <a:t>∞</a:t>
            </a:r>
          </a:p>
          <a:p>
            <a:endParaRPr lang="cs-CZ" sz="4000" i="1" dirty="0"/>
          </a:p>
        </p:txBody>
      </p:sp>
      <p:pic>
        <p:nvPicPr>
          <p:cNvPr id="27" name="Obrázek 26" descr="Figure1c-upr.jpg"/>
          <p:cNvPicPr>
            <a:picLocks noChangeAspect="1"/>
          </p:cNvPicPr>
          <p:nvPr/>
        </p:nvPicPr>
        <p:blipFill>
          <a:blip r:embed="rId4" cstate="print"/>
          <a:srcRect l="72050" t="16216" r="3538" b="22483"/>
          <a:stretch>
            <a:fillRect/>
          </a:stretch>
        </p:blipFill>
        <p:spPr>
          <a:xfrm>
            <a:off x="3275856" y="2348880"/>
            <a:ext cx="3118015" cy="1520865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5996899" y="2445206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cs typeface="Arial" pitchFamily="34" charset="0"/>
              </a:rPr>
              <a:t>4</a:t>
            </a:r>
            <a:r>
              <a:rPr lang="cs-CZ" b="1" baseline="30000" dirty="0">
                <a:cs typeface="Arial" pitchFamily="34" charset="0"/>
              </a:rPr>
              <a:t>/3 </a:t>
            </a:r>
            <a:r>
              <a:rPr lang="en-US" b="1" i="1" baseline="30000" dirty="0">
                <a:cs typeface="Arial" pitchFamily="34" charset="0"/>
              </a:rPr>
              <a:t>u</a:t>
            </a:r>
            <a:r>
              <a:rPr lang="cs-CZ" b="1" i="1" baseline="30000" dirty="0">
                <a:cs typeface="Arial" pitchFamily="34" charset="0"/>
              </a:rPr>
              <a:t>t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6002598" y="3136359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cs typeface="Arial" pitchFamily="34" charset="0"/>
              </a:rPr>
              <a:t>4</a:t>
            </a:r>
            <a:r>
              <a:rPr lang="cs-CZ" b="1" baseline="30000" dirty="0">
                <a:cs typeface="Arial" pitchFamily="34" charset="0"/>
              </a:rPr>
              <a:t>/3 </a:t>
            </a:r>
            <a:r>
              <a:rPr lang="en-US" b="1" i="1" baseline="30000" dirty="0">
                <a:cs typeface="Arial" pitchFamily="34" charset="0"/>
              </a:rPr>
              <a:t>u</a:t>
            </a:r>
            <a:r>
              <a:rPr lang="cs-CZ" b="1" i="1" baseline="30000" dirty="0">
                <a:cs typeface="Arial" pitchFamily="34" charset="0"/>
              </a:rPr>
              <a:t>t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C00000"/>
                </a:solidFill>
                <a:latin typeface="Arial" charset="0"/>
              </a:rPr>
              <a:t>Jukes-Cantor</a:t>
            </a:r>
            <a:endParaRPr lang="cs-CZ" sz="4400" b="1" kern="0" dirty="0">
              <a:solidFill>
                <a:srgbClr val="C00000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cs-CZ" sz="2800" b="1" kern="0" dirty="0" err="1">
                <a:latin typeface="Arial" charset="0"/>
              </a:rPr>
              <a:t>is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symmetrical</a:t>
            </a:r>
            <a:endParaRPr lang="cs-CZ" sz="2800" b="1" kern="0" dirty="0">
              <a:latin typeface="Arial" charset="0"/>
            </a:endParaRPr>
          </a:p>
        </p:txBody>
      </p:sp>
      <p:pic>
        <p:nvPicPr>
          <p:cNvPr id="7" name="Obrázek 6" descr="Figure1a-u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1963" y="1908135"/>
            <a:ext cx="5090785" cy="1873547"/>
          </a:xfrm>
          <a:prstGeom prst="rect">
            <a:avLst/>
          </a:prstGeom>
        </p:spPr>
      </p:pic>
      <p:pic>
        <p:nvPicPr>
          <p:cNvPr id="8" name="Obrázek 7" descr="Figure1c-upr.jpg"/>
          <p:cNvPicPr>
            <a:picLocks noChangeAspect="1"/>
          </p:cNvPicPr>
          <p:nvPr/>
        </p:nvPicPr>
        <p:blipFill>
          <a:blip r:embed="rId3" cstate="print"/>
          <a:srcRect r="39763"/>
          <a:stretch>
            <a:fillRect/>
          </a:stretch>
        </p:blipFill>
        <p:spPr>
          <a:xfrm>
            <a:off x="960669" y="3780343"/>
            <a:ext cx="5508103" cy="1776197"/>
          </a:xfrm>
          <a:prstGeom prst="rect">
            <a:avLst/>
          </a:prstGeom>
        </p:spPr>
      </p:pic>
      <p:sp>
        <p:nvSpPr>
          <p:cNvPr id="29" name="Obdélník 28"/>
          <p:cNvSpPr/>
          <p:nvPr/>
        </p:nvSpPr>
        <p:spPr>
          <a:xfrm>
            <a:off x="3031515" y="2100156"/>
            <a:ext cx="3005209" cy="1440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31"/>
          <p:cNvSpPr txBox="1">
            <a:spLocks noChangeArrowheads="1"/>
          </p:cNvSpPr>
          <p:nvPr/>
        </p:nvSpPr>
        <p:spPr bwMode="auto">
          <a:xfrm>
            <a:off x="5388652" y="267622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1" name="TextovéPole 31"/>
          <p:cNvSpPr txBox="1">
            <a:spLocks noChangeArrowheads="1"/>
          </p:cNvSpPr>
          <p:nvPr/>
        </p:nvSpPr>
        <p:spPr bwMode="auto">
          <a:xfrm>
            <a:off x="5433928" y="3006644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4596564" y="303626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3" name="TextovéPole 31"/>
          <p:cNvSpPr txBox="1">
            <a:spLocks noChangeArrowheads="1"/>
          </p:cNvSpPr>
          <p:nvPr/>
        </p:nvSpPr>
        <p:spPr bwMode="auto">
          <a:xfrm>
            <a:off x="3804476" y="2718612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4" name="TextovéPole 31"/>
          <p:cNvSpPr txBox="1">
            <a:spLocks noChangeArrowheads="1"/>
          </p:cNvSpPr>
          <p:nvPr/>
        </p:nvSpPr>
        <p:spPr bwMode="auto">
          <a:xfrm>
            <a:off x="3804476" y="303626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5" name="TextovéPole 31"/>
          <p:cNvSpPr txBox="1">
            <a:spLocks noChangeArrowheads="1"/>
          </p:cNvSpPr>
          <p:nvPr/>
        </p:nvSpPr>
        <p:spPr bwMode="auto">
          <a:xfrm>
            <a:off x="2993380" y="2718612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6" name="TextovéPole 31"/>
          <p:cNvSpPr txBox="1">
            <a:spLocks noChangeArrowheads="1"/>
          </p:cNvSpPr>
          <p:nvPr/>
        </p:nvSpPr>
        <p:spPr bwMode="auto">
          <a:xfrm>
            <a:off x="3012388" y="303626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7" name="TextovéPole 31"/>
          <p:cNvSpPr txBox="1">
            <a:spLocks noChangeArrowheads="1"/>
          </p:cNvSpPr>
          <p:nvPr/>
        </p:nvSpPr>
        <p:spPr bwMode="auto">
          <a:xfrm>
            <a:off x="4641840" y="2676220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38" name="TextovéPole 31"/>
          <p:cNvSpPr txBox="1">
            <a:spLocks noChangeArrowheads="1"/>
          </p:cNvSpPr>
          <p:nvPr/>
        </p:nvSpPr>
        <p:spPr bwMode="auto">
          <a:xfrm>
            <a:off x="3804476" y="2028148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9" name="TextovéPole 31"/>
          <p:cNvSpPr txBox="1">
            <a:spLocks noChangeArrowheads="1"/>
          </p:cNvSpPr>
          <p:nvPr/>
        </p:nvSpPr>
        <p:spPr bwMode="auto">
          <a:xfrm>
            <a:off x="4596564" y="2028148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0" name="TextovéPole 31"/>
          <p:cNvSpPr txBox="1">
            <a:spLocks noChangeArrowheads="1"/>
          </p:cNvSpPr>
          <p:nvPr/>
        </p:nvSpPr>
        <p:spPr bwMode="auto">
          <a:xfrm>
            <a:off x="5369644" y="2028148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1" name="TextovéPole 31"/>
          <p:cNvSpPr txBox="1">
            <a:spLocks noChangeArrowheads="1"/>
          </p:cNvSpPr>
          <p:nvPr/>
        </p:nvSpPr>
        <p:spPr bwMode="auto">
          <a:xfrm>
            <a:off x="3012388" y="2358572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2" name="TextovéPole 31"/>
          <p:cNvSpPr txBox="1">
            <a:spLocks noChangeArrowheads="1"/>
          </p:cNvSpPr>
          <p:nvPr/>
        </p:nvSpPr>
        <p:spPr bwMode="auto">
          <a:xfrm>
            <a:off x="4577556" y="231618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3" name="TextovéPole 31"/>
          <p:cNvSpPr txBox="1">
            <a:spLocks noChangeArrowheads="1"/>
          </p:cNvSpPr>
          <p:nvPr/>
        </p:nvSpPr>
        <p:spPr bwMode="auto">
          <a:xfrm>
            <a:off x="5388652" y="2358572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4" name="TextovéPole 31"/>
          <p:cNvSpPr txBox="1">
            <a:spLocks noChangeArrowheads="1"/>
          </p:cNvSpPr>
          <p:nvPr/>
        </p:nvSpPr>
        <p:spPr bwMode="auto">
          <a:xfrm>
            <a:off x="3849752" y="2358571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45" name="TextovéPole 31"/>
          <p:cNvSpPr txBox="1">
            <a:spLocks noChangeArrowheads="1"/>
          </p:cNvSpPr>
          <p:nvPr/>
        </p:nvSpPr>
        <p:spPr bwMode="auto">
          <a:xfrm>
            <a:off x="3057664" y="1998531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3120001" y="156648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3936314" y="155679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4668572" y="155679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5460660" y="15567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6252748" y="202814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6261840" y="234091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6261840" y="26636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6252748" y="30362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>
            <a:off x="2987824" y="6143625"/>
            <a:ext cx="32004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55737" y="5807075"/>
            <a:ext cx="2759075" cy="646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3600" b="1">
                <a:latin typeface="Arial" pitchFamily="34" charset="0"/>
                <a:cs typeface="Arial" pitchFamily="34" charset="0"/>
              </a:rPr>
              <a:t>Sekvence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A</a:t>
            </a:r>
            <a:endParaRPr lang="cs-CZ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6143774" y="5829300"/>
            <a:ext cx="2774950" cy="646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3600" b="1" dirty="0">
                <a:latin typeface="Arial" pitchFamily="34" charset="0"/>
                <a:cs typeface="Arial" pitchFamily="34" charset="0"/>
              </a:rPr>
              <a:t>Sekvence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B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vnoramenný trojúhelník 52"/>
          <p:cNvSpPr/>
          <p:nvPr/>
        </p:nvSpPr>
        <p:spPr>
          <a:xfrm rot="5400000">
            <a:off x="5610454" y="5870721"/>
            <a:ext cx="720080" cy="57606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Rovnoramenný trojúhelník 53"/>
          <p:cNvSpPr/>
          <p:nvPr/>
        </p:nvSpPr>
        <p:spPr>
          <a:xfrm rot="16200000">
            <a:off x="2842646" y="5859107"/>
            <a:ext cx="720080" cy="57606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12001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C00000"/>
                </a:solidFill>
                <a:latin typeface="Arial" charset="0"/>
              </a:rPr>
              <a:t>Jukes-Cantor</a:t>
            </a:r>
            <a:endParaRPr lang="cs-CZ" sz="4400" b="1" kern="0" dirty="0">
              <a:solidFill>
                <a:srgbClr val="C00000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cs-CZ" sz="2800" b="1" kern="0" dirty="0" err="1">
                <a:latin typeface="Arial" charset="0"/>
              </a:rPr>
              <a:t>is</a:t>
            </a:r>
            <a:r>
              <a:rPr lang="cs-CZ" sz="2800" b="1" kern="0" dirty="0">
                <a:latin typeface="Arial" charset="0"/>
              </a:rPr>
              <a:t> </a:t>
            </a:r>
            <a:r>
              <a:rPr lang="cs-CZ" sz="2800" b="1" kern="0" dirty="0" err="1">
                <a:latin typeface="Arial" charset="0"/>
              </a:rPr>
              <a:t>symmetrical</a:t>
            </a:r>
            <a:endParaRPr lang="cs-CZ" sz="2800" kern="0" dirty="0"/>
          </a:p>
        </p:txBody>
      </p:sp>
      <p:pic>
        <p:nvPicPr>
          <p:cNvPr id="7" name="Obrázek 6" descr="Figure1a-u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1963" y="1908135"/>
            <a:ext cx="5090785" cy="1873547"/>
          </a:xfrm>
          <a:prstGeom prst="rect">
            <a:avLst/>
          </a:prstGeom>
        </p:spPr>
      </p:pic>
      <p:pic>
        <p:nvPicPr>
          <p:cNvPr id="8" name="Obrázek 7" descr="Figure1c-upr.jpg"/>
          <p:cNvPicPr>
            <a:picLocks noChangeAspect="1"/>
          </p:cNvPicPr>
          <p:nvPr/>
        </p:nvPicPr>
        <p:blipFill>
          <a:blip r:embed="rId3" cstate="print"/>
          <a:srcRect r="39763"/>
          <a:stretch>
            <a:fillRect/>
          </a:stretch>
        </p:blipFill>
        <p:spPr>
          <a:xfrm>
            <a:off x="960669" y="3780343"/>
            <a:ext cx="5508103" cy="1776197"/>
          </a:xfrm>
          <a:prstGeom prst="rect">
            <a:avLst/>
          </a:prstGeom>
        </p:spPr>
      </p:pic>
      <p:sp>
        <p:nvSpPr>
          <p:cNvPr id="29" name="Obdélník 28"/>
          <p:cNvSpPr/>
          <p:nvPr/>
        </p:nvSpPr>
        <p:spPr>
          <a:xfrm>
            <a:off x="3031515" y="2100156"/>
            <a:ext cx="3005209" cy="1440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31"/>
          <p:cNvSpPr txBox="1">
            <a:spLocks noChangeArrowheads="1"/>
          </p:cNvSpPr>
          <p:nvPr/>
        </p:nvSpPr>
        <p:spPr bwMode="auto">
          <a:xfrm>
            <a:off x="5388652" y="267622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1" name="TextovéPole 31"/>
          <p:cNvSpPr txBox="1">
            <a:spLocks noChangeArrowheads="1"/>
          </p:cNvSpPr>
          <p:nvPr/>
        </p:nvSpPr>
        <p:spPr bwMode="auto">
          <a:xfrm>
            <a:off x="5433928" y="3006644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4596564" y="303626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3" name="TextovéPole 31"/>
          <p:cNvSpPr txBox="1">
            <a:spLocks noChangeArrowheads="1"/>
          </p:cNvSpPr>
          <p:nvPr/>
        </p:nvSpPr>
        <p:spPr bwMode="auto">
          <a:xfrm>
            <a:off x="3804476" y="2718612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4" name="TextovéPole 31"/>
          <p:cNvSpPr txBox="1">
            <a:spLocks noChangeArrowheads="1"/>
          </p:cNvSpPr>
          <p:nvPr/>
        </p:nvSpPr>
        <p:spPr bwMode="auto">
          <a:xfrm>
            <a:off x="3804476" y="303626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5" name="TextovéPole 31"/>
          <p:cNvSpPr txBox="1">
            <a:spLocks noChangeArrowheads="1"/>
          </p:cNvSpPr>
          <p:nvPr/>
        </p:nvSpPr>
        <p:spPr bwMode="auto">
          <a:xfrm>
            <a:off x="2993380" y="2718612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6" name="TextovéPole 31"/>
          <p:cNvSpPr txBox="1">
            <a:spLocks noChangeArrowheads="1"/>
          </p:cNvSpPr>
          <p:nvPr/>
        </p:nvSpPr>
        <p:spPr bwMode="auto">
          <a:xfrm>
            <a:off x="3012388" y="303626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7" name="TextovéPole 31"/>
          <p:cNvSpPr txBox="1">
            <a:spLocks noChangeArrowheads="1"/>
          </p:cNvSpPr>
          <p:nvPr/>
        </p:nvSpPr>
        <p:spPr bwMode="auto">
          <a:xfrm>
            <a:off x="4641840" y="2676220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38" name="TextovéPole 31"/>
          <p:cNvSpPr txBox="1">
            <a:spLocks noChangeArrowheads="1"/>
          </p:cNvSpPr>
          <p:nvPr/>
        </p:nvSpPr>
        <p:spPr bwMode="auto">
          <a:xfrm>
            <a:off x="3804476" y="2028148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39" name="TextovéPole 31"/>
          <p:cNvSpPr txBox="1">
            <a:spLocks noChangeArrowheads="1"/>
          </p:cNvSpPr>
          <p:nvPr/>
        </p:nvSpPr>
        <p:spPr bwMode="auto">
          <a:xfrm>
            <a:off x="4596564" y="2028148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0" name="TextovéPole 31"/>
          <p:cNvSpPr txBox="1">
            <a:spLocks noChangeArrowheads="1"/>
          </p:cNvSpPr>
          <p:nvPr/>
        </p:nvSpPr>
        <p:spPr bwMode="auto">
          <a:xfrm>
            <a:off x="5369644" y="2028148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1" name="TextovéPole 31"/>
          <p:cNvSpPr txBox="1">
            <a:spLocks noChangeArrowheads="1"/>
          </p:cNvSpPr>
          <p:nvPr/>
        </p:nvSpPr>
        <p:spPr bwMode="auto">
          <a:xfrm>
            <a:off x="3012388" y="2358572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2" name="TextovéPole 31"/>
          <p:cNvSpPr txBox="1">
            <a:spLocks noChangeArrowheads="1"/>
          </p:cNvSpPr>
          <p:nvPr/>
        </p:nvSpPr>
        <p:spPr bwMode="auto">
          <a:xfrm>
            <a:off x="4577556" y="2316180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3" name="TextovéPole 31"/>
          <p:cNvSpPr txBox="1">
            <a:spLocks noChangeArrowheads="1"/>
          </p:cNvSpPr>
          <p:nvPr/>
        </p:nvSpPr>
        <p:spPr bwMode="auto">
          <a:xfrm>
            <a:off x="5388652" y="2358572"/>
            <a:ext cx="5950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u/3</a:t>
            </a:r>
          </a:p>
        </p:txBody>
      </p:sp>
      <p:sp>
        <p:nvSpPr>
          <p:cNvPr id="44" name="TextovéPole 31"/>
          <p:cNvSpPr txBox="1">
            <a:spLocks noChangeArrowheads="1"/>
          </p:cNvSpPr>
          <p:nvPr/>
        </p:nvSpPr>
        <p:spPr bwMode="auto">
          <a:xfrm>
            <a:off x="3849752" y="2358571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45" name="TextovéPole 31"/>
          <p:cNvSpPr txBox="1">
            <a:spLocks noChangeArrowheads="1"/>
          </p:cNvSpPr>
          <p:nvPr/>
        </p:nvSpPr>
        <p:spPr bwMode="auto">
          <a:xfrm>
            <a:off x="3057664" y="1998531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/>
              <a:t>-u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3120001" y="156648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3936314" y="155679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4668572" y="155679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5460660" y="15567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6252748" y="202814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6261840" y="234091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6261840" y="26636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6252748" y="30362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 flipV="1">
            <a:off x="2987824" y="5877272"/>
            <a:ext cx="936104" cy="266353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55737" y="5807075"/>
            <a:ext cx="2759075" cy="646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3600" b="1">
                <a:latin typeface="Arial" pitchFamily="34" charset="0"/>
                <a:cs typeface="Arial" pitchFamily="34" charset="0"/>
              </a:rPr>
              <a:t>Sekvence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A</a:t>
            </a:r>
            <a:endParaRPr lang="cs-CZ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5744645" y="5819718"/>
            <a:ext cx="2774950" cy="646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3600" b="1" dirty="0">
                <a:latin typeface="Arial" pitchFamily="34" charset="0"/>
                <a:cs typeface="Arial" pitchFamily="34" charset="0"/>
              </a:rPr>
              <a:t>Sekvence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B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Line 4"/>
          <p:cNvSpPr>
            <a:spLocks noChangeShapeType="1"/>
          </p:cNvSpPr>
          <p:nvPr/>
        </p:nvSpPr>
        <p:spPr bwMode="auto">
          <a:xfrm>
            <a:off x="3892841" y="5886061"/>
            <a:ext cx="1687687" cy="272691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" name="Elipsa 50"/>
          <p:cNvSpPr/>
          <p:nvPr/>
        </p:nvSpPr>
        <p:spPr>
          <a:xfrm>
            <a:off x="3782525" y="5715000"/>
            <a:ext cx="288032" cy="28803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Figure3-upr.jpg"/>
          <p:cNvPicPr>
            <a:picLocks noChangeAspect="1"/>
          </p:cNvPicPr>
          <p:nvPr/>
        </p:nvPicPr>
        <p:blipFill>
          <a:blip r:embed="rId2" cstate="print"/>
          <a:srcRect r="2878"/>
          <a:stretch>
            <a:fillRect/>
          </a:stretch>
        </p:blipFill>
        <p:spPr>
          <a:xfrm>
            <a:off x="199964" y="4679576"/>
            <a:ext cx="8604448" cy="2160240"/>
          </a:xfrm>
          <a:prstGeom prst="rect">
            <a:avLst/>
          </a:prstGeom>
        </p:spPr>
      </p:pic>
      <p:sp>
        <p:nvSpPr>
          <p:cNvPr id="4" name="TextovéPole 38"/>
          <p:cNvSpPr txBox="1">
            <a:spLocks noChangeArrowheads="1"/>
          </p:cNvSpPr>
          <p:nvPr/>
        </p:nvSpPr>
        <p:spPr bwMode="auto">
          <a:xfrm>
            <a:off x="5615521" y="1340768"/>
            <a:ext cx="30780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4400" b="1" dirty="0">
                <a:latin typeface="Arial" pitchFamily="34" charset="0"/>
                <a:cs typeface="Arial" pitchFamily="34" charset="0"/>
              </a:rPr>
              <a:t> 2P</a:t>
            </a:r>
          </a:p>
          <a:p>
            <a:pPr algn="ctr"/>
            <a:r>
              <a:rPr lang="cs-CZ" b="1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2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parameter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0" y="285750"/>
            <a:ext cx="9144000" cy="7699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OTHER MODELS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Skupina 36"/>
          <p:cNvGrpSpPr>
            <a:grpSpLocks/>
          </p:cNvGrpSpPr>
          <p:nvPr/>
        </p:nvGrpSpPr>
        <p:grpSpPr bwMode="auto">
          <a:xfrm>
            <a:off x="683568" y="1124744"/>
            <a:ext cx="3683000" cy="3454400"/>
            <a:chOff x="2658604" y="2082800"/>
            <a:chExt cx="3683916" cy="3454400"/>
          </a:xfrm>
        </p:grpSpPr>
        <p:sp>
          <p:nvSpPr>
            <p:cNvPr id="7" name="TextovéPole 3"/>
            <p:cNvSpPr txBox="1">
              <a:spLocks noChangeArrowheads="1"/>
            </p:cNvSpPr>
            <p:nvPr/>
          </p:nvSpPr>
          <p:spPr bwMode="auto">
            <a:xfrm>
              <a:off x="2983439" y="2082800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A                           </a:t>
              </a:r>
            </a:p>
          </p:txBody>
        </p:sp>
        <p:sp>
          <p:nvSpPr>
            <p:cNvPr id="8" name="TextovéPole 4"/>
            <p:cNvSpPr txBox="1">
              <a:spLocks noChangeArrowheads="1"/>
            </p:cNvSpPr>
            <p:nvPr/>
          </p:nvSpPr>
          <p:spPr bwMode="auto">
            <a:xfrm>
              <a:off x="5584263" y="2087053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G                           </a:t>
              </a:r>
            </a:p>
          </p:txBody>
        </p:sp>
        <p:sp>
          <p:nvSpPr>
            <p:cNvPr id="9" name="TextovéPole 5"/>
            <p:cNvSpPr txBox="1">
              <a:spLocks noChangeArrowheads="1"/>
            </p:cNvSpPr>
            <p:nvPr/>
          </p:nvSpPr>
          <p:spPr bwMode="auto">
            <a:xfrm>
              <a:off x="5615482" y="4720664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C                           </a:t>
              </a:r>
            </a:p>
          </p:txBody>
        </p:sp>
        <p:sp>
          <p:nvSpPr>
            <p:cNvPr id="10" name="TextovéPole 6"/>
            <p:cNvSpPr txBox="1">
              <a:spLocks noChangeArrowheads="1"/>
            </p:cNvSpPr>
            <p:nvPr/>
          </p:nvSpPr>
          <p:spPr bwMode="auto">
            <a:xfrm>
              <a:off x="2958039" y="4767759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T                           </a:t>
              </a:r>
            </a:p>
          </p:txBody>
        </p:sp>
        <p:cxnSp>
          <p:nvCxnSpPr>
            <p:cNvPr id="11" name="Přímá spojovací šipka 10"/>
            <p:cNvCxnSpPr/>
            <p:nvPr/>
          </p:nvCxnSpPr>
          <p:spPr>
            <a:xfrm>
              <a:off x="3714554" y="2500313"/>
              <a:ext cx="1857837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1"/>
            <p:cNvCxnSpPr/>
            <p:nvPr/>
          </p:nvCxnSpPr>
          <p:spPr>
            <a:xfrm rot="10800000" flipV="1">
              <a:off x="3571643" y="2500313"/>
              <a:ext cx="23977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>
              <a:off x="3714554" y="4999038"/>
              <a:ext cx="1857837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šipka 13"/>
            <p:cNvCxnSpPr/>
            <p:nvPr/>
          </p:nvCxnSpPr>
          <p:spPr>
            <a:xfrm rot="10800000" flipV="1">
              <a:off x="3571643" y="4999038"/>
              <a:ext cx="23977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Skupina 16"/>
            <p:cNvGrpSpPr>
              <a:grpSpLocks/>
            </p:cNvGrpSpPr>
            <p:nvPr/>
          </p:nvGrpSpPr>
          <p:grpSpPr bwMode="auto">
            <a:xfrm rot="5400000">
              <a:off x="2143902" y="3785396"/>
              <a:ext cx="2000264" cy="1588"/>
              <a:chOff x="3724269" y="5008572"/>
              <a:chExt cx="2000264" cy="1588"/>
            </a:xfrm>
          </p:grpSpPr>
          <p:cxnSp>
            <p:nvCxnSpPr>
              <p:cNvPr id="30" name="Přímá spojovací šipka 14"/>
              <p:cNvCxnSpPr/>
              <p:nvPr/>
            </p:nvCxnSpPr>
            <p:spPr>
              <a:xfrm>
                <a:off x="3867150" y="5008901"/>
                <a:ext cx="1857375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ovací šipka 15"/>
              <p:cNvCxnSpPr/>
              <p:nvPr/>
            </p:nvCxnSpPr>
            <p:spPr>
              <a:xfrm rot="10800000" flipV="1">
                <a:off x="3724274" y="4997788"/>
                <a:ext cx="23971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Skupina 17"/>
            <p:cNvGrpSpPr>
              <a:grpSpLocks/>
            </p:cNvGrpSpPr>
            <p:nvPr/>
          </p:nvGrpSpPr>
          <p:grpSpPr bwMode="auto">
            <a:xfrm rot="5400000">
              <a:off x="4929984" y="3785396"/>
              <a:ext cx="2000264" cy="1588"/>
              <a:chOff x="3724269" y="5008572"/>
              <a:chExt cx="2000264" cy="1588"/>
            </a:xfrm>
          </p:grpSpPr>
          <p:cxnSp>
            <p:nvCxnSpPr>
              <p:cNvPr id="28" name="Přímá spojovací šipka 27"/>
              <p:cNvCxnSpPr/>
              <p:nvPr/>
            </p:nvCxnSpPr>
            <p:spPr>
              <a:xfrm>
                <a:off x="3867149" y="5008228"/>
                <a:ext cx="1857375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ovací šipka 28"/>
              <p:cNvCxnSpPr/>
              <p:nvPr/>
            </p:nvCxnSpPr>
            <p:spPr>
              <a:xfrm rot="10800000" flipV="1">
                <a:off x="3724274" y="4997115"/>
                <a:ext cx="23971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Skupina 20"/>
            <p:cNvGrpSpPr>
              <a:grpSpLocks/>
            </p:cNvGrpSpPr>
            <p:nvPr/>
          </p:nvGrpSpPr>
          <p:grpSpPr bwMode="auto">
            <a:xfrm rot="2553266">
              <a:off x="3318042" y="2789123"/>
              <a:ext cx="2363901" cy="1804672"/>
              <a:chOff x="3770905" y="4999352"/>
              <a:chExt cx="1697366" cy="21283"/>
            </a:xfrm>
          </p:grpSpPr>
          <p:cxnSp>
            <p:nvCxnSpPr>
              <p:cNvPr id="26" name="Přímá spojovací šipka 25"/>
              <p:cNvCxnSpPr/>
              <p:nvPr/>
            </p:nvCxnSpPr>
            <p:spPr>
              <a:xfrm rot="19046734">
                <a:off x="4081091" y="4999313"/>
                <a:ext cx="1383021" cy="2130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ovací šipka 26"/>
              <p:cNvCxnSpPr/>
              <p:nvPr/>
            </p:nvCxnSpPr>
            <p:spPr>
              <a:xfrm rot="8246734">
                <a:off x="3768436" y="5009401"/>
                <a:ext cx="57008" cy="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Skupina 27"/>
            <p:cNvGrpSpPr>
              <a:grpSpLocks/>
            </p:cNvGrpSpPr>
            <p:nvPr/>
          </p:nvGrpSpPr>
          <p:grpSpPr bwMode="auto">
            <a:xfrm rot="8183834">
              <a:off x="3510923" y="2780772"/>
              <a:ext cx="2363901" cy="1804672"/>
              <a:chOff x="3770905" y="4999352"/>
              <a:chExt cx="1697366" cy="21283"/>
            </a:xfrm>
          </p:grpSpPr>
          <p:cxnSp>
            <p:nvCxnSpPr>
              <p:cNvPr id="24" name="Přímá spojovací šipka 23"/>
              <p:cNvCxnSpPr/>
              <p:nvPr/>
            </p:nvCxnSpPr>
            <p:spPr>
              <a:xfrm rot="19046734">
                <a:off x="4090884" y="4999617"/>
                <a:ext cx="1375040" cy="211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ovací šipka 24"/>
              <p:cNvCxnSpPr/>
              <p:nvPr/>
            </p:nvCxnSpPr>
            <p:spPr>
              <a:xfrm rot="8246734">
                <a:off x="3772404" y="5009456"/>
                <a:ext cx="57008" cy="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ovéPole 30"/>
            <p:cNvSpPr txBox="1">
              <a:spLocks noChangeArrowheads="1"/>
            </p:cNvSpPr>
            <p:nvPr/>
          </p:nvSpPr>
          <p:spPr bwMode="auto">
            <a:xfrm>
              <a:off x="4357686" y="5071872"/>
              <a:ext cx="354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α</a:t>
              </a:r>
              <a:endParaRPr lang="cs-CZ" b="1" i="1"/>
            </a:p>
          </p:txBody>
        </p:sp>
        <p:sp>
          <p:nvSpPr>
            <p:cNvPr id="20" name="TextovéPole 31"/>
            <p:cNvSpPr txBox="1">
              <a:spLocks noChangeArrowheads="1"/>
            </p:cNvSpPr>
            <p:nvPr/>
          </p:nvSpPr>
          <p:spPr bwMode="auto">
            <a:xfrm>
              <a:off x="6000760" y="3500438"/>
              <a:ext cx="341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β</a:t>
              </a:r>
              <a:endParaRPr lang="cs-CZ" b="1" i="1"/>
            </a:p>
          </p:txBody>
        </p:sp>
        <p:sp>
          <p:nvSpPr>
            <p:cNvPr id="21" name="TextovéPole 32"/>
            <p:cNvSpPr txBox="1">
              <a:spLocks noChangeArrowheads="1"/>
            </p:cNvSpPr>
            <p:nvPr/>
          </p:nvSpPr>
          <p:spPr bwMode="auto">
            <a:xfrm>
              <a:off x="2658604" y="3500438"/>
              <a:ext cx="341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β</a:t>
              </a:r>
              <a:endParaRPr lang="cs-CZ" b="1" i="1"/>
            </a:p>
          </p:txBody>
        </p:sp>
        <p:sp>
          <p:nvSpPr>
            <p:cNvPr id="22" name="TextovéPole 34"/>
            <p:cNvSpPr txBox="1">
              <a:spLocks noChangeArrowheads="1"/>
            </p:cNvSpPr>
            <p:nvPr/>
          </p:nvSpPr>
          <p:spPr bwMode="auto">
            <a:xfrm>
              <a:off x="5087496" y="3751250"/>
              <a:ext cx="341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β</a:t>
              </a:r>
              <a:endParaRPr lang="cs-CZ" b="1" i="1"/>
            </a:p>
          </p:txBody>
        </p:sp>
        <p:sp>
          <p:nvSpPr>
            <p:cNvPr id="23" name="TextovéPole 35"/>
            <p:cNvSpPr txBox="1">
              <a:spLocks noChangeArrowheads="1"/>
            </p:cNvSpPr>
            <p:nvPr/>
          </p:nvSpPr>
          <p:spPr bwMode="auto">
            <a:xfrm>
              <a:off x="3730174" y="3786190"/>
              <a:ext cx="341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β</a:t>
              </a:r>
              <a:endParaRPr lang="cs-CZ" b="1" i="1"/>
            </a:p>
          </p:txBody>
        </p:sp>
      </p:grpSp>
      <p:sp>
        <p:nvSpPr>
          <p:cNvPr id="32" name="TextovéPole 36"/>
          <p:cNvSpPr txBox="1">
            <a:spLocks noChangeArrowheads="1"/>
          </p:cNvSpPr>
          <p:nvPr/>
        </p:nvSpPr>
        <p:spPr bwMode="auto">
          <a:xfrm>
            <a:off x="2456805" y="1078707"/>
            <a:ext cx="354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i="1"/>
              <a:t>α</a:t>
            </a:r>
            <a:endParaRPr lang="cs-CZ" b="1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0" y="142875"/>
            <a:ext cx="9144000" cy="769441"/>
          </a:xfrm>
          <a:prstGeom prst="rect">
            <a:avLst/>
          </a:prstGeom>
          <a:gradFill flip="none" rotWithShape="1">
            <a:gsLst>
              <a:gs pos="0">
                <a:srgbClr val="BE7C8F">
                  <a:tint val="66000"/>
                  <a:satMod val="160000"/>
                </a:srgbClr>
              </a:gs>
              <a:gs pos="50000">
                <a:srgbClr val="BE7C8F">
                  <a:tint val="44500"/>
                  <a:satMod val="160000"/>
                </a:srgbClr>
              </a:gs>
              <a:gs pos="100000">
                <a:srgbClr val="BE7C8F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400" b="1" cap="all" dirty="0" err="1">
                <a:latin typeface="Arial" pitchFamily="34" charset="0"/>
                <a:cs typeface="Arial" pitchFamily="34" charset="0"/>
              </a:rPr>
              <a:t>rECAPITULAtion</a:t>
            </a:r>
            <a:r>
              <a:rPr lang="cs-CZ" sz="4400" b="1" cap="all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857250" y="3124200"/>
            <a:ext cx="164306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500063" y="3267075"/>
            <a:ext cx="164306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162050" y="3429000"/>
            <a:ext cx="164306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928688" y="2624138"/>
            <a:ext cx="164306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642938" y="2838450"/>
            <a:ext cx="164306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428750" y="2981325"/>
            <a:ext cx="164306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5000625" y="3429000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4643438" y="3571875"/>
            <a:ext cx="164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5305425" y="3733800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5072063" y="2928938"/>
            <a:ext cx="164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4786313" y="3143250"/>
            <a:ext cx="164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5572125" y="3286125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6597650" y="3359150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6240463" y="3502025"/>
            <a:ext cx="164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6902450" y="3663950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6669088" y="2859088"/>
            <a:ext cx="164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6383338" y="3073400"/>
            <a:ext cx="164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7169150" y="3216275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>
            <a:off x="5286375" y="2805113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4500563" y="3019425"/>
            <a:ext cx="164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6929438" y="2947988"/>
            <a:ext cx="164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6553200" y="3857625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6357938" y="2662238"/>
            <a:ext cx="164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6429375" y="3590925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ovéPole 31"/>
          <p:cNvSpPr txBox="1">
            <a:spLocks noChangeArrowheads="1"/>
          </p:cNvSpPr>
          <p:nvPr/>
        </p:nvSpPr>
        <p:spPr bwMode="auto">
          <a:xfrm>
            <a:off x="285750" y="1643063"/>
            <a:ext cx="30718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800" dirty="0" err="1">
                <a:latin typeface="Arial" charset="0"/>
                <a:cs typeface="Arial" charset="0"/>
              </a:rPr>
              <a:t>Sequencing</a:t>
            </a:r>
            <a:r>
              <a:rPr lang="cs-CZ" sz="1800" dirty="0">
                <a:latin typeface="Arial" charset="0"/>
                <a:cs typeface="Arial" charset="0"/>
              </a:rPr>
              <a:t> </a:t>
            </a:r>
            <a:r>
              <a:rPr lang="cs-CZ" sz="1800" dirty="0" err="1">
                <a:latin typeface="Arial" charset="0"/>
                <a:cs typeface="Arial" charset="0"/>
              </a:rPr>
              <a:t>of</a:t>
            </a:r>
            <a:r>
              <a:rPr lang="cs-CZ" sz="1800" dirty="0">
                <a:latin typeface="Arial" charset="0"/>
                <a:cs typeface="Arial" charset="0"/>
              </a:rPr>
              <a:t> loci </a:t>
            </a:r>
            <a:r>
              <a:rPr lang="cs-CZ" sz="1800" dirty="0" err="1">
                <a:latin typeface="Arial" charset="0"/>
                <a:cs typeface="Arial" charset="0"/>
              </a:rPr>
              <a:t>we</a:t>
            </a:r>
            <a:r>
              <a:rPr lang="cs-CZ" sz="1800" dirty="0">
                <a:latin typeface="Arial" charset="0"/>
                <a:cs typeface="Arial" charset="0"/>
              </a:rPr>
              <a:t> </a:t>
            </a:r>
            <a:r>
              <a:rPr lang="cs-CZ" sz="1800" dirty="0" err="1">
                <a:latin typeface="Arial" charset="0"/>
                <a:cs typeface="Arial" charset="0"/>
              </a:rPr>
              <a:t>want</a:t>
            </a:r>
            <a:r>
              <a:rPr lang="cs-CZ" sz="1800" dirty="0">
                <a:latin typeface="Arial" charset="0"/>
                <a:cs typeface="Arial" charset="0"/>
              </a:rPr>
              <a:t> to study</a:t>
            </a:r>
          </a:p>
          <a:p>
            <a:pPr algn="ctr"/>
            <a:r>
              <a:rPr lang="cs-CZ" sz="1800" b="1" dirty="0">
                <a:latin typeface="Arial" charset="0"/>
                <a:cs typeface="Arial" charset="0"/>
              </a:rPr>
              <a:t>1st </a:t>
            </a:r>
            <a:r>
              <a:rPr lang="cs-CZ" sz="1800" b="1" dirty="0" err="1">
                <a:latin typeface="Arial" charset="0"/>
                <a:cs typeface="Arial" charset="0"/>
              </a:rPr>
              <a:t>lecture</a:t>
            </a:r>
            <a:endParaRPr lang="cs-CZ" sz="1800" b="1" dirty="0">
              <a:latin typeface="Arial" charset="0"/>
              <a:cs typeface="Arial" charset="0"/>
            </a:endParaRPr>
          </a:p>
        </p:txBody>
      </p:sp>
      <p:sp>
        <p:nvSpPr>
          <p:cNvPr id="3100" name="TextovéPole 32"/>
          <p:cNvSpPr txBox="1">
            <a:spLocks noChangeArrowheads="1"/>
          </p:cNvSpPr>
          <p:nvPr/>
        </p:nvSpPr>
        <p:spPr bwMode="auto">
          <a:xfrm>
            <a:off x="4643438" y="1643063"/>
            <a:ext cx="3929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800" dirty="0" err="1">
                <a:latin typeface="Arial" charset="0"/>
                <a:cs typeface="Arial" charset="0"/>
              </a:rPr>
              <a:t>Download</a:t>
            </a:r>
            <a:r>
              <a:rPr lang="cs-CZ" sz="1800" dirty="0">
                <a:latin typeface="Arial" charset="0"/>
                <a:cs typeface="Arial" charset="0"/>
              </a:rPr>
              <a:t> </a:t>
            </a:r>
            <a:r>
              <a:rPr lang="cs-CZ" sz="1800" dirty="0" err="1">
                <a:latin typeface="Arial" charset="0"/>
                <a:cs typeface="Arial" charset="0"/>
              </a:rPr>
              <a:t>of</a:t>
            </a:r>
            <a:r>
              <a:rPr lang="cs-CZ" sz="1800" dirty="0">
                <a:latin typeface="Arial" charset="0"/>
                <a:cs typeface="Arial" charset="0"/>
              </a:rPr>
              <a:t> </a:t>
            </a:r>
            <a:r>
              <a:rPr lang="cs-CZ" sz="1800" dirty="0" err="1">
                <a:latin typeface="Arial" charset="0"/>
                <a:cs typeface="Arial" charset="0"/>
              </a:rPr>
              <a:t>homologous</a:t>
            </a:r>
            <a:r>
              <a:rPr lang="cs-CZ" sz="1800" dirty="0">
                <a:latin typeface="Arial" charset="0"/>
                <a:cs typeface="Arial" charset="0"/>
              </a:rPr>
              <a:t> </a:t>
            </a:r>
            <a:r>
              <a:rPr lang="cs-CZ" sz="1800" dirty="0" err="1">
                <a:latin typeface="Arial" charset="0"/>
                <a:cs typeface="Arial" charset="0"/>
              </a:rPr>
              <a:t>sequences</a:t>
            </a:r>
            <a:r>
              <a:rPr lang="cs-CZ" sz="1800" dirty="0">
                <a:latin typeface="Arial" charset="0"/>
                <a:cs typeface="Arial" charset="0"/>
              </a:rPr>
              <a:t> </a:t>
            </a:r>
            <a:r>
              <a:rPr lang="cs-CZ" sz="1800" dirty="0" err="1">
                <a:latin typeface="Arial" charset="0"/>
                <a:cs typeface="Arial" charset="0"/>
              </a:rPr>
              <a:t>from</a:t>
            </a:r>
            <a:r>
              <a:rPr lang="cs-CZ" sz="1800" dirty="0">
                <a:latin typeface="Arial" charset="0"/>
                <a:cs typeface="Arial" charset="0"/>
              </a:rPr>
              <a:t> </a:t>
            </a:r>
            <a:r>
              <a:rPr lang="cs-CZ" sz="1800" dirty="0" err="1">
                <a:latin typeface="Arial" charset="0"/>
                <a:cs typeface="Arial" charset="0"/>
              </a:rPr>
              <a:t>the</a:t>
            </a:r>
            <a:r>
              <a:rPr lang="cs-CZ" sz="1800" dirty="0">
                <a:latin typeface="Arial" charset="0"/>
                <a:cs typeface="Arial" charset="0"/>
              </a:rPr>
              <a:t> database</a:t>
            </a:r>
          </a:p>
          <a:p>
            <a:pPr algn="ctr"/>
            <a:r>
              <a:rPr lang="cs-CZ" sz="1800" b="1" dirty="0">
                <a:latin typeface="Arial" charset="0"/>
                <a:cs typeface="Arial" charset="0"/>
              </a:rPr>
              <a:t>3th </a:t>
            </a:r>
            <a:r>
              <a:rPr lang="cs-CZ" sz="1800" b="1" dirty="0" err="1">
                <a:latin typeface="Arial" charset="0"/>
                <a:cs typeface="Arial" charset="0"/>
              </a:rPr>
              <a:t>lecture</a:t>
            </a:r>
            <a:endParaRPr lang="cs-CZ" sz="1800" b="1" dirty="0">
              <a:latin typeface="Arial" charset="0"/>
              <a:cs typeface="Arial" charset="0"/>
            </a:endParaRPr>
          </a:p>
        </p:txBody>
      </p:sp>
      <p:sp>
        <p:nvSpPr>
          <p:cNvPr id="3101" name="Obdélník 36"/>
          <p:cNvSpPr>
            <a:spLocks noChangeArrowheads="1"/>
          </p:cNvSpPr>
          <p:nvPr/>
        </p:nvSpPr>
        <p:spPr bwMode="auto">
          <a:xfrm>
            <a:off x="0" y="9286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Arial" charset="0"/>
                <a:cs typeface="Arial" charset="0"/>
              </a:rPr>
              <a:t>How we obtain characters by sequencing unique loci</a:t>
            </a:r>
            <a:endParaRPr lang="cs-CZ" sz="2000" b="1" dirty="0">
              <a:latin typeface="Arial" charset="0"/>
              <a:cs typeface="Arial" charset="0"/>
            </a:endParaRPr>
          </a:p>
        </p:txBody>
      </p:sp>
      <p:cxnSp>
        <p:nvCxnSpPr>
          <p:cNvPr id="38" name="Přímá spojovací čára 37"/>
          <p:cNvCxnSpPr/>
          <p:nvPr/>
        </p:nvCxnSpPr>
        <p:spPr>
          <a:xfrm>
            <a:off x="3000375" y="4643438"/>
            <a:ext cx="164306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1314450" y="3581400"/>
            <a:ext cx="164306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3000375" y="4795838"/>
            <a:ext cx="164306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3000375" y="4929188"/>
            <a:ext cx="164306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>
            <a:off x="3000375" y="5072063"/>
            <a:ext cx="164306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>
            <a:off x="3000375" y="5214938"/>
            <a:ext cx="164306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>
            <a:off x="3000375" y="5357813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>
            <a:off x="3000375" y="5510213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>
            <a:off x="3000375" y="5643563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>
            <a:off x="3000375" y="5786438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3000375" y="5929313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>
            <a:off x="3000375" y="6072188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>
            <a:off x="3000375" y="6215063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/>
          <p:nvPr/>
        </p:nvCxnSpPr>
        <p:spPr>
          <a:xfrm>
            <a:off x="3000375" y="6357938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>
            <a:off x="3000375" y="6500813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>
            <a:off x="3000375" y="6643688"/>
            <a:ext cx="1643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Šipka doprava se zářezem 55"/>
          <p:cNvSpPr/>
          <p:nvPr/>
        </p:nvSpPr>
        <p:spPr>
          <a:xfrm rot="2164647">
            <a:off x="2708275" y="3816350"/>
            <a:ext cx="1009650" cy="5508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" name="Šipka doprava se zářezem 56"/>
          <p:cNvSpPr/>
          <p:nvPr/>
        </p:nvSpPr>
        <p:spPr>
          <a:xfrm rot="7961847">
            <a:off x="3831432" y="3771106"/>
            <a:ext cx="977900" cy="5508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20" name="TextovéPole 57"/>
          <p:cNvSpPr txBox="1">
            <a:spLocks noChangeArrowheads="1"/>
          </p:cNvSpPr>
          <p:nvPr/>
        </p:nvSpPr>
        <p:spPr bwMode="auto">
          <a:xfrm>
            <a:off x="4643438" y="4568825"/>
            <a:ext cx="2428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800" dirty="0" err="1">
                <a:latin typeface="Arial" charset="0"/>
                <a:cs typeface="Arial" charset="0"/>
              </a:rPr>
              <a:t>Alignment</a:t>
            </a:r>
            <a:endParaRPr lang="cs-CZ" sz="1800" dirty="0">
              <a:latin typeface="Arial" charset="0"/>
              <a:cs typeface="Arial" charset="0"/>
            </a:endParaRPr>
          </a:p>
          <a:p>
            <a:pPr algn="ctr"/>
            <a:r>
              <a:rPr lang="cs-CZ" sz="1800" b="1" dirty="0">
                <a:latin typeface="Arial" charset="0"/>
                <a:cs typeface="Arial" charset="0"/>
              </a:rPr>
              <a:t>3rd </a:t>
            </a:r>
            <a:r>
              <a:rPr lang="cs-CZ" sz="1800" b="1" dirty="0" err="1">
                <a:latin typeface="Arial" charset="0"/>
                <a:cs typeface="Arial" charset="0"/>
              </a:rPr>
              <a:t>lecture</a:t>
            </a:r>
            <a:endParaRPr lang="cs-CZ" sz="18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Figure3-upr.jpg"/>
          <p:cNvPicPr>
            <a:picLocks noChangeAspect="1"/>
          </p:cNvPicPr>
          <p:nvPr/>
        </p:nvPicPr>
        <p:blipFill>
          <a:blip r:embed="rId2" cstate="print"/>
          <a:srcRect r="2878"/>
          <a:stretch>
            <a:fillRect/>
          </a:stretch>
        </p:blipFill>
        <p:spPr>
          <a:xfrm>
            <a:off x="199964" y="4679576"/>
            <a:ext cx="8604448" cy="2160240"/>
          </a:xfrm>
          <a:prstGeom prst="rect">
            <a:avLst/>
          </a:prstGeom>
        </p:spPr>
      </p:pic>
      <p:grpSp>
        <p:nvGrpSpPr>
          <p:cNvPr id="2" name="Skupina 36"/>
          <p:cNvGrpSpPr>
            <a:grpSpLocks/>
          </p:cNvGrpSpPr>
          <p:nvPr/>
        </p:nvGrpSpPr>
        <p:grpSpPr bwMode="auto">
          <a:xfrm>
            <a:off x="683568" y="1124744"/>
            <a:ext cx="3683000" cy="3454400"/>
            <a:chOff x="2658604" y="2082800"/>
            <a:chExt cx="3683916" cy="3454400"/>
          </a:xfrm>
        </p:grpSpPr>
        <p:sp>
          <p:nvSpPr>
            <p:cNvPr id="7" name="TextovéPole 3"/>
            <p:cNvSpPr txBox="1">
              <a:spLocks noChangeArrowheads="1"/>
            </p:cNvSpPr>
            <p:nvPr/>
          </p:nvSpPr>
          <p:spPr bwMode="auto">
            <a:xfrm>
              <a:off x="2983439" y="2082800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A                           </a:t>
              </a:r>
            </a:p>
          </p:txBody>
        </p:sp>
        <p:sp>
          <p:nvSpPr>
            <p:cNvPr id="8" name="TextovéPole 4"/>
            <p:cNvSpPr txBox="1">
              <a:spLocks noChangeArrowheads="1"/>
            </p:cNvSpPr>
            <p:nvPr/>
          </p:nvSpPr>
          <p:spPr bwMode="auto">
            <a:xfrm>
              <a:off x="5584263" y="2087053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G                           </a:t>
              </a:r>
            </a:p>
          </p:txBody>
        </p:sp>
        <p:sp>
          <p:nvSpPr>
            <p:cNvPr id="9" name="TextovéPole 5"/>
            <p:cNvSpPr txBox="1">
              <a:spLocks noChangeArrowheads="1"/>
            </p:cNvSpPr>
            <p:nvPr/>
          </p:nvSpPr>
          <p:spPr bwMode="auto">
            <a:xfrm>
              <a:off x="5615482" y="4720664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C                           </a:t>
              </a:r>
            </a:p>
          </p:txBody>
        </p:sp>
        <p:sp>
          <p:nvSpPr>
            <p:cNvPr id="10" name="TextovéPole 6"/>
            <p:cNvSpPr txBox="1">
              <a:spLocks noChangeArrowheads="1"/>
            </p:cNvSpPr>
            <p:nvPr/>
          </p:nvSpPr>
          <p:spPr bwMode="auto">
            <a:xfrm>
              <a:off x="2958039" y="4767759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T                           </a:t>
              </a:r>
            </a:p>
          </p:txBody>
        </p:sp>
        <p:cxnSp>
          <p:nvCxnSpPr>
            <p:cNvPr id="11" name="Přímá spojovací šipka 10"/>
            <p:cNvCxnSpPr/>
            <p:nvPr/>
          </p:nvCxnSpPr>
          <p:spPr>
            <a:xfrm>
              <a:off x="3714554" y="2500313"/>
              <a:ext cx="1857837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1"/>
            <p:cNvCxnSpPr/>
            <p:nvPr/>
          </p:nvCxnSpPr>
          <p:spPr>
            <a:xfrm rot="10800000" flipV="1">
              <a:off x="3571643" y="2500313"/>
              <a:ext cx="23977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>
              <a:off x="3714554" y="4999038"/>
              <a:ext cx="1857837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šipka 13"/>
            <p:cNvCxnSpPr/>
            <p:nvPr/>
          </p:nvCxnSpPr>
          <p:spPr>
            <a:xfrm rot="10800000" flipV="1">
              <a:off x="3571643" y="4999038"/>
              <a:ext cx="23977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Skupina 16"/>
            <p:cNvGrpSpPr>
              <a:grpSpLocks/>
            </p:cNvGrpSpPr>
            <p:nvPr/>
          </p:nvGrpSpPr>
          <p:grpSpPr bwMode="auto">
            <a:xfrm rot="5400000">
              <a:off x="2143902" y="3785396"/>
              <a:ext cx="2000264" cy="1588"/>
              <a:chOff x="3724269" y="5008572"/>
              <a:chExt cx="2000264" cy="1588"/>
            </a:xfrm>
          </p:grpSpPr>
          <p:cxnSp>
            <p:nvCxnSpPr>
              <p:cNvPr id="30" name="Přímá spojovací šipka 14"/>
              <p:cNvCxnSpPr/>
              <p:nvPr/>
            </p:nvCxnSpPr>
            <p:spPr>
              <a:xfrm>
                <a:off x="3867150" y="5008901"/>
                <a:ext cx="1857375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ovací šipka 15"/>
              <p:cNvCxnSpPr/>
              <p:nvPr/>
            </p:nvCxnSpPr>
            <p:spPr>
              <a:xfrm rot="10800000" flipV="1">
                <a:off x="3724274" y="4997788"/>
                <a:ext cx="23971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Skupina 17"/>
            <p:cNvGrpSpPr>
              <a:grpSpLocks/>
            </p:cNvGrpSpPr>
            <p:nvPr/>
          </p:nvGrpSpPr>
          <p:grpSpPr bwMode="auto">
            <a:xfrm rot="5400000">
              <a:off x="4929984" y="3785396"/>
              <a:ext cx="2000264" cy="1588"/>
              <a:chOff x="3724269" y="5008572"/>
              <a:chExt cx="2000264" cy="1588"/>
            </a:xfrm>
          </p:grpSpPr>
          <p:cxnSp>
            <p:nvCxnSpPr>
              <p:cNvPr id="28" name="Přímá spojovací šipka 27"/>
              <p:cNvCxnSpPr/>
              <p:nvPr/>
            </p:nvCxnSpPr>
            <p:spPr>
              <a:xfrm>
                <a:off x="3867149" y="5008228"/>
                <a:ext cx="1857375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ovací šipka 28"/>
              <p:cNvCxnSpPr/>
              <p:nvPr/>
            </p:nvCxnSpPr>
            <p:spPr>
              <a:xfrm rot="10800000" flipV="1">
                <a:off x="3724274" y="4997115"/>
                <a:ext cx="23971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Skupina 20"/>
            <p:cNvGrpSpPr>
              <a:grpSpLocks/>
            </p:cNvGrpSpPr>
            <p:nvPr/>
          </p:nvGrpSpPr>
          <p:grpSpPr bwMode="auto">
            <a:xfrm rot="2553266">
              <a:off x="3318042" y="2789123"/>
              <a:ext cx="2363901" cy="1804672"/>
              <a:chOff x="3770905" y="4999352"/>
              <a:chExt cx="1697366" cy="21283"/>
            </a:xfrm>
          </p:grpSpPr>
          <p:cxnSp>
            <p:nvCxnSpPr>
              <p:cNvPr id="26" name="Přímá spojovací šipka 25"/>
              <p:cNvCxnSpPr/>
              <p:nvPr/>
            </p:nvCxnSpPr>
            <p:spPr>
              <a:xfrm rot="19046734">
                <a:off x="4081091" y="4999313"/>
                <a:ext cx="1383021" cy="2130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ovací šipka 26"/>
              <p:cNvCxnSpPr/>
              <p:nvPr/>
            </p:nvCxnSpPr>
            <p:spPr>
              <a:xfrm rot="8246734">
                <a:off x="3768436" y="5009401"/>
                <a:ext cx="57008" cy="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Skupina 27"/>
            <p:cNvGrpSpPr>
              <a:grpSpLocks/>
            </p:cNvGrpSpPr>
            <p:nvPr/>
          </p:nvGrpSpPr>
          <p:grpSpPr bwMode="auto">
            <a:xfrm rot="8183834">
              <a:off x="3510923" y="2780772"/>
              <a:ext cx="2363901" cy="1804672"/>
              <a:chOff x="3770905" y="4999352"/>
              <a:chExt cx="1697366" cy="21283"/>
            </a:xfrm>
          </p:grpSpPr>
          <p:cxnSp>
            <p:nvCxnSpPr>
              <p:cNvPr id="24" name="Přímá spojovací šipka 23"/>
              <p:cNvCxnSpPr/>
              <p:nvPr/>
            </p:nvCxnSpPr>
            <p:spPr>
              <a:xfrm rot="19046734">
                <a:off x="4090884" y="4999617"/>
                <a:ext cx="1375040" cy="211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ovací šipka 24"/>
              <p:cNvCxnSpPr/>
              <p:nvPr/>
            </p:nvCxnSpPr>
            <p:spPr>
              <a:xfrm rot="8246734">
                <a:off x="3772404" y="5009456"/>
                <a:ext cx="57008" cy="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ovéPole 30"/>
            <p:cNvSpPr txBox="1">
              <a:spLocks noChangeArrowheads="1"/>
            </p:cNvSpPr>
            <p:nvPr/>
          </p:nvSpPr>
          <p:spPr bwMode="auto">
            <a:xfrm>
              <a:off x="4357686" y="5071872"/>
              <a:ext cx="354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α</a:t>
              </a:r>
              <a:endParaRPr lang="cs-CZ" b="1" i="1"/>
            </a:p>
          </p:txBody>
        </p:sp>
        <p:sp>
          <p:nvSpPr>
            <p:cNvPr id="20" name="TextovéPole 31"/>
            <p:cNvSpPr txBox="1">
              <a:spLocks noChangeArrowheads="1"/>
            </p:cNvSpPr>
            <p:nvPr/>
          </p:nvSpPr>
          <p:spPr bwMode="auto">
            <a:xfrm>
              <a:off x="6000760" y="3500438"/>
              <a:ext cx="341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β</a:t>
              </a:r>
              <a:endParaRPr lang="cs-CZ" b="1" i="1"/>
            </a:p>
          </p:txBody>
        </p:sp>
        <p:sp>
          <p:nvSpPr>
            <p:cNvPr id="21" name="TextovéPole 32"/>
            <p:cNvSpPr txBox="1">
              <a:spLocks noChangeArrowheads="1"/>
            </p:cNvSpPr>
            <p:nvPr/>
          </p:nvSpPr>
          <p:spPr bwMode="auto">
            <a:xfrm>
              <a:off x="2658604" y="3500438"/>
              <a:ext cx="341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β</a:t>
              </a:r>
              <a:endParaRPr lang="cs-CZ" b="1" i="1"/>
            </a:p>
          </p:txBody>
        </p:sp>
        <p:sp>
          <p:nvSpPr>
            <p:cNvPr id="22" name="TextovéPole 34"/>
            <p:cNvSpPr txBox="1">
              <a:spLocks noChangeArrowheads="1"/>
            </p:cNvSpPr>
            <p:nvPr/>
          </p:nvSpPr>
          <p:spPr bwMode="auto">
            <a:xfrm>
              <a:off x="5087496" y="3751250"/>
              <a:ext cx="341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β</a:t>
              </a:r>
              <a:endParaRPr lang="cs-CZ" b="1" i="1"/>
            </a:p>
          </p:txBody>
        </p:sp>
        <p:sp>
          <p:nvSpPr>
            <p:cNvPr id="23" name="TextovéPole 35"/>
            <p:cNvSpPr txBox="1">
              <a:spLocks noChangeArrowheads="1"/>
            </p:cNvSpPr>
            <p:nvPr/>
          </p:nvSpPr>
          <p:spPr bwMode="auto">
            <a:xfrm>
              <a:off x="3730174" y="3786190"/>
              <a:ext cx="341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β</a:t>
              </a:r>
              <a:endParaRPr lang="cs-CZ" b="1" i="1"/>
            </a:p>
          </p:txBody>
        </p:sp>
      </p:grpSp>
      <p:sp>
        <p:nvSpPr>
          <p:cNvPr id="32" name="TextovéPole 36"/>
          <p:cNvSpPr txBox="1">
            <a:spLocks noChangeArrowheads="1"/>
          </p:cNvSpPr>
          <p:nvPr/>
        </p:nvSpPr>
        <p:spPr bwMode="auto">
          <a:xfrm>
            <a:off x="2456805" y="1078707"/>
            <a:ext cx="354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i="1"/>
              <a:t>α</a:t>
            </a:r>
            <a:endParaRPr lang="cs-CZ" b="1" i="1"/>
          </a:p>
        </p:txBody>
      </p:sp>
      <p:pic>
        <p:nvPicPr>
          <p:cNvPr id="34" name="Obrázek 33" descr="Figure5-u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703399"/>
            <a:ext cx="3960440" cy="1733713"/>
          </a:xfrm>
          <a:prstGeom prst="rect">
            <a:avLst/>
          </a:prstGeom>
        </p:spPr>
      </p:pic>
      <p:grpSp>
        <p:nvGrpSpPr>
          <p:cNvPr id="36" name="Skupina 35"/>
          <p:cNvGrpSpPr/>
          <p:nvPr/>
        </p:nvGrpSpPr>
        <p:grpSpPr>
          <a:xfrm>
            <a:off x="251520" y="4509120"/>
            <a:ext cx="8712968" cy="2348880"/>
            <a:chOff x="251520" y="4509120"/>
            <a:chExt cx="8712968" cy="2348880"/>
          </a:xfrm>
        </p:grpSpPr>
        <p:pic>
          <p:nvPicPr>
            <p:cNvPr id="33" name="Obrázek 32" descr="Figure4-up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531181"/>
              <a:ext cx="7035100" cy="2326819"/>
            </a:xfrm>
            <a:prstGeom prst="rect">
              <a:avLst/>
            </a:prstGeom>
          </p:spPr>
        </p:pic>
        <p:sp>
          <p:nvSpPr>
            <p:cNvPr id="35" name="Obdélník 34"/>
            <p:cNvSpPr/>
            <p:nvPr/>
          </p:nvSpPr>
          <p:spPr>
            <a:xfrm>
              <a:off x="7288306" y="4509120"/>
              <a:ext cx="1676182" cy="2174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8" name="Text Box 16">
            <a:extLst>
              <a:ext uri="{FF2B5EF4-FFF2-40B4-BE49-F238E27FC236}">
                <a16:creationId xmlns:a16="http://schemas.microsoft.com/office/drawing/2014/main" id="{1E7D55FE-E00B-41EA-9758-B4CC802F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0"/>
            <a:ext cx="9144000" cy="7699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OTHER MODELS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F0D17C7B-260E-45A1-A39A-26B30C7A0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521" y="1340768"/>
            <a:ext cx="30780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4400" b="1" dirty="0">
                <a:latin typeface="Arial" pitchFamily="34" charset="0"/>
                <a:cs typeface="Arial" pitchFamily="34" charset="0"/>
              </a:rPr>
              <a:t> 2P</a:t>
            </a:r>
          </a:p>
          <a:p>
            <a:pPr algn="ctr"/>
            <a:r>
              <a:rPr lang="cs-CZ" b="1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2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parameter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Skupina 36"/>
          <p:cNvGrpSpPr>
            <a:grpSpLocks/>
          </p:cNvGrpSpPr>
          <p:nvPr/>
        </p:nvGrpSpPr>
        <p:grpSpPr bwMode="auto">
          <a:xfrm>
            <a:off x="658813" y="2117725"/>
            <a:ext cx="3683000" cy="3454400"/>
            <a:chOff x="2658604" y="2082800"/>
            <a:chExt cx="3683916" cy="3454400"/>
          </a:xfrm>
        </p:grpSpPr>
        <p:sp>
          <p:nvSpPr>
            <p:cNvPr id="25610" name="TextovéPole 3"/>
            <p:cNvSpPr txBox="1">
              <a:spLocks noChangeArrowheads="1"/>
            </p:cNvSpPr>
            <p:nvPr/>
          </p:nvSpPr>
          <p:spPr bwMode="auto">
            <a:xfrm>
              <a:off x="2983439" y="2082800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A                           </a:t>
              </a:r>
            </a:p>
          </p:txBody>
        </p:sp>
        <p:sp>
          <p:nvSpPr>
            <p:cNvPr id="25611" name="TextovéPole 4"/>
            <p:cNvSpPr txBox="1">
              <a:spLocks noChangeArrowheads="1"/>
            </p:cNvSpPr>
            <p:nvPr/>
          </p:nvSpPr>
          <p:spPr bwMode="auto">
            <a:xfrm>
              <a:off x="5584263" y="2087053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G                           </a:t>
              </a:r>
            </a:p>
          </p:txBody>
        </p:sp>
        <p:sp>
          <p:nvSpPr>
            <p:cNvPr id="25612" name="TextovéPole 5"/>
            <p:cNvSpPr txBox="1">
              <a:spLocks noChangeArrowheads="1"/>
            </p:cNvSpPr>
            <p:nvPr/>
          </p:nvSpPr>
          <p:spPr bwMode="auto">
            <a:xfrm>
              <a:off x="5615482" y="4720664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C                           </a:t>
              </a:r>
            </a:p>
          </p:txBody>
        </p:sp>
        <p:sp>
          <p:nvSpPr>
            <p:cNvPr id="25613" name="TextovéPole 6"/>
            <p:cNvSpPr txBox="1">
              <a:spLocks noChangeArrowheads="1"/>
            </p:cNvSpPr>
            <p:nvPr/>
          </p:nvSpPr>
          <p:spPr bwMode="auto">
            <a:xfrm>
              <a:off x="2958039" y="4767759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T                           </a:t>
              </a:r>
            </a:p>
          </p:txBody>
        </p:sp>
        <p:cxnSp>
          <p:nvCxnSpPr>
            <p:cNvPr id="9" name="Přímá spojovací šipka 8"/>
            <p:cNvCxnSpPr/>
            <p:nvPr/>
          </p:nvCxnSpPr>
          <p:spPr>
            <a:xfrm>
              <a:off x="3714554" y="2500313"/>
              <a:ext cx="1857837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10"/>
            <p:cNvCxnSpPr/>
            <p:nvPr/>
          </p:nvCxnSpPr>
          <p:spPr>
            <a:xfrm rot="10800000" flipV="1">
              <a:off x="3571643" y="2500313"/>
              <a:ext cx="23977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>
              <a:off x="3714554" y="4999038"/>
              <a:ext cx="1857837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šipka 13"/>
            <p:cNvCxnSpPr/>
            <p:nvPr/>
          </p:nvCxnSpPr>
          <p:spPr>
            <a:xfrm rot="10800000" flipV="1">
              <a:off x="3571643" y="4999038"/>
              <a:ext cx="23977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18" name="Skupina 16"/>
            <p:cNvGrpSpPr>
              <a:grpSpLocks/>
            </p:cNvGrpSpPr>
            <p:nvPr/>
          </p:nvGrpSpPr>
          <p:grpSpPr bwMode="auto">
            <a:xfrm rot="5400000">
              <a:off x="2143902" y="3785396"/>
              <a:ext cx="2000264" cy="1588"/>
              <a:chOff x="3724269" y="5008572"/>
              <a:chExt cx="2000264" cy="1588"/>
            </a:xfrm>
          </p:grpSpPr>
          <p:cxnSp>
            <p:nvCxnSpPr>
              <p:cNvPr id="15" name="Přímá spojovací šipka 14"/>
              <p:cNvCxnSpPr/>
              <p:nvPr/>
            </p:nvCxnSpPr>
            <p:spPr>
              <a:xfrm>
                <a:off x="3867150" y="5008901"/>
                <a:ext cx="1857375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ovací šipka 15"/>
              <p:cNvCxnSpPr/>
              <p:nvPr/>
            </p:nvCxnSpPr>
            <p:spPr>
              <a:xfrm rot="10800000" flipV="1">
                <a:off x="3724274" y="4997788"/>
                <a:ext cx="23971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19" name="Skupina 17"/>
            <p:cNvGrpSpPr>
              <a:grpSpLocks/>
            </p:cNvGrpSpPr>
            <p:nvPr/>
          </p:nvGrpSpPr>
          <p:grpSpPr bwMode="auto">
            <a:xfrm rot="5400000">
              <a:off x="4929984" y="3785396"/>
              <a:ext cx="2000264" cy="1588"/>
              <a:chOff x="3724269" y="5008572"/>
              <a:chExt cx="2000264" cy="1588"/>
            </a:xfrm>
          </p:grpSpPr>
          <p:cxnSp>
            <p:nvCxnSpPr>
              <p:cNvPr id="19" name="Přímá spojovací šipka 18"/>
              <p:cNvCxnSpPr/>
              <p:nvPr/>
            </p:nvCxnSpPr>
            <p:spPr>
              <a:xfrm>
                <a:off x="3867149" y="5008228"/>
                <a:ext cx="1857375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ovací šipka 19"/>
              <p:cNvCxnSpPr/>
              <p:nvPr/>
            </p:nvCxnSpPr>
            <p:spPr>
              <a:xfrm rot="10800000" flipV="1">
                <a:off x="3724274" y="4997115"/>
                <a:ext cx="23971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20" name="Skupina 20"/>
            <p:cNvGrpSpPr>
              <a:grpSpLocks/>
            </p:cNvGrpSpPr>
            <p:nvPr/>
          </p:nvGrpSpPr>
          <p:grpSpPr bwMode="auto">
            <a:xfrm rot="2553266">
              <a:off x="3318042" y="2789123"/>
              <a:ext cx="2363901" cy="1804672"/>
              <a:chOff x="3770905" y="4999352"/>
              <a:chExt cx="1697366" cy="21283"/>
            </a:xfrm>
          </p:grpSpPr>
          <p:cxnSp>
            <p:nvCxnSpPr>
              <p:cNvPr id="22" name="Přímá spojovací šipka 21"/>
              <p:cNvCxnSpPr/>
              <p:nvPr/>
            </p:nvCxnSpPr>
            <p:spPr>
              <a:xfrm rot="19046734">
                <a:off x="4081091" y="4999313"/>
                <a:ext cx="1383021" cy="2130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ovací šipka 22"/>
              <p:cNvCxnSpPr/>
              <p:nvPr/>
            </p:nvCxnSpPr>
            <p:spPr>
              <a:xfrm rot="8246734">
                <a:off x="3768436" y="5009401"/>
                <a:ext cx="57008" cy="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21" name="Skupina 27"/>
            <p:cNvGrpSpPr>
              <a:grpSpLocks/>
            </p:cNvGrpSpPr>
            <p:nvPr/>
          </p:nvGrpSpPr>
          <p:grpSpPr bwMode="auto">
            <a:xfrm rot="8183834">
              <a:off x="3510923" y="2780772"/>
              <a:ext cx="2363901" cy="1804672"/>
              <a:chOff x="3770905" y="4999352"/>
              <a:chExt cx="1697366" cy="21283"/>
            </a:xfrm>
          </p:grpSpPr>
          <p:cxnSp>
            <p:nvCxnSpPr>
              <p:cNvPr id="29" name="Přímá spojovací šipka 28"/>
              <p:cNvCxnSpPr/>
              <p:nvPr/>
            </p:nvCxnSpPr>
            <p:spPr>
              <a:xfrm rot="19046734">
                <a:off x="4090884" y="4999617"/>
                <a:ext cx="1375040" cy="211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šipka 29"/>
              <p:cNvCxnSpPr/>
              <p:nvPr/>
            </p:nvCxnSpPr>
            <p:spPr>
              <a:xfrm rot="8246734">
                <a:off x="3772404" y="5009456"/>
                <a:ext cx="57008" cy="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22" name="TextovéPole 30"/>
            <p:cNvSpPr txBox="1">
              <a:spLocks noChangeArrowheads="1"/>
            </p:cNvSpPr>
            <p:nvPr/>
          </p:nvSpPr>
          <p:spPr bwMode="auto">
            <a:xfrm>
              <a:off x="4357686" y="5071872"/>
              <a:ext cx="354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α</a:t>
              </a:r>
              <a:endParaRPr lang="cs-CZ" b="1" i="1"/>
            </a:p>
          </p:txBody>
        </p:sp>
        <p:sp>
          <p:nvSpPr>
            <p:cNvPr id="25623" name="TextovéPole 31"/>
            <p:cNvSpPr txBox="1">
              <a:spLocks noChangeArrowheads="1"/>
            </p:cNvSpPr>
            <p:nvPr/>
          </p:nvSpPr>
          <p:spPr bwMode="auto">
            <a:xfrm>
              <a:off x="6000760" y="3500438"/>
              <a:ext cx="341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β</a:t>
              </a:r>
              <a:endParaRPr lang="cs-CZ" b="1" i="1"/>
            </a:p>
          </p:txBody>
        </p:sp>
        <p:sp>
          <p:nvSpPr>
            <p:cNvPr id="25624" name="TextovéPole 32"/>
            <p:cNvSpPr txBox="1">
              <a:spLocks noChangeArrowheads="1"/>
            </p:cNvSpPr>
            <p:nvPr/>
          </p:nvSpPr>
          <p:spPr bwMode="auto">
            <a:xfrm>
              <a:off x="2658604" y="3500438"/>
              <a:ext cx="341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β</a:t>
              </a:r>
              <a:endParaRPr lang="cs-CZ" b="1" i="1"/>
            </a:p>
          </p:txBody>
        </p:sp>
        <p:sp>
          <p:nvSpPr>
            <p:cNvPr id="25625" name="TextovéPole 34"/>
            <p:cNvSpPr txBox="1">
              <a:spLocks noChangeArrowheads="1"/>
            </p:cNvSpPr>
            <p:nvPr/>
          </p:nvSpPr>
          <p:spPr bwMode="auto">
            <a:xfrm>
              <a:off x="5087496" y="3751250"/>
              <a:ext cx="341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β</a:t>
              </a:r>
              <a:endParaRPr lang="cs-CZ" b="1" i="1"/>
            </a:p>
          </p:txBody>
        </p:sp>
        <p:sp>
          <p:nvSpPr>
            <p:cNvPr id="25626" name="TextovéPole 35"/>
            <p:cNvSpPr txBox="1">
              <a:spLocks noChangeArrowheads="1"/>
            </p:cNvSpPr>
            <p:nvPr/>
          </p:nvSpPr>
          <p:spPr bwMode="auto">
            <a:xfrm>
              <a:off x="3730174" y="3786190"/>
              <a:ext cx="341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β</a:t>
              </a:r>
              <a:endParaRPr lang="cs-CZ" b="1" i="1"/>
            </a:p>
          </p:txBody>
        </p:sp>
      </p:grpSp>
      <p:sp>
        <p:nvSpPr>
          <p:cNvPr id="25603" name="TextovéPole 36"/>
          <p:cNvSpPr txBox="1">
            <a:spLocks noChangeArrowheads="1"/>
          </p:cNvSpPr>
          <p:nvPr/>
        </p:nvSpPr>
        <p:spPr bwMode="auto">
          <a:xfrm>
            <a:off x="2432050" y="2071688"/>
            <a:ext cx="354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i="1"/>
              <a:t>α</a:t>
            </a:r>
            <a:endParaRPr lang="cs-CZ" b="1" i="1"/>
          </a:p>
        </p:txBody>
      </p:sp>
      <p:sp>
        <p:nvSpPr>
          <p:cNvPr id="25606" name="Obdélník 37"/>
          <p:cNvSpPr>
            <a:spLocks noChangeArrowheads="1"/>
          </p:cNvSpPr>
          <p:nvPr/>
        </p:nvSpPr>
        <p:spPr bwMode="auto">
          <a:xfrm>
            <a:off x="4357688" y="2643188"/>
            <a:ext cx="4714875" cy="9540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/>
              <a:t>D =  0,5 ln(a) + 1/4 ln(b)     </a:t>
            </a:r>
          </a:p>
          <a:p>
            <a:r>
              <a:rPr lang="cs-CZ" sz="2800"/>
              <a:t>a = 1/(1 - 2P - Q) b = 1/(1 -2Q)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4718050" y="3714750"/>
            <a:ext cx="40174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  <a:cs typeface="Arial" pitchFamily="34" charset="0"/>
              </a:rPr>
              <a:t>P</a:t>
            </a:r>
            <a:r>
              <a:rPr lang="cs-CZ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fraction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transitions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dirty="0">
                <a:latin typeface="+mj-lt"/>
                <a:cs typeface="Arial" pitchFamily="34" charset="0"/>
              </a:rPr>
              <a:t>Q</a:t>
            </a:r>
            <a:r>
              <a:rPr lang="cs-CZ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fraction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transversions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Obdélník 40"/>
          <p:cNvSpPr>
            <a:spLocks noChangeArrowheads="1"/>
          </p:cNvSpPr>
          <p:nvPr/>
        </p:nvSpPr>
        <p:spPr bwMode="auto">
          <a:xfrm>
            <a:off x="4500563" y="5032375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V(D) = [a</a:t>
            </a:r>
            <a:r>
              <a:rPr lang="cs-CZ" baseline="30000" dirty="0"/>
              <a:t>2</a:t>
            </a:r>
            <a:r>
              <a:rPr lang="cs-CZ" dirty="0"/>
              <a:t>P + c</a:t>
            </a:r>
            <a:r>
              <a:rPr lang="cs-CZ" baseline="30000" dirty="0"/>
              <a:t>2</a:t>
            </a:r>
            <a:r>
              <a:rPr lang="cs-CZ" dirty="0"/>
              <a:t>Q -(</a:t>
            </a:r>
            <a:r>
              <a:rPr lang="cs-CZ" dirty="0" err="1"/>
              <a:t>aP</a:t>
            </a:r>
            <a:r>
              <a:rPr lang="cs-CZ" dirty="0"/>
              <a:t> +</a:t>
            </a:r>
            <a:r>
              <a:rPr lang="cs-CZ" dirty="0" err="1"/>
              <a:t>cQ</a:t>
            </a:r>
            <a:r>
              <a:rPr lang="cs-CZ" dirty="0"/>
              <a:t>)</a:t>
            </a:r>
            <a:r>
              <a:rPr lang="cs-CZ" baseline="30000" dirty="0"/>
              <a:t>2</a:t>
            </a:r>
            <a:r>
              <a:rPr lang="cs-CZ" dirty="0"/>
              <a:t>]/L      c = (a + b)/2</a:t>
            </a:r>
          </a:p>
          <a:p>
            <a:pPr>
              <a:spcBef>
                <a:spcPct val="50000"/>
              </a:spcBef>
            </a:pPr>
            <a:r>
              <a:rPr lang="cs-CZ" dirty="0"/>
              <a:t>L</a:t>
            </a:r>
            <a:r>
              <a:rPr lang="cs-CZ" dirty="0">
                <a:latin typeface="Arial" pitchFamily="34" charset="0"/>
                <a:cs typeface="Arial" pitchFamily="34" charset="0"/>
              </a:rPr>
              <a:t>=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length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sequence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TextovéPole 41"/>
          <p:cNvSpPr txBox="1">
            <a:spLocks noChangeArrowheads="1"/>
          </p:cNvSpPr>
          <p:nvPr/>
        </p:nvSpPr>
        <p:spPr bwMode="auto">
          <a:xfrm>
            <a:off x="4500563" y="4572000"/>
            <a:ext cx="186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Variance D:</a:t>
            </a: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49379F52-1418-4672-AEA8-257295AD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0"/>
            <a:ext cx="9144000" cy="7699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OTHER MODELS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38">
            <a:extLst>
              <a:ext uri="{FF2B5EF4-FFF2-40B4-BE49-F238E27FC236}">
                <a16:creationId xmlns:a16="http://schemas.microsoft.com/office/drawing/2014/main" id="{78545232-E758-4CDC-AC7D-5153A682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521" y="1340768"/>
            <a:ext cx="30780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4400" b="1" dirty="0">
                <a:latin typeface="Arial" pitchFamily="34" charset="0"/>
                <a:cs typeface="Arial" pitchFamily="34" charset="0"/>
              </a:rPr>
              <a:t> 2P</a:t>
            </a:r>
          </a:p>
          <a:p>
            <a:pPr algn="ctr"/>
            <a:r>
              <a:rPr lang="cs-CZ" b="1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2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parameter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Skupina 36"/>
          <p:cNvGrpSpPr>
            <a:grpSpLocks/>
          </p:cNvGrpSpPr>
          <p:nvPr/>
        </p:nvGrpSpPr>
        <p:grpSpPr bwMode="auto">
          <a:xfrm>
            <a:off x="658813" y="2117725"/>
            <a:ext cx="3683000" cy="3454400"/>
            <a:chOff x="2658604" y="2082800"/>
            <a:chExt cx="3683916" cy="3454400"/>
          </a:xfrm>
        </p:grpSpPr>
        <p:sp>
          <p:nvSpPr>
            <p:cNvPr id="26632" name="TextovéPole 3"/>
            <p:cNvSpPr txBox="1">
              <a:spLocks noChangeArrowheads="1"/>
            </p:cNvSpPr>
            <p:nvPr/>
          </p:nvSpPr>
          <p:spPr bwMode="auto">
            <a:xfrm>
              <a:off x="2983439" y="2082800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A                           </a:t>
              </a:r>
            </a:p>
          </p:txBody>
        </p:sp>
        <p:sp>
          <p:nvSpPr>
            <p:cNvPr id="26633" name="TextovéPole 4"/>
            <p:cNvSpPr txBox="1">
              <a:spLocks noChangeArrowheads="1"/>
            </p:cNvSpPr>
            <p:nvPr/>
          </p:nvSpPr>
          <p:spPr bwMode="auto">
            <a:xfrm>
              <a:off x="5584263" y="2087053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G                           </a:t>
              </a:r>
            </a:p>
          </p:txBody>
        </p:sp>
        <p:sp>
          <p:nvSpPr>
            <p:cNvPr id="26634" name="TextovéPole 5"/>
            <p:cNvSpPr txBox="1">
              <a:spLocks noChangeArrowheads="1"/>
            </p:cNvSpPr>
            <p:nvPr/>
          </p:nvSpPr>
          <p:spPr bwMode="auto">
            <a:xfrm>
              <a:off x="5615482" y="4720664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C                           </a:t>
              </a:r>
            </a:p>
          </p:txBody>
        </p:sp>
        <p:sp>
          <p:nvSpPr>
            <p:cNvPr id="26635" name="TextovéPole 6"/>
            <p:cNvSpPr txBox="1">
              <a:spLocks noChangeArrowheads="1"/>
            </p:cNvSpPr>
            <p:nvPr/>
          </p:nvSpPr>
          <p:spPr bwMode="auto">
            <a:xfrm>
              <a:off x="2958039" y="4767759"/>
              <a:ext cx="64294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4400" b="1">
                  <a:latin typeface="Arial" pitchFamily="34" charset="0"/>
                  <a:cs typeface="Arial" pitchFamily="34" charset="0"/>
                </a:rPr>
                <a:t>T                           </a:t>
              </a:r>
            </a:p>
          </p:txBody>
        </p:sp>
        <p:cxnSp>
          <p:nvCxnSpPr>
            <p:cNvPr id="9" name="Přímá spojovací šipka 8"/>
            <p:cNvCxnSpPr/>
            <p:nvPr/>
          </p:nvCxnSpPr>
          <p:spPr>
            <a:xfrm>
              <a:off x="3714554" y="2500313"/>
              <a:ext cx="1857837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10"/>
            <p:cNvCxnSpPr/>
            <p:nvPr/>
          </p:nvCxnSpPr>
          <p:spPr>
            <a:xfrm rot="10800000" flipV="1">
              <a:off x="3571643" y="2500313"/>
              <a:ext cx="23977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/>
            <p:cNvCxnSpPr/>
            <p:nvPr/>
          </p:nvCxnSpPr>
          <p:spPr>
            <a:xfrm>
              <a:off x="3714554" y="4999038"/>
              <a:ext cx="1857837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šipka 13"/>
            <p:cNvCxnSpPr/>
            <p:nvPr/>
          </p:nvCxnSpPr>
          <p:spPr>
            <a:xfrm rot="10800000" flipV="1">
              <a:off x="3571643" y="4999038"/>
              <a:ext cx="23977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40" name="Skupina 16"/>
            <p:cNvGrpSpPr>
              <a:grpSpLocks/>
            </p:cNvGrpSpPr>
            <p:nvPr/>
          </p:nvGrpSpPr>
          <p:grpSpPr bwMode="auto">
            <a:xfrm rot="5400000">
              <a:off x="2143902" y="3785396"/>
              <a:ext cx="2000264" cy="1588"/>
              <a:chOff x="3724269" y="5008572"/>
              <a:chExt cx="2000264" cy="1588"/>
            </a:xfrm>
          </p:grpSpPr>
          <p:cxnSp>
            <p:nvCxnSpPr>
              <p:cNvPr id="15" name="Přímá spojovací šipka 14"/>
              <p:cNvCxnSpPr/>
              <p:nvPr/>
            </p:nvCxnSpPr>
            <p:spPr>
              <a:xfrm>
                <a:off x="3867150" y="5008901"/>
                <a:ext cx="1857375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ovací šipka 15"/>
              <p:cNvCxnSpPr/>
              <p:nvPr/>
            </p:nvCxnSpPr>
            <p:spPr>
              <a:xfrm rot="10800000" flipV="1">
                <a:off x="3724274" y="4997788"/>
                <a:ext cx="23971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41" name="Skupina 17"/>
            <p:cNvGrpSpPr>
              <a:grpSpLocks/>
            </p:cNvGrpSpPr>
            <p:nvPr/>
          </p:nvGrpSpPr>
          <p:grpSpPr bwMode="auto">
            <a:xfrm rot="5400000">
              <a:off x="4929984" y="3785396"/>
              <a:ext cx="2000264" cy="1588"/>
              <a:chOff x="3724269" y="5008572"/>
              <a:chExt cx="2000264" cy="1588"/>
            </a:xfrm>
          </p:grpSpPr>
          <p:cxnSp>
            <p:nvCxnSpPr>
              <p:cNvPr id="19" name="Přímá spojovací šipka 18"/>
              <p:cNvCxnSpPr/>
              <p:nvPr/>
            </p:nvCxnSpPr>
            <p:spPr>
              <a:xfrm>
                <a:off x="3867149" y="5008228"/>
                <a:ext cx="1857375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ovací šipka 19"/>
              <p:cNvCxnSpPr/>
              <p:nvPr/>
            </p:nvCxnSpPr>
            <p:spPr>
              <a:xfrm rot="10800000" flipV="1">
                <a:off x="3724274" y="4997115"/>
                <a:ext cx="23971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42" name="Skupina 20"/>
            <p:cNvGrpSpPr>
              <a:grpSpLocks/>
            </p:cNvGrpSpPr>
            <p:nvPr/>
          </p:nvGrpSpPr>
          <p:grpSpPr bwMode="auto">
            <a:xfrm rot="2553266">
              <a:off x="3318042" y="2789123"/>
              <a:ext cx="2363901" cy="1804672"/>
              <a:chOff x="3770905" y="4999352"/>
              <a:chExt cx="1697366" cy="21283"/>
            </a:xfrm>
          </p:grpSpPr>
          <p:cxnSp>
            <p:nvCxnSpPr>
              <p:cNvPr id="22" name="Přímá spojovací šipka 21"/>
              <p:cNvCxnSpPr/>
              <p:nvPr/>
            </p:nvCxnSpPr>
            <p:spPr>
              <a:xfrm rot="19046734">
                <a:off x="4081091" y="4999313"/>
                <a:ext cx="1383021" cy="2130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ovací šipka 22"/>
              <p:cNvCxnSpPr/>
              <p:nvPr/>
            </p:nvCxnSpPr>
            <p:spPr>
              <a:xfrm rot="8246734">
                <a:off x="3768436" y="5009401"/>
                <a:ext cx="57008" cy="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43" name="Skupina 27"/>
            <p:cNvGrpSpPr>
              <a:grpSpLocks/>
            </p:cNvGrpSpPr>
            <p:nvPr/>
          </p:nvGrpSpPr>
          <p:grpSpPr bwMode="auto">
            <a:xfrm rot="8183834">
              <a:off x="3510923" y="2780772"/>
              <a:ext cx="2363901" cy="1804672"/>
              <a:chOff x="3770905" y="4999352"/>
              <a:chExt cx="1697366" cy="21283"/>
            </a:xfrm>
          </p:grpSpPr>
          <p:cxnSp>
            <p:nvCxnSpPr>
              <p:cNvPr id="29" name="Přímá spojovací šipka 28"/>
              <p:cNvCxnSpPr/>
              <p:nvPr/>
            </p:nvCxnSpPr>
            <p:spPr>
              <a:xfrm rot="19046734">
                <a:off x="4090884" y="4999617"/>
                <a:ext cx="1375040" cy="211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ovací šipka 29"/>
              <p:cNvCxnSpPr/>
              <p:nvPr/>
            </p:nvCxnSpPr>
            <p:spPr>
              <a:xfrm rot="8246734">
                <a:off x="3772404" y="5009456"/>
                <a:ext cx="57008" cy="8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44" name="TextovéPole 30"/>
            <p:cNvSpPr txBox="1">
              <a:spLocks noChangeArrowheads="1"/>
            </p:cNvSpPr>
            <p:nvPr/>
          </p:nvSpPr>
          <p:spPr bwMode="auto">
            <a:xfrm>
              <a:off x="4357686" y="5071872"/>
              <a:ext cx="354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α</a:t>
              </a:r>
              <a:endParaRPr lang="cs-CZ" b="1" i="1"/>
            </a:p>
          </p:txBody>
        </p:sp>
        <p:sp>
          <p:nvSpPr>
            <p:cNvPr id="26645" name="TextovéPole 31"/>
            <p:cNvSpPr txBox="1">
              <a:spLocks noChangeArrowheads="1"/>
            </p:cNvSpPr>
            <p:nvPr/>
          </p:nvSpPr>
          <p:spPr bwMode="auto">
            <a:xfrm>
              <a:off x="6000760" y="3500438"/>
              <a:ext cx="341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β</a:t>
              </a:r>
              <a:endParaRPr lang="cs-CZ" b="1" i="1"/>
            </a:p>
          </p:txBody>
        </p:sp>
        <p:sp>
          <p:nvSpPr>
            <p:cNvPr id="26646" name="TextovéPole 32"/>
            <p:cNvSpPr txBox="1">
              <a:spLocks noChangeArrowheads="1"/>
            </p:cNvSpPr>
            <p:nvPr/>
          </p:nvSpPr>
          <p:spPr bwMode="auto">
            <a:xfrm>
              <a:off x="2658604" y="3500438"/>
              <a:ext cx="341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β</a:t>
              </a:r>
              <a:endParaRPr lang="cs-CZ" b="1" i="1"/>
            </a:p>
          </p:txBody>
        </p:sp>
        <p:sp>
          <p:nvSpPr>
            <p:cNvPr id="26647" name="TextovéPole 34"/>
            <p:cNvSpPr txBox="1">
              <a:spLocks noChangeArrowheads="1"/>
            </p:cNvSpPr>
            <p:nvPr/>
          </p:nvSpPr>
          <p:spPr bwMode="auto">
            <a:xfrm>
              <a:off x="5087496" y="3751250"/>
              <a:ext cx="341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β</a:t>
              </a:r>
              <a:endParaRPr lang="cs-CZ" b="1" i="1"/>
            </a:p>
          </p:txBody>
        </p:sp>
        <p:sp>
          <p:nvSpPr>
            <p:cNvPr id="26648" name="TextovéPole 35"/>
            <p:cNvSpPr txBox="1">
              <a:spLocks noChangeArrowheads="1"/>
            </p:cNvSpPr>
            <p:nvPr/>
          </p:nvSpPr>
          <p:spPr bwMode="auto">
            <a:xfrm>
              <a:off x="3730174" y="3786190"/>
              <a:ext cx="341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/>
                <a:t>β</a:t>
              </a:r>
              <a:endParaRPr lang="cs-CZ" b="1" i="1"/>
            </a:p>
          </p:txBody>
        </p:sp>
      </p:grpSp>
      <p:sp>
        <p:nvSpPr>
          <p:cNvPr id="26627" name="TextovéPole 36"/>
          <p:cNvSpPr txBox="1">
            <a:spLocks noChangeArrowheads="1"/>
          </p:cNvSpPr>
          <p:nvPr/>
        </p:nvSpPr>
        <p:spPr bwMode="auto">
          <a:xfrm>
            <a:off x="2432050" y="2071688"/>
            <a:ext cx="354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i="1"/>
              <a:t>α</a:t>
            </a:r>
            <a:endParaRPr lang="cs-CZ" b="1" i="1"/>
          </a:p>
        </p:txBody>
      </p:sp>
      <p:sp>
        <p:nvSpPr>
          <p:cNvPr id="26630" name="Obdélník 37"/>
          <p:cNvSpPr>
            <a:spLocks noChangeArrowheads="1"/>
          </p:cNvSpPr>
          <p:nvPr/>
        </p:nvSpPr>
        <p:spPr bwMode="auto">
          <a:xfrm>
            <a:off x="4357688" y="2643188"/>
            <a:ext cx="4714875" cy="9540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/>
              <a:t>D =  0,5 ln(a) + 1/4 ln(b)     </a:t>
            </a:r>
          </a:p>
          <a:p>
            <a:r>
              <a:rPr lang="cs-CZ" sz="2800"/>
              <a:t>a = 1/(1 - 2P - Q) b = 1/(1 -2Q)</a:t>
            </a:r>
          </a:p>
        </p:txBody>
      </p:sp>
      <p:sp>
        <p:nvSpPr>
          <p:cNvPr id="26631" name="TextovéPole 42"/>
          <p:cNvSpPr txBox="1">
            <a:spLocks noChangeArrowheads="1"/>
          </p:cNvSpPr>
          <p:nvPr/>
        </p:nvSpPr>
        <p:spPr bwMode="auto">
          <a:xfrm>
            <a:off x="4357688" y="3714750"/>
            <a:ext cx="50006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err="1">
                <a:latin typeface="Arial" pitchFamily="34" charset="0"/>
                <a:cs typeface="Arial" pitchFamily="34" charset="0"/>
              </a:rPr>
              <a:t>Example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our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sequence</a:t>
            </a:r>
            <a:r>
              <a:rPr lang="cs-CZ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P=2/14=0,14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Q=1/14=0,07</a:t>
            </a:r>
          </a:p>
          <a:p>
            <a:endParaRPr lang="cs-CZ" dirty="0"/>
          </a:p>
          <a:p>
            <a:r>
              <a:rPr lang="cs-CZ" dirty="0"/>
              <a:t>a = 1/(1 – 2*0,14 – 0,07) = 1,54</a:t>
            </a:r>
          </a:p>
          <a:p>
            <a:r>
              <a:rPr lang="cs-CZ" dirty="0"/>
              <a:t>b = 1/(1 -2*0,07) = 1,16</a:t>
            </a:r>
          </a:p>
          <a:p>
            <a:r>
              <a:rPr lang="cs-CZ" dirty="0"/>
              <a:t>D =  0,5 </a:t>
            </a:r>
            <a:r>
              <a:rPr lang="cs-CZ" dirty="0" err="1"/>
              <a:t>ln</a:t>
            </a:r>
            <a:r>
              <a:rPr lang="cs-CZ" dirty="0"/>
              <a:t>(1,54) + 1/4ln(1,16)=</a:t>
            </a:r>
            <a:r>
              <a:rPr lang="cs-CZ" b="1" dirty="0"/>
              <a:t>0,254</a:t>
            </a: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B79C3340-D8B5-496C-AC81-895F536B0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0"/>
            <a:ext cx="9144000" cy="7699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OTHER MODELS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38">
            <a:extLst>
              <a:ext uri="{FF2B5EF4-FFF2-40B4-BE49-F238E27FC236}">
                <a16:creationId xmlns:a16="http://schemas.microsoft.com/office/drawing/2014/main" id="{F144E2B0-80B2-4F68-87CF-D7E3CA21C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521" y="1340768"/>
            <a:ext cx="30780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4400" b="1" dirty="0">
                <a:latin typeface="Arial" pitchFamily="34" charset="0"/>
                <a:cs typeface="Arial" pitchFamily="34" charset="0"/>
              </a:rPr>
              <a:t> 2P</a:t>
            </a:r>
          </a:p>
          <a:p>
            <a:pPr algn="ctr"/>
            <a:r>
              <a:rPr lang="cs-CZ" b="1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2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parameter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23000" b="5774"/>
          <a:stretch>
            <a:fillRect/>
          </a:stretch>
        </p:blipFill>
        <p:spPr bwMode="auto">
          <a:xfrm>
            <a:off x="-3859213" y="642938"/>
            <a:ext cx="17218026" cy="721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6846888" y="857250"/>
            <a:ext cx="265112" cy="6572250"/>
          </a:xfrm>
          <a:prstGeom prst="roundRect">
            <a:avLst/>
          </a:prstGeom>
          <a:noFill/>
          <a:ln w="133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gradFill flip="none" rotWithShape="1">
            <a:gsLst>
              <a:gs pos="0">
                <a:srgbClr val="BE7C8F">
                  <a:tint val="66000"/>
                  <a:satMod val="160000"/>
                </a:srgbClr>
              </a:gs>
              <a:gs pos="50000">
                <a:srgbClr val="BE7C8F">
                  <a:tint val="44500"/>
                  <a:satMod val="160000"/>
                </a:srgbClr>
              </a:gs>
              <a:gs pos="100000">
                <a:srgbClr val="BE7C8F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400" b="1" cap="all" dirty="0" err="1">
                <a:latin typeface="Arial" pitchFamily="34" charset="0"/>
                <a:cs typeface="Arial" pitchFamily="34" charset="0"/>
              </a:rPr>
              <a:t>alignment</a:t>
            </a:r>
            <a:endParaRPr lang="cs-CZ" sz="4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TextovéPole 7"/>
          <p:cNvSpPr txBox="1">
            <a:spLocks noChangeArrowheads="1"/>
          </p:cNvSpPr>
          <p:nvPr/>
        </p:nvSpPr>
        <p:spPr bwMode="auto">
          <a:xfrm>
            <a:off x="0" y="1071563"/>
            <a:ext cx="5048250" cy="461962"/>
          </a:xfrm>
          <a:prstGeom prst="rect">
            <a:avLst/>
          </a:prstGeom>
          <a:solidFill>
            <a:schemeClr val="bg1">
              <a:alpha val="93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latin typeface="Arial" charset="0"/>
                <a:cs typeface="Arial" charset="0"/>
              </a:rPr>
              <a:t>Mutliple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sequence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alignment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(MSA)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539552" y="1606550"/>
            <a:ext cx="6254854" cy="830997"/>
          </a:xfrm>
          <a:prstGeom prst="rect">
            <a:avLst/>
          </a:prstGeom>
          <a:solidFill>
            <a:schemeClr val="bg1">
              <a:alpha val="93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 err="1">
                <a:latin typeface="Arial" charset="0"/>
                <a:cs typeface="Arial" charset="0"/>
              </a:rPr>
              <a:t>The</a:t>
            </a:r>
            <a:r>
              <a:rPr lang="cs-CZ" b="1" i="1" dirty="0">
                <a:latin typeface="Arial" charset="0"/>
                <a:cs typeface="Arial" charset="0"/>
              </a:rPr>
              <a:t> </a:t>
            </a:r>
            <a:r>
              <a:rPr lang="cs-CZ" b="1" i="1" dirty="0" err="1">
                <a:latin typeface="Arial" charset="0"/>
                <a:cs typeface="Arial" charset="0"/>
              </a:rPr>
              <a:t>character</a:t>
            </a:r>
            <a:r>
              <a:rPr lang="cs-CZ" b="1" i="1" dirty="0">
                <a:latin typeface="Arial" charset="0"/>
                <a:cs typeface="Arial" charset="0"/>
              </a:rPr>
              <a:t> </a:t>
            </a:r>
            <a:r>
              <a:rPr lang="cs-CZ" b="1" i="1" dirty="0" err="1">
                <a:latin typeface="Arial" charset="0"/>
                <a:cs typeface="Arial" charset="0"/>
              </a:rPr>
              <a:t>is</a:t>
            </a:r>
            <a:r>
              <a:rPr lang="cs-CZ" b="1" i="1" dirty="0">
                <a:latin typeface="Arial" charset="0"/>
                <a:cs typeface="Arial" charset="0"/>
              </a:rPr>
              <a:t> </a:t>
            </a:r>
            <a:r>
              <a:rPr lang="cs-CZ" b="1" i="1" dirty="0" err="1">
                <a:latin typeface="Arial" charset="0"/>
                <a:cs typeface="Arial" charset="0"/>
              </a:rPr>
              <a:t>the</a:t>
            </a:r>
            <a:r>
              <a:rPr lang="cs-CZ" b="1" i="1" dirty="0">
                <a:latin typeface="Arial" charset="0"/>
                <a:cs typeface="Arial" charset="0"/>
              </a:rPr>
              <a:t> </a:t>
            </a:r>
            <a:r>
              <a:rPr lang="cs-CZ" b="1" i="1" dirty="0" err="1">
                <a:latin typeface="Arial" charset="0"/>
                <a:cs typeface="Arial" charset="0"/>
              </a:rPr>
              <a:t>column</a:t>
            </a:r>
            <a:endParaRPr lang="cs-CZ" b="1" i="1" dirty="0">
              <a:latin typeface="Arial" charset="0"/>
              <a:cs typeface="Arial" charset="0"/>
            </a:endParaRPr>
          </a:p>
          <a:p>
            <a:r>
              <a:rPr lang="cs-CZ" b="1" i="1" dirty="0" err="1">
                <a:latin typeface="Arial" charset="0"/>
                <a:cs typeface="Arial" charset="0"/>
              </a:rPr>
              <a:t>Character</a:t>
            </a:r>
            <a:r>
              <a:rPr lang="cs-CZ" b="1" i="1" dirty="0">
                <a:latin typeface="Arial" charset="0"/>
                <a:cs typeface="Arial" charset="0"/>
              </a:rPr>
              <a:t> </a:t>
            </a:r>
            <a:r>
              <a:rPr lang="cs-CZ" b="1" i="1" dirty="0" err="1">
                <a:latin typeface="Arial" charset="0"/>
                <a:cs typeface="Arial" charset="0"/>
              </a:rPr>
              <a:t>states</a:t>
            </a:r>
            <a:r>
              <a:rPr lang="cs-CZ" b="1" i="1" dirty="0">
                <a:latin typeface="Arial" charset="0"/>
                <a:cs typeface="Arial" charset="0"/>
              </a:rPr>
              <a:t> are AA (R, V, T, A, S, I…)</a:t>
            </a:r>
            <a:endParaRPr lang="cs-CZ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14301"/>
          <a:stretch>
            <a:fillRect/>
          </a:stretch>
        </p:blipFill>
        <p:spPr bwMode="auto">
          <a:xfrm>
            <a:off x="5397500" y="981075"/>
            <a:ext cx="3360738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gradFill flip="none" rotWithShape="1">
            <a:gsLst>
              <a:gs pos="0">
                <a:srgbClr val="BE7C8F">
                  <a:tint val="66000"/>
                  <a:satMod val="160000"/>
                </a:srgbClr>
              </a:gs>
              <a:gs pos="50000">
                <a:srgbClr val="BE7C8F">
                  <a:tint val="44500"/>
                  <a:satMod val="160000"/>
                </a:srgbClr>
              </a:gs>
              <a:gs pos="100000">
                <a:srgbClr val="BE7C8F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400" b="1" cap="all" dirty="0">
                <a:latin typeface="Arial" pitchFamily="34" charset="0"/>
                <a:cs typeface="Arial" pitchFamily="34" charset="0"/>
              </a:rPr>
              <a:t>FINGERPRINT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346332" y="3738740"/>
            <a:ext cx="3456384" cy="216024"/>
          </a:xfrm>
          <a:prstGeom prst="roundRect">
            <a:avLst/>
          </a:prstGeom>
          <a:noFill/>
          <a:ln w="133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extovéPole 8"/>
          <p:cNvSpPr txBox="1">
            <a:spLocks noChangeArrowheads="1"/>
          </p:cNvSpPr>
          <p:nvPr/>
        </p:nvSpPr>
        <p:spPr bwMode="auto">
          <a:xfrm>
            <a:off x="1331640" y="3429000"/>
            <a:ext cx="3803265" cy="830997"/>
          </a:xfrm>
          <a:prstGeom prst="rect">
            <a:avLst/>
          </a:prstGeom>
          <a:solidFill>
            <a:schemeClr val="bg1">
              <a:alpha val="93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i="1" dirty="0" err="1">
                <a:latin typeface="Arial" charset="0"/>
                <a:cs typeface="Arial" charset="0"/>
              </a:rPr>
              <a:t>Character</a:t>
            </a:r>
            <a:r>
              <a:rPr lang="cs-CZ" b="1" i="1" dirty="0">
                <a:latin typeface="Arial" charset="0"/>
                <a:cs typeface="Arial" charset="0"/>
              </a:rPr>
              <a:t> </a:t>
            </a:r>
            <a:r>
              <a:rPr lang="cs-CZ" b="1" i="1" dirty="0" err="1">
                <a:latin typeface="Arial" charset="0"/>
                <a:cs typeface="Arial" charset="0"/>
              </a:rPr>
              <a:t>is</a:t>
            </a:r>
            <a:r>
              <a:rPr lang="cs-CZ" b="1" i="1" dirty="0">
                <a:latin typeface="Arial" charset="0"/>
                <a:cs typeface="Arial" charset="0"/>
              </a:rPr>
              <a:t> </a:t>
            </a:r>
            <a:r>
              <a:rPr lang="cs-CZ" b="1" i="1" dirty="0" err="1">
                <a:latin typeface="Arial" charset="0"/>
                <a:cs typeface="Arial" charset="0"/>
              </a:rPr>
              <a:t>the</a:t>
            </a:r>
            <a:r>
              <a:rPr lang="cs-CZ" b="1" i="1" dirty="0">
                <a:latin typeface="Arial" charset="0"/>
                <a:cs typeface="Arial" charset="0"/>
              </a:rPr>
              <a:t> </a:t>
            </a:r>
            <a:r>
              <a:rPr lang="cs-CZ" b="1" i="1" dirty="0" err="1">
                <a:latin typeface="Arial" charset="0"/>
                <a:cs typeface="Arial" charset="0"/>
              </a:rPr>
              <a:t>row</a:t>
            </a:r>
            <a:br>
              <a:rPr lang="cs-CZ" b="1" i="1" dirty="0">
                <a:latin typeface="Arial" charset="0"/>
                <a:cs typeface="Arial" charset="0"/>
              </a:rPr>
            </a:br>
            <a:r>
              <a:rPr lang="cs-CZ" b="1" i="1" dirty="0" err="1">
                <a:latin typeface="Arial" charset="0"/>
                <a:cs typeface="Arial" charset="0"/>
              </a:rPr>
              <a:t>Character</a:t>
            </a:r>
            <a:r>
              <a:rPr lang="cs-CZ" b="1" i="1" dirty="0">
                <a:latin typeface="Arial" charset="0"/>
                <a:cs typeface="Arial" charset="0"/>
              </a:rPr>
              <a:t> </a:t>
            </a:r>
            <a:r>
              <a:rPr lang="cs-CZ" b="1" i="1" dirty="0" err="1">
                <a:latin typeface="Arial" charset="0"/>
                <a:cs typeface="Arial" charset="0"/>
              </a:rPr>
              <a:t>states</a:t>
            </a:r>
            <a:r>
              <a:rPr lang="cs-CZ" b="1" i="1" dirty="0">
                <a:latin typeface="Arial" charset="0"/>
                <a:cs typeface="Arial" charset="0"/>
              </a:rPr>
              <a:t> are </a:t>
            </a:r>
            <a:r>
              <a:rPr lang="en-GB" b="1" i="1" dirty="0">
                <a:latin typeface="Arial" charset="0"/>
                <a:cs typeface="Arial" charset="0"/>
              </a:rPr>
              <a:t>+</a:t>
            </a:r>
            <a:r>
              <a:rPr lang="cs-CZ" b="1" i="1" dirty="0">
                <a:latin typeface="Arial" charset="0"/>
                <a:cs typeface="Arial" charset="0"/>
              </a:rPr>
              <a:t>/-</a:t>
            </a:r>
            <a:endParaRPr lang="cs-CZ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5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IMG_0411.JPG"/>
          <p:cNvPicPr>
            <a:picLocks noChangeAspect="1"/>
          </p:cNvPicPr>
          <p:nvPr/>
        </p:nvPicPr>
        <p:blipFill>
          <a:blip r:embed="rId3" cstate="print"/>
          <a:srcRect l="11739" t="15131" r="-426" b="1405"/>
          <a:stretch>
            <a:fillRect/>
          </a:stretch>
        </p:blipFill>
        <p:spPr bwMode="auto">
          <a:xfrm>
            <a:off x="214313" y="2079625"/>
            <a:ext cx="4857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584" r="-378"/>
          <a:stretch>
            <a:fillRect/>
          </a:stretch>
        </p:blipFill>
        <p:spPr bwMode="auto">
          <a:xfrm>
            <a:off x="2987675" y="4040188"/>
            <a:ext cx="2058988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0" y="285750"/>
            <a:ext cx="8452122" cy="70788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GENETIC DISTANCE ESTIMATION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 cstate="print"/>
          <a:srcRect l="8066" r="8684" b="996"/>
          <a:stretch>
            <a:fillRect/>
          </a:stretch>
        </p:blipFill>
        <p:spPr bwMode="auto">
          <a:xfrm>
            <a:off x="5024438" y="2071688"/>
            <a:ext cx="41656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059832" y="6237312"/>
            <a:ext cx="32004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882270" y="605447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6086892" y="60522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0" y="142875"/>
            <a:ext cx="9144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600" b="1" cap="all" dirty="0">
                <a:latin typeface="Arial" pitchFamily="34" charset="0"/>
                <a:cs typeface="Arial" pitchFamily="34" charset="0"/>
              </a:rPr>
              <a:t>DISTANCE FROM THE FINGERPRINTS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 l="3764" r="10001" b="29779"/>
          <a:stretch>
            <a:fillRect/>
          </a:stretch>
        </p:blipFill>
        <p:spPr bwMode="auto">
          <a:xfrm>
            <a:off x="0" y="1643063"/>
            <a:ext cx="47085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ovéPole 5"/>
          <p:cNvSpPr txBox="1">
            <a:spLocks noChangeArrowheads="1"/>
          </p:cNvSpPr>
          <p:nvPr/>
        </p:nvSpPr>
        <p:spPr bwMode="auto">
          <a:xfrm>
            <a:off x="1071563" y="1109663"/>
            <a:ext cx="1928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RAPD/RFLP</a:t>
            </a:r>
          </a:p>
        </p:txBody>
      </p:sp>
      <p:sp>
        <p:nvSpPr>
          <p:cNvPr id="7" name="Obdélník 6"/>
          <p:cNvSpPr/>
          <p:nvPr/>
        </p:nvSpPr>
        <p:spPr>
          <a:xfrm>
            <a:off x="4929188" y="1095375"/>
            <a:ext cx="4214812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Calibri" pitchFamily="34" charset="0"/>
                <a:cs typeface="Arial" pitchFamily="34" charset="0"/>
              </a:rPr>
              <a:t>Koeficient by  </a:t>
            </a:r>
            <a:r>
              <a:rPr lang="cs-CZ" b="1" dirty="0" err="1">
                <a:latin typeface="Calibri" pitchFamily="34" charset="0"/>
                <a:cs typeface="Arial" pitchFamily="34" charset="0"/>
              </a:rPr>
              <a:t>Nei</a:t>
            </a:r>
            <a:r>
              <a:rPr lang="cs-CZ" b="1" dirty="0">
                <a:latin typeface="Calibri" pitchFamily="34" charset="0"/>
                <a:cs typeface="Arial" pitchFamily="34" charset="0"/>
              </a:rPr>
              <a:t> a </a:t>
            </a:r>
            <a:r>
              <a:rPr lang="cs-CZ" b="1" dirty="0" err="1">
                <a:latin typeface="Calibri" pitchFamily="34" charset="0"/>
                <a:cs typeface="Arial" pitchFamily="34" charset="0"/>
              </a:rPr>
              <a:t>Li</a:t>
            </a:r>
            <a:r>
              <a:rPr lang="cs-CZ" b="1" dirty="0">
                <a:latin typeface="Calibri" pitchFamily="34" charset="0"/>
                <a:cs typeface="Arial" pitchFamily="34" charset="0"/>
              </a:rPr>
              <a:t> </a:t>
            </a:r>
            <a:br>
              <a:rPr lang="cs-CZ" b="1" dirty="0">
                <a:latin typeface="Calibri" pitchFamily="34" charset="0"/>
                <a:cs typeface="Arial" pitchFamily="34" charset="0"/>
              </a:rPr>
            </a:br>
            <a:r>
              <a:rPr lang="cs-CZ" dirty="0">
                <a:latin typeface="Calibri" pitchFamily="34" charset="0"/>
                <a:cs typeface="Arial" pitchFamily="34" charset="0"/>
              </a:rPr>
              <a:t>1979, PNAS 76, 1979</a:t>
            </a:r>
          </a:p>
          <a:p>
            <a:pPr>
              <a:defRPr/>
            </a:pP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Calibri" pitchFamily="34" charset="0"/>
                <a:cs typeface="Arial" pitchFamily="34" charset="0"/>
              </a:rPr>
              <a:t>For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each</a:t>
            </a:r>
            <a:r>
              <a:rPr lang="cs-CZ" dirty="0">
                <a:latin typeface="Calibri" pitchFamily="34" charset="0"/>
                <a:cs typeface="Arial" pitchFamily="34" charset="0"/>
              </a:rPr>
              <a:t> pair (x, y)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count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all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fragments</a:t>
            </a:r>
            <a:r>
              <a:rPr lang="cs-CZ" dirty="0">
                <a:latin typeface="Calibri" pitchFamily="34" charset="0"/>
                <a:cs typeface="Arial" pitchFamily="34" charset="0"/>
              </a:rPr>
              <a:t> (</a:t>
            </a:r>
            <a:r>
              <a:rPr lang="cs-CZ" b="1" dirty="0" err="1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M</a:t>
            </a:r>
            <a:r>
              <a:rPr lang="cs-CZ" b="1" baseline="-25000" dirty="0" err="1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cs-CZ" b="1" dirty="0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,</a:t>
            </a:r>
            <a:r>
              <a:rPr lang="cs-CZ" dirty="0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b="1" dirty="0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M</a:t>
            </a:r>
            <a:r>
              <a:rPr lang="cs-CZ" b="1" baseline="-25000" dirty="0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y</a:t>
            </a:r>
            <a:r>
              <a:rPr lang="cs-CZ" dirty="0">
                <a:latin typeface="Calibri" pitchFamily="34" charset="0"/>
                <a:cs typeface="Arial" pitchFamily="34" charset="0"/>
              </a:rPr>
              <a:t>) and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the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fragments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common</a:t>
            </a:r>
            <a:r>
              <a:rPr lang="cs-CZ" dirty="0">
                <a:latin typeface="Calibri" pitchFamily="34" charset="0"/>
                <a:cs typeface="Arial" pitchFamily="34" charset="0"/>
              </a:rPr>
              <a:t> to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both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fingerprints</a:t>
            </a:r>
            <a:r>
              <a:rPr lang="cs-CZ" dirty="0">
                <a:latin typeface="Calibri" pitchFamily="34" charset="0"/>
                <a:cs typeface="Arial" pitchFamily="34" charset="0"/>
              </a:rPr>
              <a:t> ( </a:t>
            </a:r>
            <a:r>
              <a:rPr lang="cs-CZ" b="1" dirty="0" err="1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M</a:t>
            </a:r>
            <a:r>
              <a:rPr lang="cs-CZ" b="1" baseline="-25000" dirty="0" err="1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xy</a:t>
            </a:r>
            <a:r>
              <a:rPr lang="cs-CZ" dirty="0">
                <a:latin typeface="Calibri" pitchFamily="34" charset="0"/>
                <a:cs typeface="Arial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Calibri" pitchFamily="34" charset="0"/>
                <a:cs typeface="Arial" pitchFamily="34" charset="0"/>
              </a:rPr>
              <a:t>Calculate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the</a:t>
            </a:r>
            <a:r>
              <a:rPr lang="cs-CZ" dirty="0">
                <a:latin typeface="Calibri" pitchFamily="34" charset="0"/>
                <a:cs typeface="Arial" pitchFamily="34" charset="0"/>
              </a:rPr>
              <a:t> identity as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the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fraction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of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common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fragments</a:t>
            </a:r>
            <a:br>
              <a:rPr lang="cs-CZ" dirty="0">
                <a:latin typeface="Calibri" pitchFamily="34" charset="0"/>
                <a:cs typeface="Arial" pitchFamily="34" charset="0"/>
              </a:rPr>
            </a:br>
            <a:r>
              <a:rPr lang="cs-CZ" b="1" dirty="0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I = 2M</a:t>
            </a:r>
            <a:r>
              <a:rPr lang="cs-CZ" b="1" baseline="-25000" dirty="0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xy</a:t>
            </a:r>
            <a:r>
              <a:rPr lang="cs-CZ" b="1" dirty="0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/(</a:t>
            </a:r>
            <a:r>
              <a:rPr lang="cs-CZ" b="1" dirty="0" err="1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M</a:t>
            </a:r>
            <a:r>
              <a:rPr lang="cs-CZ" b="1" baseline="-25000" dirty="0" err="1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cs-CZ" b="1" dirty="0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 + M</a:t>
            </a:r>
            <a:r>
              <a:rPr lang="cs-CZ" b="1" baseline="-25000" dirty="0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y</a:t>
            </a:r>
            <a:r>
              <a:rPr lang="cs-CZ" b="1" dirty="0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Calibri" pitchFamily="34" charset="0"/>
                <a:cs typeface="Arial" pitchFamily="34" charset="0"/>
              </a:rPr>
              <a:t>and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the</a:t>
            </a:r>
            <a:r>
              <a:rPr lang="cs-CZ" dirty="0">
                <a:latin typeface="Calibri" pitchFamily="34" charset="0"/>
                <a:cs typeface="Arial" pitchFamily="34" charset="0"/>
              </a:rPr>
              <a:t> distance as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the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complement</a:t>
            </a:r>
            <a:br>
              <a:rPr lang="cs-CZ" dirty="0">
                <a:latin typeface="Calibri" pitchFamily="34" charset="0"/>
                <a:cs typeface="Arial" pitchFamily="34" charset="0"/>
              </a:rPr>
            </a:br>
            <a:r>
              <a:rPr lang="cs-CZ" b="1" dirty="0">
                <a:solidFill>
                  <a:srgbClr val="FF0066"/>
                </a:solidFill>
                <a:latin typeface="Calibri" pitchFamily="34" charset="0"/>
                <a:cs typeface="Arial" pitchFamily="34" charset="0"/>
              </a:rPr>
              <a:t>D= 1- I</a:t>
            </a:r>
          </a:p>
        </p:txBody>
      </p:sp>
      <p:sp>
        <p:nvSpPr>
          <p:cNvPr id="14342" name="TextovéPole 7"/>
          <p:cNvSpPr txBox="1">
            <a:spLocks noChangeArrowheads="1"/>
          </p:cNvSpPr>
          <p:nvPr/>
        </p:nvSpPr>
        <p:spPr bwMode="auto">
          <a:xfrm>
            <a:off x="182563" y="1671638"/>
            <a:ext cx="67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chemeClr val="bg1"/>
                </a:solidFill>
              </a:rPr>
              <a:t>X  Y</a:t>
            </a:r>
          </a:p>
        </p:txBody>
      </p:sp>
      <p:sp>
        <p:nvSpPr>
          <p:cNvPr id="9" name="Obdélník 8"/>
          <p:cNvSpPr/>
          <p:nvPr/>
        </p:nvSpPr>
        <p:spPr>
          <a:xfrm>
            <a:off x="500063" y="1714500"/>
            <a:ext cx="357187" cy="44291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17488" y="1714500"/>
            <a:ext cx="282575" cy="44291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4341"/>
              </p:ext>
            </p:extLst>
          </p:nvPr>
        </p:nvGraphicFramePr>
        <p:xfrm>
          <a:off x="683568" y="3573016"/>
          <a:ext cx="6096000" cy="1662684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Allele</a:t>
                      </a:r>
                      <a:endParaRPr lang="cs-CZ" sz="18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Population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 A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Population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 B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0,12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0,20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0,48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0,30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0,40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0,50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611560" y="2996952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Frequency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alleles</a:t>
            </a:r>
            <a:r>
              <a:rPr lang="cs-CZ" dirty="0"/>
              <a:t> in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locus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83568" y="551723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D= (0,5((0,12-0,20)</a:t>
            </a:r>
            <a:r>
              <a:rPr lang="cs-CZ" baseline="30000" dirty="0"/>
              <a:t>2</a:t>
            </a:r>
            <a:r>
              <a:rPr lang="cs-CZ" dirty="0"/>
              <a:t>+(0,48-0,30)</a:t>
            </a:r>
            <a:r>
              <a:rPr lang="cs-CZ" baseline="30000" dirty="0"/>
              <a:t>2</a:t>
            </a:r>
            <a:r>
              <a:rPr lang="cs-CZ" dirty="0"/>
              <a:t>+(0,40-0,50)</a:t>
            </a:r>
            <a:r>
              <a:rPr lang="cs-CZ" baseline="30000" dirty="0"/>
              <a:t>2</a:t>
            </a:r>
            <a:r>
              <a:rPr lang="cs-CZ" dirty="0"/>
              <a:t>))</a:t>
            </a:r>
            <a:r>
              <a:rPr lang="cs-CZ" baseline="30000" dirty="0"/>
              <a:t>0,5</a:t>
            </a:r>
            <a:r>
              <a:rPr lang="cs-CZ" dirty="0"/>
              <a:t>= (0,5(0,0064+0,0324+0,01))</a:t>
            </a:r>
            <a:r>
              <a:rPr lang="cs-CZ" baseline="30000" dirty="0"/>
              <a:t>0,5</a:t>
            </a:r>
            <a:r>
              <a:rPr lang="cs-CZ" dirty="0"/>
              <a:t>= 0,156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F61D615-FF5D-4684-8283-6B003FFDDDDD}"/>
              </a:ext>
            </a:extLst>
          </p:cNvPr>
          <p:cNvSpPr/>
          <p:nvPr/>
        </p:nvSpPr>
        <p:spPr>
          <a:xfrm>
            <a:off x="323850" y="836613"/>
            <a:ext cx="85725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 err="1">
                <a:latin typeface="Calibri" pitchFamily="34" charset="0"/>
                <a:cs typeface="Arial" pitchFamily="34" charset="0"/>
              </a:rPr>
              <a:t>Rogers</a:t>
            </a:r>
            <a:r>
              <a:rPr lang="cs-CZ" sz="3200" b="1" dirty="0">
                <a:latin typeface="Calibri" pitchFamily="34" charset="0"/>
                <a:cs typeface="Arial" pitchFamily="34" charset="0"/>
              </a:rPr>
              <a:t> distance </a:t>
            </a:r>
            <a:br>
              <a:rPr lang="cs-CZ" sz="3200" b="1" dirty="0">
                <a:latin typeface="Calibri" pitchFamily="34" charset="0"/>
                <a:cs typeface="Arial" pitchFamily="34" charset="0"/>
              </a:rPr>
            </a:br>
            <a:r>
              <a:rPr lang="cs-CZ" dirty="0">
                <a:latin typeface="Calibri" pitchFamily="34" charset="0"/>
                <a:cs typeface="Arial" pitchFamily="34" charset="0"/>
              </a:rPr>
              <a:t>(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for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alleles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of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the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locus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i="1" dirty="0">
                <a:latin typeface="Calibri" pitchFamily="34" charset="0"/>
                <a:cs typeface="Arial" pitchFamily="34" charset="0"/>
              </a:rPr>
              <a:t>i</a:t>
            </a:r>
            <a:r>
              <a:rPr lang="cs-CZ" dirty="0">
                <a:latin typeface="Calibri" pitchFamily="34" charset="0"/>
                <a:cs typeface="Arial" pitchFamily="34" charset="0"/>
              </a:rPr>
              <a:t> in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popuplations</a:t>
            </a:r>
            <a:r>
              <a:rPr lang="cs-CZ" dirty="0">
                <a:latin typeface="Calibri" pitchFamily="34" charset="0"/>
                <a:cs typeface="Arial" pitchFamily="34" charset="0"/>
              </a:rPr>
              <a:t> X</a:t>
            </a:r>
            <a:r>
              <a:rPr lang="cs-CZ" baseline="-25000" dirty="0">
                <a:latin typeface="Calibri" pitchFamily="34" charset="0"/>
                <a:cs typeface="Arial" pitchFamily="34" charset="0"/>
              </a:rPr>
              <a:t>A</a:t>
            </a:r>
            <a:r>
              <a:rPr lang="cs-CZ" dirty="0">
                <a:latin typeface="Calibri" pitchFamily="34" charset="0"/>
                <a:cs typeface="Arial" pitchFamily="34" charset="0"/>
              </a:rPr>
              <a:t> and X</a:t>
            </a:r>
            <a:r>
              <a:rPr lang="cs-CZ" baseline="-25000" dirty="0">
                <a:latin typeface="Calibri" pitchFamily="34" charset="0"/>
                <a:cs typeface="Arial" pitchFamily="34" charset="0"/>
              </a:rPr>
              <a:t>B</a:t>
            </a:r>
            <a:r>
              <a:rPr lang="cs-CZ" dirty="0">
                <a:latin typeface="Calibri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r>
              <a:rPr lang="cs-CZ" sz="3600" dirty="0">
                <a:latin typeface="Calibri" pitchFamily="34" charset="0"/>
                <a:cs typeface="Arial" pitchFamily="34" charset="0"/>
              </a:rPr>
              <a:t>D= (0,5 </a:t>
            </a:r>
            <a:r>
              <a:rPr lang="cs-CZ" sz="3600" dirty="0">
                <a:latin typeface="Calibri" pitchFamily="34" charset="0"/>
                <a:cs typeface="Arial" pitchFamily="34" charset="0"/>
                <a:sym typeface="WP MathA" pitchFamily="2" charset="2"/>
              </a:rPr>
              <a:t>Σ</a:t>
            </a:r>
            <a:r>
              <a:rPr lang="cs-CZ" sz="3600" dirty="0">
                <a:latin typeface="Calibri" pitchFamily="34" charset="0"/>
                <a:cs typeface="Arial" pitchFamily="34" charset="0"/>
              </a:rPr>
              <a:t>(</a:t>
            </a:r>
            <a:r>
              <a:rPr lang="cs-CZ" sz="3600" dirty="0" err="1">
                <a:latin typeface="Calibri" pitchFamily="34" charset="0"/>
                <a:cs typeface="Arial" pitchFamily="34" charset="0"/>
              </a:rPr>
              <a:t>x</a:t>
            </a:r>
            <a:r>
              <a:rPr lang="cs-CZ" sz="3600" baseline="-25000" dirty="0" err="1">
                <a:latin typeface="Calibri" pitchFamily="34" charset="0"/>
                <a:cs typeface="Arial" pitchFamily="34" charset="0"/>
              </a:rPr>
              <a:t>Ai</a:t>
            </a:r>
            <a:r>
              <a:rPr lang="cs-CZ" sz="3600" dirty="0">
                <a:latin typeface="Calibri" pitchFamily="34" charset="0"/>
                <a:cs typeface="Arial" pitchFamily="34" charset="0"/>
              </a:rPr>
              <a:t> - </a:t>
            </a:r>
            <a:r>
              <a:rPr lang="cs-CZ" sz="3600" dirty="0" err="1">
                <a:latin typeface="Calibri" pitchFamily="34" charset="0"/>
                <a:cs typeface="Arial" pitchFamily="34" charset="0"/>
              </a:rPr>
              <a:t>x</a:t>
            </a:r>
            <a:r>
              <a:rPr lang="cs-CZ" sz="3600" baseline="-25000" dirty="0" err="1">
                <a:latin typeface="Calibri" pitchFamily="34" charset="0"/>
                <a:cs typeface="Arial" pitchFamily="34" charset="0"/>
              </a:rPr>
              <a:t>Bi</a:t>
            </a:r>
            <a:r>
              <a:rPr lang="cs-CZ" sz="3600" dirty="0">
                <a:latin typeface="Calibri" pitchFamily="34" charset="0"/>
                <a:cs typeface="Arial" pitchFamily="34" charset="0"/>
              </a:rPr>
              <a:t>)</a:t>
            </a:r>
            <a:r>
              <a:rPr lang="cs-CZ" sz="3600" baseline="30000" dirty="0">
                <a:latin typeface="Calibri" pitchFamily="34" charset="0"/>
                <a:cs typeface="Arial" pitchFamily="34" charset="0"/>
              </a:rPr>
              <a:t>2</a:t>
            </a:r>
            <a:r>
              <a:rPr lang="cs-CZ" sz="3600" dirty="0">
                <a:latin typeface="Calibri" pitchFamily="34" charset="0"/>
                <a:cs typeface="Arial" pitchFamily="34" charset="0"/>
              </a:rPr>
              <a:t>)</a:t>
            </a:r>
            <a:r>
              <a:rPr lang="cs-CZ" sz="3600" baseline="30000" dirty="0">
                <a:latin typeface="Calibri" pitchFamily="34" charset="0"/>
                <a:cs typeface="Arial" pitchFamily="34" charset="0"/>
              </a:rPr>
              <a:t>0,5</a:t>
            </a:r>
            <a:endParaRPr lang="cs-CZ" sz="3600" dirty="0"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endParaRPr lang="cs-CZ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34F2D8EB-BD30-4486-B55A-B7D6E35E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9144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600" b="1" cap="all" dirty="0">
                <a:latin typeface="Arial" pitchFamily="34" charset="0"/>
                <a:cs typeface="Arial" pitchFamily="34" charset="0"/>
              </a:rPr>
              <a:t>Distance FROM  ALELE FREKVENCIES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0" y="142875"/>
            <a:ext cx="9144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600" b="1" cap="all" dirty="0">
                <a:latin typeface="Arial" pitchFamily="34" charset="0"/>
                <a:cs typeface="Arial" pitchFamily="34" charset="0"/>
              </a:rPr>
              <a:t>Distance FROM  ALELE FREKVENCIES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850" y="836613"/>
            <a:ext cx="85725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 err="1">
                <a:latin typeface="Calibri" pitchFamily="34" charset="0"/>
                <a:cs typeface="Arial" pitchFamily="34" charset="0"/>
              </a:rPr>
              <a:t>Rogers</a:t>
            </a:r>
            <a:r>
              <a:rPr lang="cs-CZ" sz="3200" b="1" dirty="0">
                <a:latin typeface="Calibri" pitchFamily="34" charset="0"/>
                <a:cs typeface="Arial" pitchFamily="34" charset="0"/>
              </a:rPr>
              <a:t> distance </a:t>
            </a:r>
            <a:br>
              <a:rPr lang="cs-CZ" sz="3200" b="1" dirty="0">
                <a:latin typeface="Calibri" pitchFamily="34" charset="0"/>
                <a:cs typeface="Arial" pitchFamily="34" charset="0"/>
              </a:rPr>
            </a:br>
            <a:r>
              <a:rPr lang="cs-CZ" dirty="0">
                <a:latin typeface="Calibri" pitchFamily="34" charset="0"/>
                <a:cs typeface="Arial" pitchFamily="34" charset="0"/>
              </a:rPr>
              <a:t>(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for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aleles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of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the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locus</a:t>
            </a:r>
            <a:r>
              <a:rPr lang="cs-CZ" dirty="0">
                <a:latin typeface="Calibri" pitchFamily="34" charset="0"/>
                <a:cs typeface="Arial" pitchFamily="34" charset="0"/>
              </a:rPr>
              <a:t> </a:t>
            </a:r>
            <a:r>
              <a:rPr lang="cs-CZ" i="1" dirty="0">
                <a:latin typeface="Calibri" pitchFamily="34" charset="0"/>
                <a:cs typeface="Arial" pitchFamily="34" charset="0"/>
              </a:rPr>
              <a:t>i</a:t>
            </a:r>
            <a:r>
              <a:rPr lang="cs-CZ" dirty="0">
                <a:latin typeface="Calibri" pitchFamily="34" charset="0"/>
                <a:cs typeface="Arial" pitchFamily="34" charset="0"/>
              </a:rPr>
              <a:t> in </a:t>
            </a:r>
            <a:r>
              <a:rPr lang="cs-CZ" dirty="0" err="1">
                <a:latin typeface="Calibri" pitchFamily="34" charset="0"/>
                <a:cs typeface="Arial" pitchFamily="34" charset="0"/>
              </a:rPr>
              <a:t>popuplations</a:t>
            </a:r>
            <a:r>
              <a:rPr lang="cs-CZ" dirty="0">
                <a:latin typeface="Calibri" pitchFamily="34" charset="0"/>
                <a:cs typeface="Arial" pitchFamily="34" charset="0"/>
              </a:rPr>
              <a:t> X</a:t>
            </a:r>
            <a:r>
              <a:rPr lang="cs-CZ" baseline="-25000" dirty="0">
                <a:latin typeface="Calibri" pitchFamily="34" charset="0"/>
                <a:cs typeface="Arial" pitchFamily="34" charset="0"/>
              </a:rPr>
              <a:t>A</a:t>
            </a:r>
            <a:r>
              <a:rPr lang="cs-CZ" dirty="0">
                <a:latin typeface="Calibri" pitchFamily="34" charset="0"/>
                <a:cs typeface="Arial" pitchFamily="34" charset="0"/>
              </a:rPr>
              <a:t> and X</a:t>
            </a:r>
            <a:r>
              <a:rPr lang="cs-CZ" baseline="-25000" dirty="0">
                <a:latin typeface="Calibri" pitchFamily="34" charset="0"/>
                <a:cs typeface="Arial" pitchFamily="34" charset="0"/>
              </a:rPr>
              <a:t>B</a:t>
            </a:r>
            <a:r>
              <a:rPr lang="cs-CZ" dirty="0">
                <a:latin typeface="Calibri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r>
              <a:rPr lang="cs-CZ" sz="3600" dirty="0">
                <a:latin typeface="Calibri" pitchFamily="34" charset="0"/>
                <a:cs typeface="Arial" pitchFamily="34" charset="0"/>
              </a:rPr>
              <a:t>D= (0,5 </a:t>
            </a:r>
            <a:r>
              <a:rPr lang="cs-CZ" sz="3600" dirty="0">
                <a:latin typeface="Calibri" pitchFamily="34" charset="0"/>
                <a:cs typeface="Arial" pitchFamily="34" charset="0"/>
                <a:sym typeface="WP MathA" pitchFamily="2" charset="2"/>
              </a:rPr>
              <a:t>Σ</a:t>
            </a:r>
            <a:r>
              <a:rPr lang="cs-CZ" sz="3600" dirty="0">
                <a:latin typeface="Calibri" pitchFamily="34" charset="0"/>
                <a:cs typeface="Arial" pitchFamily="34" charset="0"/>
              </a:rPr>
              <a:t>(</a:t>
            </a:r>
            <a:r>
              <a:rPr lang="cs-CZ" sz="3600" dirty="0" err="1">
                <a:latin typeface="Calibri" pitchFamily="34" charset="0"/>
                <a:cs typeface="Arial" pitchFamily="34" charset="0"/>
              </a:rPr>
              <a:t>x</a:t>
            </a:r>
            <a:r>
              <a:rPr lang="cs-CZ" sz="3600" baseline="-25000" dirty="0" err="1">
                <a:latin typeface="Calibri" pitchFamily="34" charset="0"/>
                <a:cs typeface="Arial" pitchFamily="34" charset="0"/>
              </a:rPr>
              <a:t>Ai</a:t>
            </a:r>
            <a:r>
              <a:rPr lang="cs-CZ" sz="3600" dirty="0">
                <a:latin typeface="Calibri" pitchFamily="34" charset="0"/>
                <a:cs typeface="Arial" pitchFamily="34" charset="0"/>
              </a:rPr>
              <a:t> - </a:t>
            </a:r>
            <a:r>
              <a:rPr lang="cs-CZ" sz="3600" dirty="0" err="1">
                <a:latin typeface="Calibri" pitchFamily="34" charset="0"/>
                <a:cs typeface="Arial" pitchFamily="34" charset="0"/>
              </a:rPr>
              <a:t>x</a:t>
            </a:r>
            <a:r>
              <a:rPr lang="cs-CZ" sz="3600" baseline="-25000" dirty="0" err="1">
                <a:latin typeface="Calibri" pitchFamily="34" charset="0"/>
                <a:cs typeface="Arial" pitchFamily="34" charset="0"/>
              </a:rPr>
              <a:t>Bi</a:t>
            </a:r>
            <a:r>
              <a:rPr lang="cs-CZ" sz="3600" dirty="0">
                <a:latin typeface="Calibri" pitchFamily="34" charset="0"/>
                <a:cs typeface="Arial" pitchFamily="34" charset="0"/>
              </a:rPr>
              <a:t>)</a:t>
            </a:r>
            <a:r>
              <a:rPr lang="cs-CZ" sz="3600" baseline="30000" dirty="0">
                <a:latin typeface="Calibri" pitchFamily="34" charset="0"/>
                <a:cs typeface="Arial" pitchFamily="34" charset="0"/>
              </a:rPr>
              <a:t>2</a:t>
            </a:r>
            <a:r>
              <a:rPr lang="cs-CZ" sz="3600" dirty="0">
                <a:latin typeface="Calibri" pitchFamily="34" charset="0"/>
                <a:cs typeface="Arial" pitchFamily="34" charset="0"/>
              </a:rPr>
              <a:t>)</a:t>
            </a:r>
            <a:r>
              <a:rPr lang="cs-CZ" sz="3600" baseline="30000" dirty="0">
                <a:latin typeface="Calibri" pitchFamily="34" charset="0"/>
                <a:cs typeface="Arial" pitchFamily="34" charset="0"/>
              </a:rPr>
              <a:t>0,5</a:t>
            </a:r>
            <a:endParaRPr lang="cs-CZ" sz="3600" dirty="0"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endParaRPr lang="cs-CZ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366" name="TextovéPole 5"/>
          <p:cNvSpPr txBox="1">
            <a:spLocks noChangeArrowheads="1"/>
          </p:cNvSpPr>
          <p:nvPr/>
        </p:nvSpPr>
        <p:spPr bwMode="auto">
          <a:xfrm>
            <a:off x="219075" y="2951946"/>
            <a:ext cx="8677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 err="1">
                <a:latin typeface="Calibri" pitchFamily="34" charset="0"/>
                <a:cs typeface="Arial" pitchFamily="34" charset="0"/>
              </a:rPr>
              <a:t>If</a:t>
            </a:r>
            <a:r>
              <a:rPr lang="cs-CZ" sz="28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cs-CZ" sz="2800" b="1" dirty="0" err="1">
                <a:latin typeface="Calibri" pitchFamily="34" charset="0"/>
                <a:cs typeface="Arial" pitchFamily="34" charset="0"/>
              </a:rPr>
              <a:t>we</a:t>
            </a:r>
            <a:r>
              <a:rPr lang="cs-CZ" sz="2800" b="1" dirty="0">
                <a:latin typeface="Calibri" pitchFamily="34" charset="0"/>
                <a:cs typeface="Arial" pitchFamily="34" charset="0"/>
              </a:rPr>
              <a:t> use more loci, </a:t>
            </a:r>
            <a:r>
              <a:rPr lang="cs-CZ" sz="2800" b="1" dirty="0" err="1">
                <a:latin typeface="Calibri" pitchFamily="34" charset="0"/>
                <a:cs typeface="Arial" pitchFamily="34" charset="0"/>
              </a:rPr>
              <a:t>the</a:t>
            </a:r>
            <a:r>
              <a:rPr lang="cs-CZ" sz="28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cs-CZ" sz="2800" b="1" dirty="0" err="1">
                <a:latin typeface="Calibri" pitchFamily="34" charset="0"/>
                <a:cs typeface="Arial" pitchFamily="34" charset="0"/>
              </a:rPr>
              <a:t>final</a:t>
            </a:r>
            <a:r>
              <a:rPr lang="cs-CZ" sz="2800" b="1" dirty="0">
                <a:latin typeface="Calibri" pitchFamily="34" charset="0"/>
                <a:cs typeface="Arial" pitchFamily="34" charset="0"/>
              </a:rPr>
              <a:t> distance </a:t>
            </a:r>
            <a:r>
              <a:rPr lang="cs-CZ" sz="2800" b="1" dirty="0" err="1">
                <a:latin typeface="Calibri" pitchFamily="34" charset="0"/>
                <a:cs typeface="Arial" pitchFamily="34" charset="0"/>
              </a:rPr>
              <a:t>is</a:t>
            </a:r>
            <a:r>
              <a:rPr lang="cs-CZ" sz="28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cs-CZ" sz="2800" b="1" dirty="0" err="1">
                <a:latin typeface="Calibri" pitchFamily="34" charset="0"/>
                <a:cs typeface="Arial" pitchFamily="34" charset="0"/>
              </a:rPr>
              <a:t>the</a:t>
            </a:r>
            <a:r>
              <a:rPr lang="cs-CZ" sz="28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cs-CZ" sz="2800" b="1" dirty="0" err="1">
                <a:latin typeface="Calibri" pitchFamily="34" charset="0"/>
                <a:cs typeface="Arial" pitchFamily="34" charset="0"/>
              </a:rPr>
              <a:t>average</a:t>
            </a:r>
            <a:r>
              <a:rPr lang="cs-CZ" sz="28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cs-CZ" sz="2800" b="1" dirty="0" err="1">
                <a:latin typeface="Calibri" pitchFamily="34" charset="0"/>
                <a:cs typeface="Arial" pitchFamily="34" charset="0"/>
              </a:rPr>
              <a:t>of</a:t>
            </a:r>
            <a:r>
              <a:rPr lang="cs-CZ" sz="2800" b="1" dirty="0">
                <a:latin typeface="Calibri" pitchFamily="34" charset="0"/>
                <a:cs typeface="Arial" pitchFamily="34" charset="0"/>
              </a:rPr>
              <a:t> distance in loci.</a:t>
            </a:r>
          </a:p>
        </p:txBody>
      </p:sp>
      <p:sp>
        <p:nvSpPr>
          <p:cNvPr id="15367" name="TextovéPole 6"/>
          <p:cNvSpPr txBox="1">
            <a:spLocks noChangeArrowheads="1"/>
          </p:cNvSpPr>
          <p:nvPr/>
        </p:nvSpPr>
        <p:spPr bwMode="auto">
          <a:xfrm>
            <a:off x="75754" y="4857205"/>
            <a:ext cx="64094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>
                <a:latin typeface="Calibri" pitchFamily="34" charset="0"/>
              </a:rPr>
              <a:t>Reynolds distance (1983) </a:t>
            </a:r>
            <a:r>
              <a:rPr lang="cs-CZ" sz="2800" dirty="0" err="1">
                <a:latin typeface="Calibri" pitchFamily="34" charset="0"/>
              </a:rPr>
              <a:t>or</a:t>
            </a:r>
            <a:r>
              <a:rPr lang="cs-CZ" sz="2800" dirty="0">
                <a:latin typeface="Calibri" pitchFamily="34" charset="0"/>
              </a:rPr>
              <a:t> </a:t>
            </a:r>
            <a:r>
              <a:rPr lang="it-IT" sz="2800" dirty="0">
                <a:latin typeface="Calibri" pitchFamily="34" charset="0"/>
              </a:rPr>
              <a:t>Nei distance (1972, 1978)</a:t>
            </a:r>
            <a:r>
              <a:rPr lang="cs-CZ" sz="2800" dirty="0">
                <a:latin typeface="Calibri" pitchFamily="34" charset="0"/>
              </a:rPr>
              <a:t> </a:t>
            </a:r>
            <a:r>
              <a:rPr lang="cs-CZ" sz="2800" dirty="0" err="1">
                <a:latin typeface="Calibri" pitchFamily="34" charset="0"/>
              </a:rPr>
              <a:t>reflect</a:t>
            </a:r>
            <a:r>
              <a:rPr lang="cs-CZ" sz="2800" dirty="0">
                <a:latin typeface="Calibri" pitchFamily="34" charset="0"/>
              </a:rPr>
              <a:t> </a:t>
            </a:r>
            <a:r>
              <a:rPr lang="cs-CZ" sz="2800" dirty="0" err="1">
                <a:latin typeface="Calibri" pitchFamily="34" charset="0"/>
              </a:rPr>
              <a:t>biological</a:t>
            </a:r>
            <a:r>
              <a:rPr lang="cs-CZ" sz="2800" dirty="0">
                <a:latin typeface="Calibri" pitchFamily="34" charset="0"/>
              </a:rPr>
              <a:t> </a:t>
            </a:r>
            <a:r>
              <a:rPr lang="cs-CZ" sz="2800" dirty="0" err="1">
                <a:latin typeface="Calibri" pitchFamily="34" charset="0"/>
              </a:rPr>
              <a:t>processes</a:t>
            </a:r>
            <a:r>
              <a:rPr lang="cs-CZ" sz="2800" dirty="0">
                <a:latin typeface="Calibri" pitchFamily="34" charset="0"/>
              </a:rPr>
              <a:t>.</a:t>
            </a:r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0E9D3F82-B64F-48D5-ADC0-4BE922C08353}"/>
              </a:ext>
            </a:extLst>
          </p:cNvPr>
          <p:cNvSpPr/>
          <p:nvPr/>
        </p:nvSpPr>
        <p:spPr>
          <a:xfrm>
            <a:off x="6268442" y="4463355"/>
            <a:ext cx="2736304" cy="1413917"/>
          </a:xfrm>
          <a:prstGeom prst="wedgeRoundRectCallout">
            <a:avLst>
              <a:gd name="adj1" fmla="val -56305"/>
              <a:gd name="adj2" fmla="val 1857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</a:t>
            </a:r>
            <a:r>
              <a:rPr lang="cs-CZ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cs-CZ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cs-CZ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cs-CZ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aleles</a:t>
            </a:r>
            <a:r>
              <a:rPr lang="cs-CZ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cs-CZ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cs-CZ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cs-CZ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  <a:r>
              <a:rPr lang="cs-CZ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9634</TotalTime>
  <Words>1928</Words>
  <Application>Microsoft Office PowerPoint</Application>
  <PresentationFormat>Předvádění na obrazovce (4:3)</PresentationFormat>
  <Paragraphs>443</Paragraphs>
  <Slides>32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-apple-system</vt:lpstr>
      <vt:lpstr>Arial</vt:lpstr>
      <vt:lpstr>Arial</vt:lpstr>
      <vt:lpstr>Calibri</vt:lpstr>
      <vt:lpstr>Times New Roman</vt:lpstr>
      <vt:lpstr>Default Design</vt:lpstr>
      <vt:lpstr>Drawing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Katedra parazitologie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Vlada</dc:creator>
  <cp:lastModifiedBy>Hampl Vladimír</cp:lastModifiedBy>
  <cp:revision>616</cp:revision>
  <dcterms:created xsi:type="dcterms:W3CDTF">2005-02-16T17:01:49Z</dcterms:created>
  <dcterms:modified xsi:type="dcterms:W3CDTF">2023-10-30T07:48:50Z</dcterms:modified>
</cp:coreProperties>
</file>