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405" r:id="rId2"/>
    <p:sldId id="461" r:id="rId3"/>
    <p:sldId id="452" r:id="rId4"/>
    <p:sldId id="397" r:id="rId5"/>
    <p:sldId id="427" r:id="rId6"/>
    <p:sldId id="462" r:id="rId7"/>
    <p:sldId id="466" r:id="rId8"/>
    <p:sldId id="468" r:id="rId9"/>
    <p:sldId id="403" r:id="rId10"/>
    <p:sldId id="408" r:id="rId11"/>
    <p:sldId id="464" r:id="rId12"/>
    <p:sldId id="465" r:id="rId13"/>
    <p:sldId id="414" r:id="rId14"/>
    <p:sldId id="415" r:id="rId15"/>
    <p:sldId id="458" r:id="rId16"/>
    <p:sldId id="454" r:id="rId17"/>
    <p:sldId id="455" r:id="rId18"/>
    <p:sldId id="404" r:id="rId19"/>
    <p:sldId id="450" r:id="rId20"/>
    <p:sldId id="433" r:id="rId21"/>
    <p:sldId id="416" r:id="rId22"/>
    <p:sldId id="417" r:id="rId23"/>
    <p:sldId id="457" r:id="rId24"/>
    <p:sldId id="418" r:id="rId25"/>
    <p:sldId id="419" r:id="rId26"/>
    <p:sldId id="420" r:id="rId27"/>
    <p:sldId id="434" r:id="rId28"/>
    <p:sldId id="429" r:id="rId29"/>
    <p:sldId id="435" r:id="rId30"/>
    <p:sldId id="446" r:id="rId31"/>
    <p:sldId id="430" r:id="rId32"/>
    <p:sldId id="447" r:id="rId33"/>
    <p:sldId id="436" r:id="rId34"/>
    <p:sldId id="431" r:id="rId35"/>
    <p:sldId id="437" r:id="rId36"/>
    <p:sldId id="438" r:id="rId37"/>
    <p:sldId id="439" r:id="rId38"/>
    <p:sldId id="421" r:id="rId39"/>
    <p:sldId id="422" r:id="rId40"/>
    <p:sldId id="423" r:id="rId41"/>
    <p:sldId id="440" r:id="rId42"/>
    <p:sldId id="424" r:id="rId43"/>
    <p:sldId id="441" r:id="rId44"/>
    <p:sldId id="425" r:id="rId45"/>
    <p:sldId id="467" r:id="rId46"/>
  </p:sldIdLst>
  <p:sldSz cx="9144000" cy="6858000" type="screen4x3"/>
  <p:notesSz cx="6858000" cy="9144000"/>
  <p:defaultTextStyle>
    <a:defPPr>
      <a:defRPr lang="cs-CZ"/>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9200"/>
    <a:srgbClr val="000066"/>
    <a:srgbClr val="5F9127"/>
    <a:srgbClr val="6EA92D"/>
    <a:srgbClr val="FFFF66"/>
    <a:srgbClr val="E2AC00"/>
    <a:srgbClr val="8D8A00"/>
    <a:srgbClr val="51CF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85" autoAdjust="0"/>
    <p:restoredTop sz="95659" autoAdjust="0"/>
  </p:normalViewPr>
  <p:slideViewPr>
    <p:cSldViewPr>
      <p:cViewPr varScale="1">
        <p:scale>
          <a:sx n="75" d="100"/>
          <a:sy n="75" d="100"/>
        </p:scale>
        <p:origin x="1363"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2496E64-5D0C-49BA-A597-41FE8BCF82B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cs-CZ"/>
          </a:p>
        </p:txBody>
      </p:sp>
      <p:sp>
        <p:nvSpPr>
          <p:cNvPr id="33795" name="Rectangle 3">
            <a:extLst>
              <a:ext uri="{FF2B5EF4-FFF2-40B4-BE49-F238E27FC236}">
                <a16:creationId xmlns:a16="http://schemas.microsoft.com/office/drawing/2014/main" id="{EF616CA5-B97C-4745-8DEA-4F9D5BA34CEE}"/>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cs-CZ"/>
          </a:p>
        </p:txBody>
      </p:sp>
      <p:sp>
        <p:nvSpPr>
          <p:cNvPr id="33796" name="Rectangle 4">
            <a:extLst>
              <a:ext uri="{FF2B5EF4-FFF2-40B4-BE49-F238E27FC236}">
                <a16:creationId xmlns:a16="http://schemas.microsoft.com/office/drawing/2014/main" id="{15D1A196-9A3C-4533-93B8-EA48AB86FF07}"/>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cs-CZ"/>
          </a:p>
        </p:txBody>
      </p:sp>
      <p:sp>
        <p:nvSpPr>
          <p:cNvPr id="33797" name="Rectangle 5">
            <a:extLst>
              <a:ext uri="{FF2B5EF4-FFF2-40B4-BE49-F238E27FC236}">
                <a16:creationId xmlns:a16="http://schemas.microsoft.com/office/drawing/2014/main" id="{6061F63D-9530-4D8E-8566-81A6E57E8456}"/>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E7B5955E-8668-4CD3-B662-D3E401FD6625}" type="slidenum">
              <a:rPr lang="cs-CZ" altLang="cs-CZ"/>
              <a:pPr/>
              <a:t>‹#›</a:t>
            </a:fld>
            <a:endParaRPr lang="cs-CZ" alt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018A6F9A-A818-4BDD-A90E-70EEC0B954F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cs-CZ"/>
          </a:p>
        </p:txBody>
      </p:sp>
      <p:sp>
        <p:nvSpPr>
          <p:cNvPr id="3" name="Zástupný symbol pro datum 2">
            <a:extLst>
              <a:ext uri="{FF2B5EF4-FFF2-40B4-BE49-F238E27FC236}">
                <a16:creationId xmlns:a16="http://schemas.microsoft.com/office/drawing/2014/main" id="{D9338BBD-8D0B-4AAA-A2F9-8195F8F84C1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6F2FD7EC-730B-4576-9D91-FCC74E6B15D7}" type="datetimeFigureOut">
              <a:rPr lang="cs-CZ"/>
              <a:pPr>
                <a:defRPr/>
              </a:pPr>
              <a:t>06.11.2023</a:t>
            </a:fld>
            <a:endParaRPr lang="cs-CZ"/>
          </a:p>
        </p:txBody>
      </p:sp>
      <p:sp>
        <p:nvSpPr>
          <p:cNvPr id="4" name="Zástupný symbol pro obrázek snímku 3">
            <a:extLst>
              <a:ext uri="{FF2B5EF4-FFF2-40B4-BE49-F238E27FC236}">
                <a16:creationId xmlns:a16="http://schemas.microsoft.com/office/drawing/2014/main" id="{893581F4-4274-42FA-89F4-76BFFC7CEFD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a:extLst>
              <a:ext uri="{FF2B5EF4-FFF2-40B4-BE49-F238E27FC236}">
                <a16:creationId xmlns:a16="http://schemas.microsoft.com/office/drawing/2014/main" id="{A489B33F-E83B-49A5-AF96-71B5ABE461A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a:extLst>
              <a:ext uri="{FF2B5EF4-FFF2-40B4-BE49-F238E27FC236}">
                <a16:creationId xmlns:a16="http://schemas.microsoft.com/office/drawing/2014/main" id="{AD1D8B74-9FC0-4489-87E7-8B7C05CF2F6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cs-CZ"/>
          </a:p>
        </p:txBody>
      </p:sp>
      <p:sp>
        <p:nvSpPr>
          <p:cNvPr id="7" name="Zástupný symbol pro číslo snímku 6">
            <a:extLst>
              <a:ext uri="{FF2B5EF4-FFF2-40B4-BE49-F238E27FC236}">
                <a16:creationId xmlns:a16="http://schemas.microsoft.com/office/drawing/2014/main" id="{54BA3CDB-4B62-446D-9CB0-9899F1C06F1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C867CB4-3C92-4172-915C-142B0B3C3242}" type="slidenum">
              <a:rPr lang="cs-CZ" altLang="cs-CZ"/>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F9DD801-434C-4249-A1E6-90DECD135181}"/>
              </a:ext>
            </a:extLst>
          </p:cNvPr>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a:extLst>
              <a:ext uri="{FF2B5EF4-FFF2-40B4-BE49-F238E27FC236}">
                <a16:creationId xmlns:a16="http://schemas.microsoft.com/office/drawing/2014/main" id="{174A8D37-D588-4F98-B9E3-1AEAD9DC8914}"/>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pPr eaLnBrk="1" hangingPunct="1">
              <a:spcBef>
                <a:spcPct val="0"/>
              </a:spcBef>
            </a:pPr>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F937A26-693B-480C-A7ED-9C13EFD33DC7}"/>
              </a:ext>
            </a:extLst>
          </p:cNvPr>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a:extLst>
              <a:ext uri="{FF2B5EF4-FFF2-40B4-BE49-F238E27FC236}">
                <a16:creationId xmlns:a16="http://schemas.microsoft.com/office/drawing/2014/main" id="{C5AA0F52-4932-4ACF-A8BC-8C8EF5FDD418}"/>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pPr eaLnBrk="1" hangingPunct="1">
              <a:spcBef>
                <a:spcPct val="0"/>
              </a:spcBef>
            </a:pPr>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8E3BD45-6158-4DE0-AD9E-05EE0A2D2A53}"/>
              </a:ext>
            </a:extLst>
          </p:cNvPr>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154303D5-3538-4AAC-B8EB-EF54B0003084}"/>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pPr eaLnBrk="1" hangingPunct="1">
              <a:spcBef>
                <a:spcPct val="0"/>
              </a:spcBef>
            </a:pPr>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E0BAF83-53DF-4DB8-9C59-C5E07D1C4BED}"/>
              </a:ext>
            </a:extLst>
          </p:cNvPr>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a:extLst>
              <a:ext uri="{FF2B5EF4-FFF2-40B4-BE49-F238E27FC236}">
                <a16:creationId xmlns:a16="http://schemas.microsoft.com/office/drawing/2014/main" id="{6E06ED43-E222-4D59-AA71-B5FC48585D1C}"/>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pPr eaLnBrk="1" hangingPunct="1">
              <a:spcBef>
                <a:spcPct val="0"/>
              </a:spcBef>
            </a:pPr>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0F4AE9D-C998-4E0A-970D-E8A1910C1875}"/>
              </a:ext>
            </a:extLst>
          </p:cNvPr>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a:extLst>
              <a:ext uri="{FF2B5EF4-FFF2-40B4-BE49-F238E27FC236}">
                <a16:creationId xmlns:a16="http://schemas.microsoft.com/office/drawing/2014/main" id="{34B51BE3-C248-46CB-BE31-459F9A1EA721}"/>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pPr eaLnBrk="1" hangingPunct="1">
              <a:spcBef>
                <a:spcPct val="0"/>
              </a:spcBef>
            </a:pPr>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4163A5C-15F8-47DF-8C14-9D81C7881A8A}"/>
              </a:ext>
            </a:extLst>
          </p:cNvPr>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id="{B0E6F97C-AD73-43AB-B3EB-0B5C8F21A69F}"/>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pPr eaLnBrk="1" hangingPunct="1">
              <a:spcBef>
                <a:spcPct val="0"/>
              </a:spcBef>
            </a:pPr>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89B0F20-FBE6-4461-B50F-FB9768193C40}"/>
              </a:ext>
            </a:extLst>
          </p:cNvPr>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a:extLst>
              <a:ext uri="{FF2B5EF4-FFF2-40B4-BE49-F238E27FC236}">
                <a16:creationId xmlns:a16="http://schemas.microsoft.com/office/drawing/2014/main" id="{C3CEFB61-3ABB-4551-8EA8-057B2B54460B}"/>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pPr eaLnBrk="1" hangingPunct="1">
              <a:spcBef>
                <a:spcPct val="0"/>
              </a:spcBef>
            </a:pPr>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7490B36D-F699-4A43-8833-F91C369F1050}"/>
              </a:ext>
            </a:extLst>
          </p:cNvPr>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a:extLst>
              <a:ext uri="{FF2B5EF4-FFF2-40B4-BE49-F238E27FC236}">
                <a16:creationId xmlns:a16="http://schemas.microsoft.com/office/drawing/2014/main" id="{EBCFDA0B-1527-4CAA-A32F-50166328A842}"/>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pPr eaLnBrk="1" hangingPunct="1">
              <a:spcBef>
                <a:spcPct val="0"/>
              </a:spcBef>
            </a:pPr>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a:extLst>
              <a:ext uri="{FF2B5EF4-FFF2-40B4-BE49-F238E27FC236}">
                <a16:creationId xmlns:a16="http://schemas.microsoft.com/office/drawing/2014/main" id="{0A443EB9-7B18-4ECD-96FB-51C7A50DB22B}"/>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FBD72FA3-9EB1-42B8-97C9-A48D1855CD0D}"/>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481A6C93-A89F-4935-B06B-FCFAF3C375F3}"/>
              </a:ext>
            </a:extLst>
          </p:cNvPr>
          <p:cNvSpPr>
            <a:spLocks noGrp="1" noChangeArrowheads="1"/>
          </p:cNvSpPr>
          <p:nvPr>
            <p:ph type="sldNum" sz="quarter" idx="12"/>
          </p:nvPr>
        </p:nvSpPr>
        <p:spPr>
          <a:ln/>
        </p:spPr>
        <p:txBody>
          <a:bodyPr/>
          <a:lstStyle>
            <a:lvl1pPr>
              <a:defRPr/>
            </a:lvl1pPr>
          </a:lstStyle>
          <a:p>
            <a:fld id="{FFED3C31-45DD-4DCD-8049-3590DE88F876}" type="slidenum">
              <a:rPr lang="cs-CZ" altLang="cs-CZ"/>
              <a:pPr/>
              <a:t>‹#›</a:t>
            </a:fld>
            <a:endParaRPr lang="cs-CZ" altLang="cs-CZ"/>
          </a:p>
        </p:txBody>
      </p:sp>
    </p:spTree>
    <p:extLst>
      <p:ext uri="{BB962C8B-B14F-4D97-AF65-F5344CB8AC3E}">
        <p14:creationId xmlns:p14="http://schemas.microsoft.com/office/powerpoint/2010/main" val="362725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D53FDFC0-32A4-4760-8A90-59B66269DA71}"/>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052FBA0E-EDD7-4846-8A66-18CD8D4092A1}"/>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BD6DA114-79B8-48E1-9D39-1FBCB02FDA90}"/>
              </a:ext>
            </a:extLst>
          </p:cNvPr>
          <p:cNvSpPr>
            <a:spLocks noGrp="1" noChangeArrowheads="1"/>
          </p:cNvSpPr>
          <p:nvPr>
            <p:ph type="sldNum" sz="quarter" idx="12"/>
          </p:nvPr>
        </p:nvSpPr>
        <p:spPr>
          <a:ln/>
        </p:spPr>
        <p:txBody>
          <a:bodyPr/>
          <a:lstStyle>
            <a:lvl1pPr>
              <a:defRPr/>
            </a:lvl1pPr>
          </a:lstStyle>
          <a:p>
            <a:fld id="{2C97C8D9-22D4-4BEF-B7D0-14020DE46662}" type="slidenum">
              <a:rPr lang="cs-CZ" altLang="cs-CZ"/>
              <a:pPr/>
              <a:t>‹#›</a:t>
            </a:fld>
            <a:endParaRPr lang="cs-CZ" altLang="cs-CZ"/>
          </a:p>
        </p:txBody>
      </p:sp>
    </p:spTree>
    <p:extLst>
      <p:ext uri="{BB962C8B-B14F-4D97-AF65-F5344CB8AC3E}">
        <p14:creationId xmlns:p14="http://schemas.microsoft.com/office/powerpoint/2010/main" val="1722206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609600"/>
            <a:ext cx="1943100" cy="54864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685800" y="609600"/>
            <a:ext cx="5676900" cy="54864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62E624F4-6629-4374-82C3-3184ECD7F798}"/>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E7A7D992-8436-4E74-8146-47410DC707B3}"/>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FFBB9004-71D4-4015-BC57-8BC49FC642C7}"/>
              </a:ext>
            </a:extLst>
          </p:cNvPr>
          <p:cNvSpPr>
            <a:spLocks noGrp="1" noChangeArrowheads="1"/>
          </p:cNvSpPr>
          <p:nvPr>
            <p:ph type="sldNum" sz="quarter" idx="12"/>
          </p:nvPr>
        </p:nvSpPr>
        <p:spPr>
          <a:ln/>
        </p:spPr>
        <p:txBody>
          <a:bodyPr/>
          <a:lstStyle>
            <a:lvl1pPr>
              <a:defRPr/>
            </a:lvl1pPr>
          </a:lstStyle>
          <a:p>
            <a:fld id="{F87B5229-CB90-4631-B945-0169842399DC}" type="slidenum">
              <a:rPr lang="cs-CZ" altLang="cs-CZ"/>
              <a:pPr/>
              <a:t>‹#›</a:t>
            </a:fld>
            <a:endParaRPr lang="cs-CZ" altLang="cs-CZ"/>
          </a:p>
        </p:txBody>
      </p:sp>
    </p:spTree>
    <p:extLst>
      <p:ext uri="{BB962C8B-B14F-4D97-AF65-F5344CB8AC3E}">
        <p14:creationId xmlns:p14="http://schemas.microsoft.com/office/powerpoint/2010/main" val="1594889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2DA5934B-1052-4C23-89CC-8315CA685C98}"/>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70A51110-5F18-4C47-B713-4D85BD62B1DF}"/>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5FB9EAEB-5580-40EB-AAEE-542BB6FE69D7}"/>
              </a:ext>
            </a:extLst>
          </p:cNvPr>
          <p:cNvSpPr>
            <a:spLocks noGrp="1" noChangeArrowheads="1"/>
          </p:cNvSpPr>
          <p:nvPr>
            <p:ph type="sldNum" sz="quarter" idx="12"/>
          </p:nvPr>
        </p:nvSpPr>
        <p:spPr>
          <a:ln/>
        </p:spPr>
        <p:txBody>
          <a:bodyPr/>
          <a:lstStyle>
            <a:lvl1pPr>
              <a:defRPr/>
            </a:lvl1pPr>
          </a:lstStyle>
          <a:p>
            <a:fld id="{F0FD9342-ABE8-427E-8FA9-F3AE8AAE9650}" type="slidenum">
              <a:rPr lang="cs-CZ" altLang="cs-CZ"/>
              <a:pPr/>
              <a:t>‹#›</a:t>
            </a:fld>
            <a:endParaRPr lang="cs-CZ" altLang="cs-CZ"/>
          </a:p>
        </p:txBody>
      </p:sp>
    </p:spTree>
    <p:extLst>
      <p:ext uri="{BB962C8B-B14F-4D97-AF65-F5344CB8AC3E}">
        <p14:creationId xmlns:p14="http://schemas.microsoft.com/office/powerpoint/2010/main" val="1786358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a:extLst>
              <a:ext uri="{FF2B5EF4-FFF2-40B4-BE49-F238E27FC236}">
                <a16:creationId xmlns:a16="http://schemas.microsoft.com/office/drawing/2014/main" id="{789A8F74-7769-4634-88F8-21F73C742361}"/>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27BACFC7-8D75-482A-B728-A39B012B3DC3}"/>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52FEE482-7AEF-4498-881B-2582A74CD398}"/>
              </a:ext>
            </a:extLst>
          </p:cNvPr>
          <p:cNvSpPr>
            <a:spLocks noGrp="1" noChangeArrowheads="1"/>
          </p:cNvSpPr>
          <p:nvPr>
            <p:ph type="sldNum" sz="quarter" idx="12"/>
          </p:nvPr>
        </p:nvSpPr>
        <p:spPr>
          <a:ln/>
        </p:spPr>
        <p:txBody>
          <a:bodyPr/>
          <a:lstStyle>
            <a:lvl1pPr>
              <a:defRPr/>
            </a:lvl1pPr>
          </a:lstStyle>
          <a:p>
            <a:fld id="{1EA03683-E585-40EC-9BCF-9CC9586BD238}" type="slidenum">
              <a:rPr lang="cs-CZ" altLang="cs-CZ"/>
              <a:pPr/>
              <a:t>‹#›</a:t>
            </a:fld>
            <a:endParaRPr lang="cs-CZ" altLang="cs-CZ"/>
          </a:p>
        </p:txBody>
      </p:sp>
    </p:spTree>
    <p:extLst>
      <p:ext uri="{BB962C8B-B14F-4D97-AF65-F5344CB8AC3E}">
        <p14:creationId xmlns:p14="http://schemas.microsoft.com/office/powerpoint/2010/main" val="577209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5D3D6244-80CF-4092-8412-CE43BC3CC971}"/>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0FE2A829-F86C-4BB0-972C-AD607DB78B14}"/>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216F1F76-9EEF-46A6-B059-D2FD85FC7684}"/>
              </a:ext>
            </a:extLst>
          </p:cNvPr>
          <p:cNvSpPr>
            <a:spLocks noGrp="1" noChangeArrowheads="1"/>
          </p:cNvSpPr>
          <p:nvPr>
            <p:ph type="sldNum" sz="quarter" idx="12"/>
          </p:nvPr>
        </p:nvSpPr>
        <p:spPr>
          <a:ln/>
        </p:spPr>
        <p:txBody>
          <a:bodyPr/>
          <a:lstStyle>
            <a:lvl1pPr>
              <a:defRPr/>
            </a:lvl1pPr>
          </a:lstStyle>
          <a:p>
            <a:fld id="{18E3E558-18C5-4333-AB74-83FBADE21F10}" type="slidenum">
              <a:rPr lang="cs-CZ" altLang="cs-CZ"/>
              <a:pPr/>
              <a:t>‹#›</a:t>
            </a:fld>
            <a:endParaRPr lang="cs-CZ" altLang="cs-CZ"/>
          </a:p>
        </p:txBody>
      </p:sp>
    </p:spTree>
    <p:extLst>
      <p:ext uri="{BB962C8B-B14F-4D97-AF65-F5344CB8AC3E}">
        <p14:creationId xmlns:p14="http://schemas.microsoft.com/office/powerpoint/2010/main" val="318838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96E1F770-3F1D-4255-99EF-82C1DE53E6E0}"/>
              </a:ext>
            </a:extLst>
          </p:cNvPr>
          <p:cNvSpPr>
            <a:spLocks noGrp="1" noChangeArrowheads="1"/>
          </p:cNvSpPr>
          <p:nvPr>
            <p:ph type="dt" sz="half" idx="10"/>
          </p:nvPr>
        </p:nvSpPr>
        <p:spPr>
          <a:ln/>
        </p:spPr>
        <p:txBody>
          <a:bodyPr/>
          <a:lstStyle>
            <a:lvl1pPr>
              <a:defRPr/>
            </a:lvl1pPr>
          </a:lstStyle>
          <a:p>
            <a:pPr>
              <a:defRPr/>
            </a:pPr>
            <a:endParaRPr lang="cs-CZ"/>
          </a:p>
        </p:txBody>
      </p:sp>
      <p:sp>
        <p:nvSpPr>
          <p:cNvPr id="8" name="Rectangle 5">
            <a:extLst>
              <a:ext uri="{FF2B5EF4-FFF2-40B4-BE49-F238E27FC236}">
                <a16:creationId xmlns:a16="http://schemas.microsoft.com/office/drawing/2014/main" id="{BCFED076-4521-4786-814E-48BD5F29CDD4}"/>
              </a:ext>
            </a:extLst>
          </p:cNvPr>
          <p:cNvSpPr>
            <a:spLocks noGrp="1" noChangeArrowheads="1"/>
          </p:cNvSpPr>
          <p:nvPr>
            <p:ph type="ftr" sz="quarter" idx="11"/>
          </p:nvPr>
        </p:nvSpPr>
        <p:spPr>
          <a:ln/>
        </p:spPr>
        <p:txBody>
          <a:bodyPr/>
          <a:lstStyle>
            <a:lvl1pPr>
              <a:defRPr/>
            </a:lvl1pPr>
          </a:lstStyle>
          <a:p>
            <a:pPr>
              <a:defRPr/>
            </a:pPr>
            <a:endParaRPr lang="cs-CZ"/>
          </a:p>
        </p:txBody>
      </p:sp>
      <p:sp>
        <p:nvSpPr>
          <p:cNvPr id="9" name="Rectangle 6">
            <a:extLst>
              <a:ext uri="{FF2B5EF4-FFF2-40B4-BE49-F238E27FC236}">
                <a16:creationId xmlns:a16="http://schemas.microsoft.com/office/drawing/2014/main" id="{4DAFDF60-BBA6-4E9D-8B39-C60BB3110690}"/>
              </a:ext>
            </a:extLst>
          </p:cNvPr>
          <p:cNvSpPr>
            <a:spLocks noGrp="1" noChangeArrowheads="1"/>
          </p:cNvSpPr>
          <p:nvPr>
            <p:ph type="sldNum" sz="quarter" idx="12"/>
          </p:nvPr>
        </p:nvSpPr>
        <p:spPr>
          <a:ln/>
        </p:spPr>
        <p:txBody>
          <a:bodyPr/>
          <a:lstStyle>
            <a:lvl1pPr>
              <a:defRPr/>
            </a:lvl1pPr>
          </a:lstStyle>
          <a:p>
            <a:fld id="{99EF646B-7351-4A37-B10E-13D92591D0F8}" type="slidenum">
              <a:rPr lang="cs-CZ" altLang="cs-CZ"/>
              <a:pPr/>
              <a:t>‹#›</a:t>
            </a:fld>
            <a:endParaRPr lang="cs-CZ" altLang="cs-CZ"/>
          </a:p>
        </p:txBody>
      </p:sp>
    </p:spTree>
    <p:extLst>
      <p:ext uri="{BB962C8B-B14F-4D97-AF65-F5344CB8AC3E}">
        <p14:creationId xmlns:p14="http://schemas.microsoft.com/office/powerpoint/2010/main" val="2628982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a:extLst>
              <a:ext uri="{FF2B5EF4-FFF2-40B4-BE49-F238E27FC236}">
                <a16:creationId xmlns:a16="http://schemas.microsoft.com/office/drawing/2014/main" id="{051454A6-E5C3-4A86-B6B5-D989289D0EFB}"/>
              </a:ext>
            </a:extLst>
          </p:cNvPr>
          <p:cNvSpPr>
            <a:spLocks noGrp="1" noChangeArrowheads="1"/>
          </p:cNvSpPr>
          <p:nvPr>
            <p:ph type="dt" sz="half" idx="10"/>
          </p:nvPr>
        </p:nvSpPr>
        <p:spPr>
          <a:ln/>
        </p:spPr>
        <p:txBody>
          <a:bodyPr/>
          <a:lstStyle>
            <a:lvl1pPr>
              <a:defRPr/>
            </a:lvl1pPr>
          </a:lstStyle>
          <a:p>
            <a:pPr>
              <a:defRPr/>
            </a:pPr>
            <a:endParaRPr lang="cs-CZ"/>
          </a:p>
        </p:txBody>
      </p:sp>
      <p:sp>
        <p:nvSpPr>
          <p:cNvPr id="4" name="Rectangle 5">
            <a:extLst>
              <a:ext uri="{FF2B5EF4-FFF2-40B4-BE49-F238E27FC236}">
                <a16:creationId xmlns:a16="http://schemas.microsoft.com/office/drawing/2014/main" id="{58772AD2-3AD1-4CDC-93D4-25DBED408CDA}"/>
              </a:ext>
            </a:extLst>
          </p:cNvPr>
          <p:cNvSpPr>
            <a:spLocks noGrp="1" noChangeArrowheads="1"/>
          </p:cNvSpPr>
          <p:nvPr>
            <p:ph type="ftr" sz="quarter" idx="11"/>
          </p:nvPr>
        </p:nvSpPr>
        <p:spPr>
          <a:ln/>
        </p:spPr>
        <p:txBody>
          <a:bodyPr/>
          <a:lstStyle>
            <a:lvl1pPr>
              <a:defRPr/>
            </a:lvl1pPr>
          </a:lstStyle>
          <a:p>
            <a:pPr>
              <a:defRPr/>
            </a:pPr>
            <a:endParaRPr lang="cs-CZ"/>
          </a:p>
        </p:txBody>
      </p:sp>
      <p:sp>
        <p:nvSpPr>
          <p:cNvPr id="5" name="Rectangle 6">
            <a:extLst>
              <a:ext uri="{FF2B5EF4-FFF2-40B4-BE49-F238E27FC236}">
                <a16:creationId xmlns:a16="http://schemas.microsoft.com/office/drawing/2014/main" id="{F26B5B6A-0F1E-4528-8DE8-28CCF42A5CDA}"/>
              </a:ext>
            </a:extLst>
          </p:cNvPr>
          <p:cNvSpPr>
            <a:spLocks noGrp="1" noChangeArrowheads="1"/>
          </p:cNvSpPr>
          <p:nvPr>
            <p:ph type="sldNum" sz="quarter" idx="12"/>
          </p:nvPr>
        </p:nvSpPr>
        <p:spPr>
          <a:ln/>
        </p:spPr>
        <p:txBody>
          <a:bodyPr/>
          <a:lstStyle>
            <a:lvl1pPr>
              <a:defRPr/>
            </a:lvl1pPr>
          </a:lstStyle>
          <a:p>
            <a:fld id="{141C72F1-992C-4300-AEF5-4DB72BFBF2D4}" type="slidenum">
              <a:rPr lang="cs-CZ" altLang="cs-CZ"/>
              <a:pPr/>
              <a:t>‹#›</a:t>
            </a:fld>
            <a:endParaRPr lang="cs-CZ" altLang="cs-CZ"/>
          </a:p>
        </p:txBody>
      </p:sp>
    </p:spTree>
    <p:extLst>
      <p:ext uri="{BB962C8B-B14F-4D97-AF65-F5344CB8AC3E}">
        <p14:creationId xmlns:p14="http://schemas.microsoft.com/office/powerpoint/2010/main" val="75233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D16C64C-A5C6-4E1C-84C9-5B4C41993B11}"/>
              </a:ext>
            </a:extLst>
          </p:cNvPr>
          <p:cNvSpPr>
            <a:spLocks noGrp="1" noChangeArrowheads="1"/>
          </p:cNvSpPr>
          <p:nvPr>
            <p:ph type="dt" sz="half" idx="10"/>
          </p:nvPr>
        </p:nvSpPr>
        <p:spPr>
          <a:ln/>
        </p:spPr>
        <p:txBody>
          <a:bodyPr/>
          <a:lstStyle>
            <a:lvl1pPr>
              <a:defRPr/>
            </a:lvl1pPr>
          </a:lstStyle>
          <a:p>
            <a:pPr>
              <a:defRPr/>
            </a:pPr>
            <a:endParaRPr lang="cs-CZ"/>
          </a:p>
        </p:txBody>
      </p:sp>
      <p:sp>
        <p:nvSpPr>
          <p:cNvPr id="3" name="Rectangle 5">
            <a:extLst>
              <a:ext uri="{FF2B5EF4-FFF2-40B4-BE49-F238E27FC236}">
                <a16:creationId xmlns:a16="http://schemas.microsoft.com/office/drawing/2014/main" id="{8E112E4B-8934-476B-872D-4942EC431D90}"/>
              </a:ext>
            </a:extLst>
          </p:cNvPr>
          <p:cNvSpPr>
            <a:spLocks noGrp="1" noChangeArrowheads="1"/>
          </p:cNvSpPr>
          <p:nvPr>
            <p:ph type="ftr" sz="quarter" idx="11"/>
          </p:nvPr>
        </p:nvSpPr>
        <p:spPr>
          <a:ln/>
        </p:spPr>
        <p:txBody>
          <a:bodyPr/>
          <a:lstStyle>
            <a:lvl1pPr>
              <a:defRPr/>
            </a:lvl1pPr>
          </a:lstStyle>
          <a:p>
            <a:pPr>
              <a:defRPr/>
            </a:pPr>
            <a:endParaRPr lang="cs-CZ"/>
          </a:p>
        </p:txBody>
      </p:sp>
      <p:sp>
        <p:nvSpPr>
          <p:cNvPr id="4" name="Rectangle 6">
            <a:extLst>
              <a:ext uri="{FF2B5EF4-FFF2-40B4-BE49-F238E27FC236}">
                <a16:creationId xmlns:a16="http://schemas.microsoft.com/office/drawing/2014/main" id="{6D030FA7-CABC-45A1-BCDC-815EC3DA07ED}"/>
              </a:ext>
            </a:extLst>
          </p:cNvPr>
          <p:cNvSpPr>
            <a:spLocks noGrp="1" noChangeArrowheads="1"/>
          </p:cNvSpPr>
          <p:nvPr>
            <p:ph type="sldNum" sz="quarter" idx="12"/>
          </p:nvPr>
        </p:nvSpPr>
        <p:spPr>
          <a:ln/>
        </p:spPr>
        <p:txBody>
          <a:bodyPr/>
          <a:lstStyle>
            <a:lvl1pPr>
              <a:defRPr/>
            </a:lvl1pPr>
          </a:lstStyle>
          <a:p>
            <a:fld id="{6DAFA9B3-C368-4B3E-B7A4-8A76DD62DAF7}" type="slidenum">
              <a:rPr lang="cs-CZ" altLang="cs-CZ"/>
              <a:pPr/>
              <a:t>‹#›</a:t>
            </a:fld>
            <a:endParaRPr lang="cs-CZ" altLang="cs-CZ"/>
          </a:p>
        </p:txBody>
      </p:sp>
    </p:spTree>
    <p:extLst>
      <p:ext uri="{BB962C8B-B14F-4D97-AF65-F5344CB8AC3E}">
        <p14:creationId xmlns:p14="http://schemas.microsoft.com/office/powerpoint/2010/main" val="86783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a:extLst>
              <a:ext uri="{FF2B5EF4-FFF2-40B4-BE49-F238E27FC236}">
                <a16:creationId xmlns:a16="http://schemas.microsoft.com/office/drawing/2014/main" id="{E940EF60-113E-4BFC-95D8-2D30481F183B}"/>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10A2B083-00B4-4C65-BC7E-E6BD5AE51C43}"/>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0ACBCFDD-BE2E-479B-89A6-3AE6006756D4}"/>
              </a:ext>
            </a:extLst>
          </p:cNvPr>
          <p:cNvSpPr>
            <a:spLocks noGrp="1" noChangeArrowheads="1"/>
          </p:cNvSpPr>
          <p:nvPr>
            <p:ph type="sldNum" sz="quarter" idx="12"/>
          </p:nvPr>
        </p:nvSpPr>
        <p:spPr>
          <a:ln/>
        </p:spPr>
        <p:txBody>
          <a:bodyPr/>
          <a:lstStyle>
            <a:lvl1pPr>
              <a:defRPr/>
            </a:lvl1pPr>
          </a:lstStyle>
          <a:p>
            <a:fld id="{A301E64D-44BC-4E19-9E91-7BA57CCB2A50}" type="slidenum">
              <a:rPr lang="cs-CZ" altLang="cs-CZ"/>
              <a:pPr/>
              <a:t>‹#›</a:t>
            </a:fld>
            <a:endParaRPr lang="cs-CZ" altLang="cs-CZ"/>
          </a:p>
        </p:txBody>
      </p:sp>
    </p:spTree>
    <p:extLst>
      <p:ext uri="{BB962C8B-B14F-4D97-AF65-F5344CB8AC3E}">
        <p14:creationId xmlns:p14="http://schemas.microsoft.com/office/powerpoint/2010/main" val="2610527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a:extLst>
              <a:ext uri="{FF2B5EF4-FFF2-40B4-BE49-F238E27FC236}">
                <a16:creationId xmlns:a16="http://schemas.microsoft.com/office/drawing/2014/main" id="{426DA782-3DDF-4A66-80B9-C94E095A6DC8}"/>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74F1318D-F6D1-4B72-AF2B-514A5D4B3B72}"/>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855D54EF-07A4-4B42-A750-4D02BB38C378}"/>
              </a:ext>
            </a:extLst>
          </p:cNvPr>
          <p:cNvSpPr>
            <a:spLocks noGrp="1" noChangeArrowheads="1"/>
          </p:cNvSpPr>
          <p:nvPr>
            <p:ph type="sldNum" sz="quarter" idx="12"/>
          </p:nvPr>
        </p:nvSpPr>
        <p:spPr>
          <a:ln/>
        </p:spPr>
        <p:txBody>
          <a:bodyPr/>
          <a:lstStyle>
            <a:lvl1pPr>
              <a:defRPr/>
            </a:lvl1pPr>
          </a:lstStyle>
          <a:p>
            <a:fld id="{D046EA68-2A1B-4D91-8FA6-EBBDE109DAF5}" type="slidenum">
              <a:rPr lang="cs-CZ" altLang="cs-CZ"/>
              <a:pPr/>
              <a:t>‹#›</a:t>
            </a:fld>
            <a:endParaRPr lang="cs-CZ" altLang="cs-CZ"/>
          </a:p>
        </p:txBody>
      </p:sp>
    </p:spTree>
    <p:extLst>
      <p:ext uri="{BB962C8B-B14F-4D97-AF65-F5344CB8AC3E}">
        <p14:creationId xmlns:p14="http://schemas.microsoft.com/office/powerpoint/2010/main" val="14019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63582C8-3877-4F6F-B673-143B93EE0183}"/>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Rectangle 3">
            <a:extLst>
              <a:ext uri="{FF2B5EF4-FFF2-40B4-BE49-F238E27FC236}">
                <a16:creationId xmlns:a16="http://schemas.microsoft.com/office/drawing/2014/main" id="{0533F907-B8A2-41F8-944B-8ED94FBF6BA9}"/>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8" name="Rectangle 4">
            <a:extLst>
              <a:ext uri="{FF2B5EF4-FFF2-40B4-BE49-F238E27FC236}">
                <a16:creationId xmlns:a16="http://schemas.microsoft.com/office/drawing/2014/main" id="{93872FAE-EB51-4C42-9761-684AD244FDB2}"/>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cs-CZ"/>
          </a:p>
        </p:txBody>
      </p:sp>
      <p:sp>
        <p:nvSpPr>
          <p:cNvPr id="1029" name="Rectangle 5">
            <a:extLst>
              <a:ext uri="{FF2B5EF4-FFF2-40B4-BE49-F238E27FC236}">
                <a16:creationId xmlns:a16="http://schemas.microsoft.com/office/drawing/2014/main" id="{515A5633-FE57-4F7B-AE34-57FFB41931A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cs-CZ"/>
          </a:p>
        </p:txBody>
      </p:sp>
      <p:sp>
        <p:nvSpPr>
          <p:cNvPr id="1030" name="Rectangle 6">
            <a:extLst>
              <a:ext uri="{FF2B5EF4-FFF2-40B4-BE49-F238E27FC236}">
                <a16:creationId xmlns:a16="http://schemas.microsoft.com/office/drawing/2014/main" id="{5F6ADDB6-AABD-47EB-AE8A-7677D7F57A1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70213E56-453D-4303-99F7-E64FB96F8F1E}"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2.bin"/><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4">
            <a:extLst>
              <a:ext uri="{FF2B5EF4-FFF2-40B4-BE49-F238E27FC236}">
                <a16:creationId xmlns:a16="http://schemas.microsoft.com/office/drawing/2014/main" id="{78980E3F-29FF-4CB7-8D76-7D5A6714E729}"/>
              </a:ext>
            </a:extLst>
          </p:cNvPr>
          <p:cNvSpPr>
            <a:spLocks noChangeShapeType="1"/>
          </p:cNvSpPr>
          <p:nvPr/>
        </p:nvSpPr>
        <p:spPr bwMode="auto">
          <a:xfrm>
            <a:off x="2946400" y="5805488"/>
            <a:ext cx="3200400" cy="0"/>
          </a:xfrm>
          <a:prstGeom prst="line">
            <a:avLst/>
          </a:prstGeom>
          <a:noFill/>
          <a:ln w="76200">
            <a:solidFill>
              <a:srgbClr val="CC33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171" name="Text Box 11">
            <a:extLst>
              <a:ext uri="{FF2B5EF4-FFF2-40B4-BE49-F238E27FC236}">
                <a16:creationId xmlns:a16="http://schemas.microsoft.com/office/drawing/2014/main" id="{19308C92-427F-4478-9262-3BEA56D49683}"/>
              </a:ext>
            </a:extLst>
          </p:cNvPr>
          <p:cNvSpPr txBox="1">
            <a:spLocks noChangeArrowheads="1"/>
          </p:cNvSpPr>
          <p:nvPr/>
        </p:nvSpPr>
        <p:spPr bwMode="auto">
          <a:xfrm>
            <a:off x="214313" y="5468938"/>
            <a:ext cx="28092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3600" b="1" dirty="0" err="1">
                <a:latin typeface="Arial" panose="020B0604020202020204" pitchFamily="34" charset="0"/>
                <a:cs typeface="Arial" panose="020B0604020202020204" pitchFamily="34" charset="0"/>
              </a:rPr>
              <a:t>Sequence</a:t>
            </a:r>
            <a:r>
              <a:rPr lang="cs-CZ" altLang="cs-CZ" sz="3600" b="1" dirty="0">
                <a:latin typeface="Arial" panose="020B0604020202020204" pitchFamily="34" charset="0"/>
                <a:cs typeface="Arial" panose="020B0604020202020204" pitchFamily="34" charset="0"/>
              </a:rPr>
              <a:t> </a:t>
            </a:r>
            <a:r>
              <a:rPr lang="en-US" altLang="cs-CZ" sz="3600" b="1" dirty="0">
                <a:latin typeface="Arial" panose="020B0604020202020204" pitchFamily="34" charset="0"/>
                <a:cs typeface="Arial" panose="020B0604020202020204" pitchFamily="34" charset="0"/>
              </a:rPr>
              <a:t>A</a:t>
            </a:r>
            <a:endParaRPr lang="cs-CZ" altLang="cs-CZ" sz="3600" b="1" dirty="0">
              <a:latin typeface="Arial" panose="020B0604020202020204" pitchFamily="34" charset="0"/>
              <a:cs typeface="Arial" panose="020B0604020202020204" pitchFamily="34" charset="0"/>
            </a:endParaRPr>
          </a:p>
        </p:txBody>
      </p:sp>
      <p:sp>
        <p:nvSpPr>
          <p:cNvPr id="7172" name="Text Box 12">
            <a:extLst>
              <a:ext uri="{FF2B5EF4-FFF2-40B4-BE49-F238E27FC236}">
                <a16:creationId xmlns:a16="http://schemas.microsoft.com/office/drawing/2014/main" id="{7BC33882-8EE6-4D82-925C-EFD826EA2590}"/>
              </a:ext>
            </a:extLst>
          </p:cNvPr>
          <p:cNvSpPr txBox="1">
            <a:spLocks noChangeArrowheads="1"/>
          </p:cNvSpPr>
          <p:nvPr/>
        </p:nvSpPr>
        <p:spPr bwMode="auto">
          <a:xfrm>
            <a:off x="6102350" y="5491163"/>
            <a:ext cx="28264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3600" b="1" dirty="0" err="1">
                <a:latin typeface="Arial" panose="020B0604020202020204" pitchFamily="34" charset="0"/>
                <a:cs typeface="Arial" panose="020B0604020202020204" pitchFamily="34" charset="0"/>
              </a:rPr>
              <a:t>Sequence</a:t>
            </a:r>
            <a:r>
              <a:rPr lang="cs-CZ" altLang="cs-CZ" sz="3600" b="1" dirty="0">
                <a:latin typeface="Arial" panose="020B0604020202020204" pitchFamily="34" charset="0"/>
                <a:cs typeface="Arial" panose="020B0604020202020204" pitchFamily="34" charset="0"/>
              </a:rPr>
              <a:t> </a:t>
            </a:r>
            <a:r>
              <a:rPr lang="en-US" altLang="cs-CZ" sz="3600" b="1" dirty="0">
                <a:latin typeface="Arial" panose="020B0604020202020204" pitchFamily="34" charset="0"/>
                <a:cs typeface="Arial" panose="020B0604020202020204" pitchFamily="34" charset="0"/>
              </a:rPr>
              <a:t>B</a:t>
            </a:r>
            <a:endParaRPr lang="cs-CZ" altLang="cs-CZ" sz="3600" b="1" dirty="0">
              <a:latin typeface="Arial" panose="020B0604020202020204" pitchFamily="34" charset="0"/>
              <a:cs typeface="Arial" panose="020B0604020202020204" pitchFamily="34" charset="0"/>
            </a:endParaRPr>
          </a:p>
        </p:txBody>
      </p:sp>
      <p:sp>
        <p:nvSpPr>
          <p:cNvPr id="7173" name="TextovéPole 5">
            <a:extLst>
              <a:ext uri="{FF2B5EF4-FFF2-40B4-BE49-F238E27FC236}">
                <a16:creationId xmlns:a16="http://schemas.microsoft.com/office/drawing/2014/main" id="{A73B5CCC-FBD9-48EE-BD64-21BBC11B7CF9}"/>
              </a:ext>
            </a:extLst>
          </p:cNvPr>
          <p:cNvSpPr txBox="1">
            <a:spLocks noChangeArrowheads="1"/>
          </p:cNvSpPr>
          <p:nvPr/>
        </p:nvSpPr>
        <p:spPr bwMode="auto">
          <a:xfrm>
            <a:off x="3660775" y="5168900"/>
            <a:ext cx="15573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4000" b="1" i="1" dirty="0">
                <a:solidFill>
                  <a:srgbClr val="FF0000"/>
                </a:solidFill>
              </a:rPr>
              <a:t>D</a:t>
            </a:r>
            <a:r>
              <a:rPr lang="cs-CZ" altLang="cs-CZ" sz="4000" i="1" dirty="0"/>
              <a:t> </a:t>
            </a:r>
            <a:r>
              <a:rPr lang="cs-CZ" altLang="cs-CZ" sz="4000" dirty="0"/>
              <a:t>=</a:t>
            </a:r>
            <a:r>
              <a:rPr lang="cs-CZ" altLang="cs-CZ" sz="4000" i="1" dirty="0"/>
              <a:t> </a:t>
            </a:r>
            <a:r>
              <a:rPr lang="cs-CZ" altLang="cs-CZ" sz="4000" i="1" dirty="0" err="1"/>
              <a:t>ut</a:t>
            </a:r>
            <a:endParaRPr lang="cs-CZ" altLang="cs-CZ" sz="4000" i="1" dirty="0"/>
          </a:p>
        </p:txBody>
      </p:sp>
      <p:sp>
        <p:nvSpPr>
          <p:cNvPr id="7174" name="TextovéPole 12">
            <a:extLst>
              <a:ext uri="{FF2B5EF4-FFF2-40B4-BE49-F238E27FC236}">
                <a16:creationId xmlns:a16="http://schemas.microsoft.com/office/drawing/2014/main" id="{95F96671-AE31-4523-8589-7342869070B6}"/>
              </a:ext>
            </a:extLst>
          </p:cNvPr>
          <p:cNvSpPr txBox="1">
            <a:spLocks noChangeArrowheads="1"/>
          </p:cNvSpPr>
          <p:nvPr/>
        </p:nvSpPr>
        <p:spPr bwMode="auto">
          <a:xfrm>
            <a:off x="1082675" y="1874838"/>
            <a:ext cx="7200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b="1" dirty="0" err="1">
                <a:latin typeface="Arial" panose="020B0604020202020204" pitchFamily="34" charset="0"/>
                <a:cs typeface="Arial" panose="020B0604020202020204" pitchFamily="34" charset="0"/>
              </a:rPr>
              <a:t>Sequence</a:t>
            </a:r>
            <a:r>
              <a:rPr lang="cs-CZ" altLang="cs-CZ" b="1" dirty="0">
                <a:latin typeface="Arial" panose="020B0604020202020204" pitchFamily="34" charset="0"/>
                <a:cs typeface="Arial" panose="020B0604020202020204" pitchFamily="34" charset="0"/>
              </a:rPr>
              <a:t> A  - A</a:t>
            </a:r>
            <a:r>
              <a:rPr lang="cs-CZ" altLang="cs-CZ" b="1" dirty="0">
                <a:solidFill>
                  <a:srgbClr val="FF0000"/>
                </a:solidFill>
                <a:latin typeface="Arial" panose="020B0604020202020204" pitchFamily="34" charset="0"/>
                <a:cs typeface="Arial" panose="020B0604020202020204" pitchFamily="34" charset="0"/>
              </a:rPr>
              <a:t>A</a:t>
            </a:r>
            <a:r>
              <a:rPr lang="cs-CZ" altLang="cs-CZ" b="1" dirty="0">
                <a:latin typeface="Arial" panose="020B0604020202020204" pitchFamily="34" charset="0"/>
                <a:cs typeface="Arial" panose="020B0604020202020204" pitchFamily="34" charset="0"/>
              </a:rPr>
              <a:t>TG</a:t>
            </a:r>
            <a:r>
              <a:rPr lang="cs-CZ" altLang="cs-CZ" b="1" dirty="0">
                <a:solidFill>
                  <a:srgbClr val="FF0000"/>
                </a:solidFill>
                <a:latin typeface="Arial" panose="020B0604020202020204" pitchFamily="34" charset="0"/>
                <a:cs typeface="Arial" panose="020B0604020202020204" pitchFamily="34" charset="0"/>
              </a:rPr>
              <a:t>T</a:t>
            </a:r>
            <a:r>
              <a:rPr lang="cs-CZ" altLang="cs-CZ" b="1" dirty="0">
                <a:latin typeface="Arial" panose="020B0604020202020204" pitchFamily="34" charset="0"/>
                <a:cs typeface="Arial" panose="020B0604020202020204" pitchFamily="34" charset="0"/>
              </a:rPr>
              <a:t>A</a:t>
            </a:r>
            <a:r>
              <a:rPr lang="cs-CZ" altLang="cs-CZ" b="1" dirty="0">
                <a:solidFill>
                  <a:srgbClr val="FF0000"/>
                </a:solidFill>
                <a:latin typeface="Arial" panose="020B0604020202020204" pitchFamily="34" charset="0"/>
                <a:cs typeface="Arial" panose="020B0604020202020204" pitchFamily="34" charset="0"/>
              </a:rPr>
              <a:t>G</a:t>
            </a:r>
            <a:r>
              <a:rPr lang="cs-CZ" altLang="cs-CZ" b="1" dirty="0">
                <a:latin typeface="Arial" panose="020B0604020202020204" pitchFamily="34" charset="0"/>
                <a:cs typeface="Arial" panose="020B0604020202020204" pitchFamily="34" charset="0"/>
              </a:rPr>
              <a:t>GAATCGC</a:t>
            </a:r>
          </a:p>
        </p:txBody>
      </p:sp>
      <p:sp>
        <p:nvSpPr>
          <p:cNvPr id="7175" name="TextovéPole 13">
            <a:extLst>
              <a:ext uri="{FF2B5EF4-FFF2-40B4-BE49-F238E27FC236}">
                <a16:creationId xmlns:a16="http://schemas.microsoft.com/office/drawing/2014/main" id="{344AEFEC-3EBB-4B18-B56F-14DEF27119CD}"/>
              </a:ext>
            </a:extLst>
          </p:cNvPr>
          <p:cNvSpPr txBox="1">
            <a:spLocks noChangeArrowheads="1"/>
          </p:cNvSpPr>
          <p:nvPr/>
        </p:nvSpPr>
        <p:spPr bwMode="auto">
          <a:xfrm>
            <a:off x="1071563" y="2251075"/>
            <a:ext cx="7043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b="1" dirty="0" err="1">
                <a:latin typeface="Arial" panose="020B0604020202020204" pitchFamily="34" charset="0"/>
                <a:cs typeface="Arial" panose="020B0604020202020204" pitchFamily="34" charset="0"/>
              </a:rPr>
              <a:t>Sequence</a:t>
            </a:r>
            <a:r>
              <a:rPr lang="cs-CZ" altLang="cs-CZ" b="1" dirty="0">
                <a:latin typeface="Arial" panose="020B0604020202020204" pitchFamily="34" charset="0"/>
                <a:cs typeface="Arial" panose="020B0604020202020204" pitchFamily="34" charset="0"/>
              </a:rPr>
              <a:t> B -  A</a:t>
            </a:r>
            <a:r>
              <a:rPr lang="cs-CZ" altLang="cs-CZ" b="1" dirty="0">
                <a:solidFill>
                  <a:srgbClr val="FF0000"/>
                </a:solidFill>
                <a:latin typeface="Arial" panose="020B0604020202020204" pitchFamily="34" charset="0"/>
                <a:cs typeface="Arial" panose="020B0604020202020204" pitchFamily="34" charset="0"/>
              </a:rPr>
              <a:t>C</a:t>
            </a:r>
            <a:r>
              <a:rPr lang="cs-CZ" altLang="cs-CZ" b="1" dirty="0">
                <a:latin typeface="Arial" panose="020B0604020202020204" pitchFamily="34" charset="0"/>
                <a:cs typeface="Arial" panose="020B0604020202020204" pitchFamily="34" charset="0"/>
              </a:rPr>
              <a:t>TG</a:t>
            </a:r>
            <a:r>
              <a:rPr lang="cs-CZ" altLang="cs-CZ" b="1" dirty="0">
                <a:solidFill>
                  <a:srgbClr val="FF0000"/>
                </a:solidFill>
                <a:latin typeface="Arial" panose="020B0604020202020204" pitchFamily="34" charset="0"/>
                <a:cs typeface="Arial" panose="020B0604020202020204" pitchFamily="34" charset="0"/>
              </a:rPr>
              <a:t>A</a:t>
            </a:r>
            <a:r>
              <a:rPr lang="cs-CZ" altLang="cs-CZ" b="1" dirty="0">
                <a:latin typeface="Arial" panose="020B0604020202020204" pitchFamily="34" charset="0"/>
                <a:cs typeface="Arial" panose="020B0604020202020204" pitchFamily="34" charset="0"/>
              </a:rPr>
              <a:t>A</a:t>
            </a:r>
            <a:r>
              <a:rPr lang="cs-CZ" altLang="cs-CZ" b="1" dirty="0">
                <a:solidFill>
                  <a:srgbClr val="FF0000"/>
                </a:solidFill>
                <a:latin typeface="Arial" panose="020B0604020202020204" pitchFamily="34" charset="0"/>
                <a:cs typeface="Arial" panose="020B0604020202020204" pitchFamily="34" charset="0"/>
              </a:rPr>
              <a:t>A</a:t>
            </a:r>
            <a:r>
              <a:rPr lang="cs-CZ" altLang="cs-CZ" b="1" dirty="0">
                <a:latin typeface="Arial" panose="020B0604020202020204" pitchFamily="34" charset="0"/>
                <a:cs typeface="Arial" panose="020B0604020202020204" pitchFamily="34" charset="0"/>
              </a:rPr>
              <a:t>GAATCGC</a:t>
            </a:r>
          </a:p>
        </p:txBody>
      </p:sp>
      <p:sp>
        <p:nvSpPr>
          <p:cNvPr id="7176" name="Text Box 16">
            <a:extLst>
              <a:ext uri="{FF2B5EF4-FFF2-40B4-BE49-F238E27FC236}">
                <a16:creationId xmlns:a16="http://schemas.microsoft.com/office/drawing/2014/main" id="{2D21E693-BB63-4C48-BEB7-60D184AFA247}"/>
              </a:ext>
            </a:extLst>
          </p:cNvPr>
          <p:cNvSpPr txBox="1">
            <a:spLocks noChangeArrowheads="1"/>
          </p:cNvSpPr>
          <p:nvPr/>
        </p:nvSpPr>
        <p:spPr bwMode="auto">
          <a:xfrm>
            <a:off x="0" y="228600"/>
            <a:ext cx="9144000" cy="1446550"/>
          </a:xfrm>
          <a:prstGeom prst="rect">
            <a:avLst/>
          </a:prstGeom>
          <a:gradFill rotWithShape="1">
            <a:gsLst>
              <a:gs pos="0">
                <a:srgbClr val="BEF397"/>
              </a:gs>
              <a:gs pos="50000">
                <a:srgbClr val="D5F6C0"/>
              </a:gs>
              <a:gs pos="100000">
                <a:srgbClr val="EAFAE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4400" b="1" dirty="0">
                <a:solidFill>
                  <a:srgbClr val="C00000"/>
                </a:solidFill>
                <a:latin typeface="Arial" panose="020B0604020202020204" pitchFamily="34" charset="0"/>
                <a:cs typeface="Arial" panose="020B0604020202020204" pitchFamily="34" charset="0"/>
              </a:rPr>
              <a:t>MEASURES OF SEQUENCE DIVERGENCE</a:t>
            </a:r>
            <a:endParaRPr lang="cs-CZ" altLang="cs-CZ" sz="2400" dirty="0">
              <a:latin typeface="Arial" panose="020B0604020202020204" pitchFamily="34" charset="0"/>
              <a:cs typeface="Arial" panose="020B0604020202020204" pitchFamily="34" charset="0"/>
            </a:endParaRPr>
          </a:p>
        </p:txBody>
      </p:sp>
      <p:sp>
        <p:nvSpPr>
          <p:cNvPr id="7177" name="TextovéPole 1">
            <a:extLst>
              <a:ext uri="{FF2B5EF4-FFF2-40B4-BE49-F238E27FC236}">
                <a16:creationId xmlns:a16="http://schemas.microsoft.com/office/drawing/2014/main" id="{53CEE2C1-F03A-410B-9B39-B615DA7AA9E7}"/>
              </a:ext>
            </a:extLst>
          </p:cNvPr>
          <p:cNvSpPr txBox="1">
            <a:spLocks noChangeArrowheads="1"/>
          </p:cNvSpPr>
          <p:nvPr/>
        </p:nvSpPr>
        <p:spPr bwMode="auto">
          <a:xfrm>
            <a:off x="1692275" y="3036888"/>
            <a:ext cx="60885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4000" b="1" dirty="0">
                <a:solidFill>
                  <a:srgbClr val="FF0000"/>
                </a:solidFill>
              </a:rPr>
              <a:t>p</a:t>
            </a:r>
            <a:r>
              <a:rPr lang="cs-CZ" altLang="cs-CZ" sz="4000" dirty="0"/>
              <a:t> = 3/14</a:t>
            </a:r>
            <a:r>
              <a:rPr lang="en-US" altLang="cs-CZ" sz="4000" dirty="0"/>
              <a:t>…..</a:t>
            </a:r>
            <a:r>
              <a:rPr lang="cs-CZ" altLang="cs-CZ" sz="4000" dirty="0"/>
              <a:t> p </a:t>
            </a:r>
            <a:r>
              <a:rPr lang="cs-CZ" altLang="cs-CZ" sz="4000" dirty="0" err="1"/>
              <a:t>is</a:t>
            </a:r>
            <a:r>
              <a:rPr lang="cs-CZ" altLang="cs-CZ" sz="4000" dirty="0"/>
              <a:t> not </a:t>
            </a:r>
            <a:r>
              <a:rPr lang="cs-CZ" altLang="cs-CZ" sz="4000" dirty="0" err="1"/>
              <a:t>additive</a:t>
            </a:r>
            <a:endParaRPr lang="cs-CZ" altLang="cs-CZ" sz="4000" dirty="0"/>
          </a:p>
        </p:txBody>
      </p:sp>
      <p:sp>
        <p:nvSpPr>
          <p:cNvPr id="7178" name="TextovéPole 15">
            <a:extLst>
              <a:ext uri="{FF2B5EF4-FFF2-40B4-BE49-F238E27FC236}">
                <a16:creationId xmlns:a16="http://schemas.microsoft.com/office/drawing/2014/main" id="{E480F69B-8A74-4A70-8B61-D372D3E1FEBF}"/>
              </a:ext>
            </a:extLst>
          </p:cNvPr>
          <p:cNvSpPr txBox="1">
            <a:spLocks noChangeArrowheads="1"/>
          </p:cNvSpPr>
          <p:nvPr/>
        </p:nvSpPr>
        <p:spPr bwMode="auto">
          <a:xfrm>
            <a:off x="590550" y="4238625"/>
            <a:ext cx="78356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dirty="0" err="1"/>
              <a:t>Good</a:t>
            </a:r>
            <a:r>
              <a:rPr lang="cs-CZ" altLang="cs-CZ" dirty="0"/>
              <a:t> </a:t>
            </a:r>
            <a:r>
              <a:rPr lang="cs-CZ" altLang="cs-CZ" dirty="0" err="1"/>
              <a:t>measure</a:t>
            </a:r>
            <a:r>
              <a:rPr lang="cs-CZ" altLang="cs-CZ" dirty="0"/>
              <a:t> </a:t>
            </a:r>
            <a:r>
              <a:rPr lang="cs-CZ" altLang="cs-CZ" dirty="0" err="1"/>
              <a:t>is</a:t>
            </a:r>
            <a:r>
              <a:rPr lang="cs-CZ" altLang="cs-CZ" dirty="0"/>
              <a:t> </a:t>
            </a:r>
            <a:r>
              <a:rPr lang="cs-CZ" altLang="cs-CZ" dirty="0" err="1"/>
              <a:t>the</a:t>
            </a:r>
            <a:r>
              <a:rPr lang="cs-CZ" altLang="cs-CZ" dirty="0"/>
              <a:t> </a:t>
            </a:r>
            <a:r>
              <a:rPr lang="cs-CZ" altLang="cs-CZ" dirty="0" err="1"/>
              <a:t>nr</a:t>
            </a:r>
            <a:r>
              <a:rPr lang="cs-CZ" altLang="cs-CZ" dirty="0"/>
              <a:t>. </a:t>
            </a:r>
            <a:r>
              <a:rPr lang="cs-CZ" altLang="cs-CZ" dirty="0" err="1"/>
              <a:t>of</a:t>
            </a:r>
            <a:r>
              <a:rPr lang="cs-CZ" altLang="cs-CZ" dirty="0"/>
              <a:t> </a:t>
            </a:r>
            <a:r>
              <a:rPr lang="cs-CZ" altLang="cs-CZ" dirty="0" err="1"/>
              <a:t>substitutions</a:t>
            </a:r>
            <a:r>
              <a:rPr lang="cs-CZ" altLang="cs-CZ" sz="4000" dirty="0"/>
              <a:t>…. 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609600" y="1143000"/>
            <a:ext cx="3886200" cy="650875"/>
          </a:xfrm>
          <a:prstGeom prst="rect">
            <a:avLst/>
          </a:prstGeom>
          <a:noFill/>
          <a:ln w="9525">
            <a:solidFill>
              <a:schemeClr val="tx1"/>
            </a:solidFill>
            <a:miter lim="800000"/>
            <a:headEnd/>
            <a:tailEnd/>
          </a:ln>
        </p:spPr>
        <p:txBody>
          <a:bodyPr>
            <a:spAutoFit/>
          </a:bodyPr>
          <a:lstStyle/>
          <a:p>
            <a:pPr algn="ctr">
              <a:spcBef>
                <a:spcPct val="50000"/>
              </a:spcBef>
            </a:pPr>
            <a:r>
              <a:rPr lang="cs-CZ" sz="3600">
                <a:latin typeface="Arial" pitchFamily="34" charset="0"/>
              </a:rPr>
              <a:t>d</a:t>
            </a:r>
            <a:r>
              <a:rPr lang="cs-CZ" sz="3600" baseline="-25000">
                <a:latin typeface="Arial" pitchFamily="34" charset="0"/>
              </a:rPr>
              <a:t>xy</a:t>
            </a:r>
            <a:r>
              <a:rPr lang="cs-CZ" sz="3600">
                <a:latin typeface="Arial" pitchFamily="34" charset="0"/>
              </a:rPr>
              <a:t> = -ln (det F</a:t>
            </a:r>
            <a:r>
              <a:rPr lang="cs-CZ" sz="3600" baseline="-25000">
                <a:latin typeface="Arial" pitchFamily="34" charset="0"/>
              </a:rPr>
              <a:t>xy</a:t>
            </a:r>
            <a:r>
              <a:rPr lang="cs-CZ" sz="3600">
                <a:latin typeface="Arial" pitchFamily="34" charset="0"/>
              </a:rPr>
              <a:t>)</a:t>
            </a:r>
          </a:p>
        </p:txBody>
      </p:sp>
      <p:sp>
        <p:nvSpPr>
          <p:cNvPr id="3076" name="Text Box 5"/>
          <p:cNvSpPr txBox="1">
            <a:spLocks noChangeArrowheads="1"/>
          </p:cNvSpPr>
          <p:nvPr/>
        </p:nvSpPr>
        <p:spPr bwMode="auto">
          <a:xfrm>
            <a:off x="5638800" y="1752600"/>
            <a:ext cx="1447800" cy="336550"/>
          </a:xfrm>
          <a:prstGeom prst="rect">
            <a:avLst/>
          </a:prstGeom>
          <a:noFill/>
          <a:ln w="9525">
            <a:noFill/>
            <a:miter lim="800000"/>
            <a:headEnd/>
            <a:tailEnd/>
          </a:ln>
        </p:spPr>
        <p:txBody>
          <a:bodyPr>
            <a:spAutoFit/>
          </a:bodyPr>
          <a:lstStyle/>
          <a:p>
            <a:pPr>
              <a:spcBef>
                <a:spcPct val="50000"/>
              </a:spcBef>
            </a:pPr>
            <a:r>
              <a:rPr lang="cs-CZ" sz="1600" dirty="0" err="1"/>
              <a:t>Sequence</a:t>
            </a:r>
            <a:r>
              <a:rPr lang="cs-CZ" sz="1600" dirty="0"/>
              <a:t> A</a:t>
            </a:r>
          </a:p>
        </p:txBody>
      </p:sp>
      <p:sp>
        <p:nvSpPr>
          <p:cNvPr id="3077" name="Text Box 6"/>
          <p:cNvSpPr txBox="1">
            <a:spLocks noChangeArrowheads="1"/>
          </p:cNvSpPr>
          <p:nvPr/>
        </p:nvSpPr>
        <p:spPr bwMode="auto">
          <a:xfrm>
            <a:off x="4355976" y="2132856"/>
            <a:ext cx="430887" cy="1224136"/>
          </a:xfrm>
          <a:prstGeom prst="rect">
            <a:avLst/>
          </a:prstGeom>
          <a:noFill/>
          <a:ln w="9525">
            <a:noFill/>
            <a:miter lim="800000"/>
            <a:headEnd/>
            <a:tailEnd/>
          </a:ln>
        </p:spPr>
        <p:txBody>
          <a:bodyPr vert="vert270">
            <a:spAutoFit/>
          </a:bodyPr>
          <a:lstStyle/>
          <a:p>
            <a:pPr>
              <a:spcBef>
                <a:spcPct val="50000"/>
              </a:spcBef>
              <a:defRPr/>
            </a:pPr>
            <a:r>
              <a:rPr lang="cs-CZ" sz="1600" dirty="0"/>
              <a:t>Sekvence B</a:t>
            </a:r>
          </a:p>
        </p:txBody>
      </p:sp>
      <p:graphicFrame>
        <p:nvGraphicFramePr>
          <p:cNvPr id="3074" name="Object 2"/>
          <p:cNvGraphicFramePr>
            <a:graphicFrameLocks noChangeAspect="1"/>
          </p:cNvGraphicFramePr>
          <p:nvPr/>
        </p:nvGraphicFramePr>
        <p:xfrm>
          <a:off x="4876800" y="2133600"/>
          <a:ext cx="2895600" cy="1282700"/>
        </p:xfrm>
        <a:graphic>
          <a:graphicData uri="http://schemas.openxmlformats.org/presentationml/2006/ole">
            <mc:AlternateContent xmlns:mc="http://schemas.openxmlformats.org/markup-compatibility/2006">
              <mc:Choice xmlns:v="urn:schemas-microsoft-com:vml" Requires="v">
                <p:oleObj name="List" r:id="rId2" imgW="2182680" imgH="967680" progId="Excel.Sheet.8">
                  <p:embed/>
                </p:oleObj>
              </mc:Choice>
              <mc:Fallback>
                <p:oleObj name="List" r:id="rId2" imgW="2182680" imgH="967680" progId="Excel.Sheet.8">
                  <p:embed/>
                  <p:pic>
                    <p:nvPicPr>
                      <p:cNvPr id="307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133600"/>
                        <a:ext cx="28956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Text Box 9"/>
          <p:cNvSpPr txBox="1">
            <a:spLocks noChangeArrowheads="1"/>
          </p:cNvSpPr>
          <p:nvPr/>
        </p:nvSpPr>
        <p:spPr bwMode="auto">
          <a:xfrm>
            <a:off x="152400" y="3124200"/>
            <a:ext cx="6324600" cy="2378075"/>
          </a:xfrm>
          <a:prstGeom prst="rect">
            <a:avLst/>
          </a:prstGeom>
          <a:noFill/>
          <a:ln w="9525">
            <a:noFill/>
            <a:miter lim="800000"/>
            <a:headEnd/>
            <a:tailEnd/>
          </a:ln>
        </p:spPr>
        <p:txBody>
          <a:bodyPr>
            <a:spAutoFit/>
          </a:bodyPr>
          <a:lstStyle/>
          <a:p>
            <a:r>
              <a:rPr lang="cs-CZ" sz="3600"/>
              <a:t>F</a:t>
            </a:r>
            <a:r>
              <a:rPr lang="cs-CZ" sz="3600" baseline="-25000"/>
              <a:t>xy </a:t>
            </a:r>
            <a:r>
              <a:rPr lang="cs-CZ" sz="3600"/>
              <a:t>=</a:t>
            </a:r>
            <a:r>
              <a:rPr lang="en-US" sz="15000">
                <a:latin typeface="Arial Narrow" pitchFamily="34" charset="0"/>
              </a:rPr>
              <a:t>[        ]</a:t>
            </a:r>
            <a:r>
              <a:rPr lang="en-US" sz="3600"/>
              <a:t> </a:t>
            </a:r>
            <a:endParaRPr lang="cs-CZ" sz="3600"/>
          </a:p>
        </p:txBody>
      </p:sp>
      <p:sp>
        <p:nvSpPr>
          <p:cNvPr id="3079" name="Text Box 10"/>
          <p:cNvSpPr txBox="1">
            <a:spLocks noChangeArrowheads="1"/>
          </p:cNvSpPr>
          <p:nvPr/>
        </p:nvSpPr>
        <p:spPr bwMode="auto">
          <a:xfrm>
            <a:off x="1676400" y="3810000"/>
            <a:ext cx="3886200" cy="1436688"/>
          </a:xfrm>
          <a:prstGeom prst="rect">
            <a:avLst/>
          </a:prstGeom>
          <a:noFill/>
          <a:ln w="9525">
            <a:noFill/>
            <a:miter lim="800000"/>
            <a:headEnd/>
            <a:tailEnd/>
          </a:ln>
        </p:spPr>
        <p:txBody>
          <a:bodyPr>
            <a:spAutoFit/>
          </a:bodyPr>
          <a:lstStyle/>
          <a:p>
            <a:pPr>
              <a:spcBef>
                <a:spcPct val="50000"/>
              </a:spcBef>
            </a:pPr>
            <a:r>
              <a:rPr lang="cs-CZ" sz="1600">
                <a:latin typeface="Arial" pitchFamily="34" charset="0"/>
              </a:rPr>
              <a:t>0,249	0,006	0,027	0,009</a:t>
            </a:r>
          </a:p>
          <a:p>
            <a:pPr>
              <a:spcBef>
                <a:spcPct val="50000"/>
              </a:spcBef>
            </a:pPr>
            <a:r>
              <a:rPr lang="cs-CZ" sz="1600">
                <a:latin typeface="Arial" pitchFamily="34" charset="0"/>
              </a:rPr>
              <a:t>0,003	0,166	0,001	0,018</a:t>
            </a:r>
          </a:p>
          <a:p>
            <a:pPr>
              <a:spcBef>
                <a:spcPct val="50000"/>
              </a:spcBef>
            </a:pPr>
            <a:r>
              <a:rPr lang="cs-CZ" sz="1600">
                <a:latin typeface="Arial" pitchFamily="34" charset="0"/>
              </a:rPr>
              <a:t>0,027	0,006	0,256	0,004</a:t>
            </a:r>
          </a:p>
          <a:p>
            <a:pPr>
              <a:spcBef>
                <a:spcPct val="50000"/>
              </a:spcBef>
            </a:pPr>
            <a:r>
              <a:rPr lang="cs-CZ" sz="1600">
                <a:latin typeface="Arial" pitchFamily="34" charset="0"/>
              </a:rPr>
              <a:t>0,006	0,021	0,009	0,194</a:t>
            </a:r>
            <a:r>
              <a:rPr lang="cs-CZ" sz="1600"/>
              <a:t>	</a:t>
            </a:r>
          </a:p>
        </p:txBody>
      </p:sp>
      <p:sp>
        <p:nvSpPr>
          <p:cNvPr id="3080" name="Text Box 11"/>
          <p:cNvSpPr txBox="1">
            <a:spLocks noChangeArrowheads="1"/>
          </p:cNvSpPr>
          <p:nvPr/>
        </p:nvSpPr>
        <p:spPr bwMode="auto">
          <a:xfrm>
            <a:off x="533400" y="2360613"/>
            <a:ext cx="3797835" cy="461665"/>
          </a:xfrm>
          <a:prstGeom prst="rect">
            <a:avLst/>
          </a:prstGeom>
          <a:noFill/>
          <a:ln w="9525">
            <a:noFill/>
            <a:miter lim="800000"/>
            <a:headEnd/>
            <a:tailEnd/>
          </a:ln>
        </p:spPr>
        <p:txBody>
          <a:bodyPr wrap="none">
            <a:spAutoFit/>
          </a:bodyPr>
          <a:lstStyle/>
          <a:p>
            <a:r>
              <a:rPr lang="en-US" dirty="0">
                <a:latin typeface="Arial" pitchFamily="34" charset="0"/>
              </a:rPr>
              <a:t>Alignment </a:t>
            </a:r>
            <a:r>
              <a:rPr lang="cs-CZ" dirty="0" err="1">
                <a:latin typeface="Arial" pitchFamily="34" charset="0"/>
              </a:rPr>
              <a:t>of</a:t>
            </a:r>
            <a:r>
              <a:rPr lang="cs-CZ" dirty="0">
                <a:latin typeface="Arial" pitchFamily="34" charset="0"/>
              </a:rPr>
              <a:t> </a:t>
            </a:r>
            <a:r>
              <a:rPr lang="en-US" dirty="0">
                <a:latin typeface="Arial" pitchFamily="34" charset="0"/>
              </a:rPr>
              <a:t>900 po</a:t>
            </a:r>
            <a:r>
              <a:rPr lang="cs-CZ" dirty="0" err="1">
                <a:latin typeface="Arial" pitchFamily="34" charset="0"/>
              </a:rPr>
              <a:t>sitions</a:t>
            </a:r>
            <a:endParaRPr lang="cs-CZ" dirty="0">
              <a:latin typeface="Arial" pitchFamily="34" charset="0"/>
            </a:endParaRPr>
          </a:p>
        </p:txBody>
      </p:sp>
      <p:sp>
        <p:nvSpPr>
          <p:cNvPr id="3081" name="Text Box 12"/>
          <p:cNvSpPr txBox="1">
            <a:spLocks noChangeArrowheads="1"/>
          </p:cNvSpPr>
          <p:nvPr/>
        </p:nvSpPr>
        <p:spPr bwMode="auto">
          <a:xfrm>
            <a:off x="381000" y="5657850"/>
            <a:ext cx="8534400" cy="650875"/>
          </a:xfrm>
          <a:prstGeom prst="rect">
            <a:avLst/>
          </a:prstGeom>
          <a:noFill/>
          <a:ln w="9525">
            <a:solidFill>
              <a:schemeClr val="tx1"/>
            </a:solidFill>
            <a:miter lim="800000"/>
            <a:headEnd/>
            <a:tailEnd/>
          </a:ln>
        </p:spPr>
        <p:txBody>
          <a:bodyPr>
            <a:spAutoFit/>
          </a:bodyPr>
          <a:lstStyle/>
          <a:p>
            <a:pPr algn="ctr">
              <a:spcBef>
                <a:spcPct val="50000"/>
              </a:spcBef>
            </a:pPr>
            <a:r>
              <a:rPr lang="cs-CZ" sz="3600">
                <a:latin typeface="Arial" pitchFamily="34" charset="0"/>
              </a:rPr>
              <a:t>d</a:t>
            </a:r>
            <a:r>
              <a:rPr lang="cs-CZ" sz="3600" baseline="-25000">
                <a:latin typeface="Arial" pitchFamily="34" charset="0"/>
              </a:rPr>
              <a:t>xy</a:t>
            </a:r>
            <a:r>
              <a:rPr lang="cs-CZ" sz="3600">
                <a:latin typeface="Arial" pitchFamily="34" charset="0"/>
              </a:rPr>
              <a:t> = -ln (det F</a:t>
            </a:r>
            <a:r>
              <a:rPr lang="cs-CZ" sz="3600" baseline="-25000">
                <a:latin typeface="Arial" pitchFamily="34" charset="0"/>
              </a:rPr>
              <a:t>xy</a:t>
            </a:r>
            <a:r>
              <a:rPr lang="cs-CZ" sz="3600">
                <a:latin typeface="Arial" pitchFamily="34" charset="0"/>
              </a:rPr>
              <a:t>)</a:t>
            </a:r>
            <a:r>
              <a:rPr lang="en-US" sz="3600">
                <a:latin typeface="Arial" pitchFamily="34" charset="0"/>
              </a:rPr>
              <a:t> = -ln (0.002) = 6,216</a:t>
            </a:r>
            <a:endParaRPr lang="cs-CZ" sz="3600">
              <a:latin typeface="Arial" pitchFamily="34" charset="0"/>
            </a:endParaRPr>
          </a:p>
        </p:txBody>
      </p:sp>
      <p:sp>
        <p:nvSpPr>
          <p:cNvPr id="3082" name="Text Box 16"/>
          <p:cNvSpPr txBox="1">
            <a:spLocks noChangeArrowheads="1"/>
          </p:cNvSpPr>
          <p:nvPr/>
        </p:nvSpPr>
        <p:spPr bwMode="auto">
          <a:xfrm>
            <a:off x="0" y="285750"/>
            <a:ext cx="9144000" cy="769938"/>
          </a:xfrm>
          <a:prstGeom prst="rect">
            <a:avLst/>
          </a:prstGeom>
          <a:gradFill rotWithShape="1">
            <a:gsLst>
              <a:gs pos="0">
                <a:srgbClr val="BEF397"/>
              </a:gs>
              <a:gs pos="50000">
                <a:srgbClr val="D5F6C0"/>
              </a:gs>
              <a:gs pos="100000">
                <a:srgbClr val="EAFAE0"/>
              </a:gs>
            </a:gsLst>
            <a:lin ang="0" scaled="1"/>
          </a:gradFill>
          <a:ln w="9525">
            <a:noFill/>
            <a:miter lim="800000"/>
            <a:headEnd/>
            <a:tailEnd/>
          </a:ln>
        </p:spPr>
        <p:txBody>
          <a:bodyPr>
            <a:spAutoFit/>
          </a:bodyPr>
          <a:lstStyle/>
          <a:p>
            <a:pPr algn="ctr"/>
            <a:r>
              <a:rPr lang="cs-CZ" sz="4400" b="1" dirty="0" err="1">
                <a:solidFill>
                  <a:srgbClr val="C00000"/>
                </a:solidFill>
                <a:latin typeface="Arial" pitchFamily="34" charset="0"/>
                <a:cs typeface="Arial" pitchFamily="34" charset="0"/>
              </a:rPr>
              <a:t>LogDet</a:t>
            </a:r>
            <a:r>
              <a:rPr lang="cs-CZ" sz="4400" b="1" dirty="0">
                <a:solidFill>
                  <a:srgbClr val="C00000"/>
                </a:solidFill>
                <a:latin typeface="Arial" pitchFamily="34" charset="0"/>
                <a:cs typeface="Arial" pitchFamily="34" charset="0"/>
              </a:rPr>
              <a:t> distance</a:t>
            </a:r>
            <a:endParaRPr lang="cs-CZ"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6"/>
          <p:cNvSpPr txBox="1">
            <a:spLocks noChangeArrowheads="1"/>
          </p:cNvSpPr>
          <p:nvPr/>
        </p:nvSpPr>
        <p:spPr bwMode="auto">
          <a:xfrm>
            <a:off x="0" y="228600"/>
            <a:ext cx="9144000" cy="769938"/>
          </a:xfrm>
          <a:prstGeom prst="rect">
            <a:avLst/>
          </a:prstGeom>
          <a:gradFill rotWithShape="1">
            <a:gsLst>
              <a:gs pos="0">
                <a:srgbClr val="BEF397"/>
              </a:gs>
              <a:gs pos="50000">
                <a:srgbClr val="D5F6C0"/>
              </a:gs>
              <a:gs pos="100000">
                <a:srgbClr val="EAFAE0"/>
              </a:gs>
            </a:gsLst>
            <a:lin ang="0" scaled="1"/>
          </a:gradFill>
          <a:ln w="9525">
            <a:noFill/>
            <a:miter lim="800000"/>
            <a:headEnd/>
            <a:tailEnd/>
          </a:ln>
        </p:spPr>
        <p:txBody>
          <a:bodyPr>
            <a:spAutoFit/>
          </a:bodyPr>
          <a:lstStyle/>
          <a:p>
            <a:pPr algn="ctr"/>
            <a:r>
              <a:rPr lang="cs-CZ" sz="4400" b="1" dirty="0">
                <a:solidFill>
                  <a:srgbClr val="C00000"/>
                </a:solidFill>
                <a:latin typeface="Arial" pitchFamily="34" charset="0"/>
                <a:cs typeface="Arial" pitchFamily="34" charset="0"/>
              </a:rPr>
              <a:t>MODEL ASSUMPTIONS</a:t>
            </a:r>
          </a:p>
        </p:txBody>
      </p:sp>
      <p:sp>
        <p:nvSpPr>
          <p:cNvPr id="29699" name="Obdélník 2"/>
          <p:cNvSpPr>
            <a:spLocks noChangeArrowheads="1"/>
          </p:cNvSpPr>
          <p:nvPr/>
        </p:nvSpPr>
        <p:spPr bwMode="auto">
          <a:xfrm>
            <a:off x="395536" y="1571625"/>
            <a:ext cx="8392417" cy="4154984"/>
          </a:xfrm>
          <a:prstGeom prst="rect">
            <a:avLst/>
          </a:prstGeom>
          <a:noFill/>
          <a:ln w="9525">
            <a:noFill/>
            <a:miter lim="800000"/>
            <a:headEnd/>
            <a:tailEnd/>
          </a:ln>
        </p:spPr>
        <p:txBody>
          <a:bodyPr wrap="square">
            <a:spAutoFit/>
          </a:bodyPr>
          <a:lstStyle/>
          <a:p>
            <a:r>
              <a:rPr lang="cs-CZ" b="1" dirty="0" err="1">
                <a:latin typeface="Arial" pitchFamily="34" charset="0"/>
                <a:cs typeface="Arial" pitchFamily="34" charset="0"/>
              </a:rPr>
              <a:t>Marcov</a:t>
            </a:r>
            <a:r>
              <a:rPr lang="cs-CZ" b="1" dirty="0">
                <a:latin typeface="Arial" pitchFamily="34" charset="0"/>
                <a:cs typeface="Arial" pitchFamily="34" charset="0"/>
              </a:rPr>
              <a:t> </a:t>
            </a:r>
            <a:r>
              <a:rPr lang="cs-CZ" b="1" dirty="0" err="1">
                <a:latin typeface="Arial" pitchFamily="34" charset="0"/>
                <a:cs typeface="Arial" pitchFamily="34" charset="0"/>
              </a:rPr>
              <a:t>property</a:t>
            </a:r>
            <a:r>
              <a:rPr lang="cs-CZ" b="1" dirty="0">
                <a:latin typeface="Arial" pitchFamily="34" charset="0"/>
                <a:cs typeface="Arial" pitchFamily="34" charset="0"/>
              </a:rPr>
              <a:t> </a:t>
            </a:r>
            <a:r>
              <a:rPr lang="cs-CZ" i="1" dirty="0">
                <a:latin typeface="Arial" pitchFamily="34" charset="0"/>
                <a:cs typeface="Arial" pitchFamily="34" charset="0"/>
              </a:rPr>
              <a:t>– </a:t>
            </a:r>
            <a:r>
              <a:rPr lang="cs-CZ" dirty="0" err="1">
                <a:latin typeface="Arial" pitchFamily="34" charset="0"/>
                <a:cs typeface="Arial" pitchFamily="34" charset="0"/>
              </a:rPr>
              <a:t>events</a:t>
            </a:r>
            <a:r>
              <a:rPr lang="cs-CZ" dirty="0">
                <a:latin typeface="Arial" pitchFamily="34" charset="0"/>
                <a:cs typeface="Arial" pitchFamily="34" charset="0"/>
              </a:rPr>
              <a:t> are not </a:t>
            </a:r>
            <a:r>
              <a:rPr lang="cs-CZ" dirty="0" err="1">
                <a:latin typeface="Arial" pitchFamily="34" charset="0"/>
                <a:cs typeface="Arial" pitchFamily="34" charset="0"/>
              </a:rPr>
              <a:t>affected</a:t>
            </a:r>
            <a:r>
              <a:rPr lang="cs-CZ" dirty="0">
                <a:latin typeface="Arial" pitchFamily="34" charset="0"/>
                <a:cs typeface="Arial" pitchFamily="34" charset="0"/>
              </a:rPr>
              <a:t> by </a:t>
            </a:r>
            <a:r>
              <a:rPr lang="cs-CZ" dirty="0" err="1">
                <a:latin typeface="Arial" pitchFamily="34" charset="0"/>
                <a:cs typeface="Arial" pitchFamily="34" charset="0"/>
              </a:rPr>
              <a:t>the</a:t>
            </a:r>
            <a:r>
              <a:rPr lang="cs-CZ" dirty="0">
                <a:latin typeface="Arial" pitchFamily="34" charset="0"/>
                <a:cs typeface="Arial" pitchFamily="34" charset="0"/>
              </a:rPr>
              <a:t> past.</a:t>
            </a:r>
          </a:p>
          <a:p>
            <a:endParaRPr lang="cs-CZ" dirty="0">
              <a:latin typeface="Arial" pitchFamily="34" charset="0"/>
              <a:cs typeface="Arial" pitchFamily="34" charset="0"/>
            </a:endParaRPr>
          </a:p>
          <a:p>
            <a:r>
              <a:rPr lang="cs-CZ" b="1" dirty="0" err="1">
                <a:latin typeface="Arial" pitchFamily="34" charset="0"/>
                <a:cs typeface="Arial" pitchFamily="34" charset="0"/>
              </a:rPr>
              <a:t>Rate</a:t>
            </a:r>
            <a:r>
              <a:rPr lang="cs-CZ" b="1" dirty="0">
                <a:latin typeface="Arial" pitchFamily="34" charset="0"/>
                <a:cs typeface="Arial" pitchFamily="34" charset="0"/>
              </a:rPr>
              <a:t> </a:t>
            </a:r>
            <a:r>
              <a:rPr lang="cs-CZ" b="1" dirty="0" err="1">
                <a:latin typeface="Arial" pitchFamily="34" charset="0"/>
                <a:cs typeface="Arial" pitchFamily="34" charset="0"/>
              </a:rPr>
              <a:t>homogeneity</a:t>
            </a:r>
            <a:r>
              <a:rPr lang="cs-CZ" b="1" dirty="0">
                <a:latin typeface="Arial" pitchFamily="34" charset="0"/>
                <a:cs typeface="Arial" pitchFamily="34" charset="0"/>
              </a:rPr>
              <a:t> </a:t>
            </a:r>
            <a:r>
              <a:rPr lang="cs-CZ" dirty="0">
                <a:latin typeface="Arial" pitchFamily="34" charset="0"/>
                <a:cs typeface="Arial" pitchFamily="34" charset="0"/>
              </a:rPr>
              <a:t>(in </a:t>
            </a:r>
            <a:r>
              <a:rPr lang="cs-CZ" dirty="0" err="1">
                <a:latin typeface="Arial" pitchFamily="34" charset="0"/>
                <a:cs typeface="Arial" pitchFamily="34" charset="0"/>
              </a:rPr>
              <a:t>time</a:t>
            </a:r>
            <a:r>
              <a:rPr lang="cs-CZ" dirty="0">
                <a:latin typeface="Arial" pitchFamily="34" charset="0"/>
                <a:cs typeface="Arial" pitchFamily="34" charset="0"/>
              </a:rPr>
              <a:t>) – </a:t>
            </a:r>
            <a:r>
              <a:rPr lang="cs-CZ" dirty="0" err="1">
                <a:latin typeface="Arial" pitchFamily="34" charset="0"/>
                <a:cs typeface="Arial" pitchFamily="34" charset="0"/>
              </a:rPr>
              <a:t>rate</a:t>
            </a:r>
            <a:r>
              <a:rPr lang="cs-CZ" dirty="0">
                <a:latin typeface="Arial" pitchFamily="34" charset="0"/>
                <a:cs typeface="Arial" pitchFamily="34" charset="0"/>
              </a:rPr>
              <a:t> are </a:t>
            </a:r>
            <a:r>
              <a:rPr lang="cs-CZ" dirty="0" err="1">
                <a:latin typeface="Arial" pitchFamily="34" charset="0"/>
                <a:cs typeface="Arial" pitchFamily="34" charset="0"/>
              </a:rPr>
              <a:t>constant</a:t>
            </a:r>
            <a:r>
              <a:rPr lang="cs-CZ" dirty="0">
                <a:latin typeface="Arial" pitchFamily="34" charset="0"/>
                <a:cs typeface="Arial" pitchFamily="34" charset="0"/>
              </a:rPr>
              <a:t> in </a:t>
            </a:r>
            <a:r>
              <a:rPr lang="cs-CZ" dirty="0" err="1">
                <a:latin typeface="Arial" pitchFamily="34" charset="0"/>
                <a:cs typeface="Arial" pitchFamily="34" charset="0"/>
              </a:rPr>
              <a:t>time</a:t>
            </a:r>
            <a:r>
              <a:rPr lang="cs-CZ" dirty="0">
                <a:latin typeface="Arial" pitchFamily="34" charset="0"/>
                <a:cs typeface="Arial" pitchFamily="34" charset="0"/>
              </a:rPr>
              <a:t> (</a:t>
            </a:r>
            <a:r>
              <a:rPr lang="cs-CZ" dirty="0" err="1">
                <a:latin typeface="Arial" pitchFamily="34" charset="0"/>
                <a:cs typeface="Arial" pitchFamily="34" charset="0"/>
              </a:rPr>
              <a:t>opposite</a:t>
            </a:r>
            <a:r>
              <a:rPr lang="cs-CZ" dirty="0">
                <a:latin typeface="Arial" pitchFamily="34" charset="0"/>
                <a:cs typeface="Arial" pitchFamily="34" charset="0"/>
              </a:rPr>
              <a:t> </a:t>
            </a:r>
            <a:r>
              <a:rPr lang="cs-CZ" dirty="0" err="1">
                <a:latin typeface="Arial" pitchFamily="34" charset="0"/>
                <a:cs typeface="Arial" pitchFamily="34" charset="0"/>
              </a:rPr>
              <a:t>is</a:t>
            </a:r>
            <a:r>
              <a:rPr lang="cs-CZ" dirty="0">
                <a:latin typeface="Arial" pitchFamily="34" charset="0"/>
                <a:cs typeface="Arial" pitchFamily="34" charset="0"/>
              </a:rPr>
              <a:t> „</a:t>
            </a:r>
            <a:r>
              <a:rPr lang="cs-CZ" dirty="0" err="1">
                <a:latin typeface="Arial" pitchFamily="34" charset="0"/>
                <a:cs typeface="Arial" pitchFamily="34" charset="0"/>
              </a:rPr>
              <a:t>heterotachy</a:t>
            </a:r>
            <a:r>
              <a:rPr lang="cs-CZ" dirty="0">
                <a:latin typeface="Arial" pitchFamily="34" charset="0"/>
                <a:cs typeface="Arial" pitchFamily="34" charset="0"/>
              </a:rPr>
              <a:t>“)</a:t>
            </a:r>
          </a:p>
          <a:p>
            <a:endParaRPr lang="cs-CZ" dirty="0">
              <a:latin typeface="Arial" pitchFamily="34" charset="0"/>
              <a:cs typeface="Arial" pitchFamily="34" charset="0"/>
            </a:endParaRPr>
          </a:p>
          <a:p>
            <a:r>
              <a:rPr lang="cs-CZ" b="1" dirty="0" err="1">
                <a:latin typeface="Arial" pitchFamily="34" charset="0"/>
                <a:cs typeface="Arial" pitchFamily="34" charset="0"/>
              </a:rPr>
              <a:t>Rate</a:t>
            </a:r>
            <a:r>
              <a:rPr lang="cs-CZ" b="1" dirty="0">
                <a:latin typeface="Arial" pitchFamily="34" charset="0"/>
                <a:cs typeface="Arial" pitchFamily="34" charset="0"/>
              </a:rPr>
              <a:t> </a:t>
            </a:r>
            <a:r>
              <a:rPr lang="cs-CZ" b="1" dirty="0" err="1">
                <a:latin typeface="Arial" pitchFamily="34" charset="0"/>
                <a:cs typeface="Arial" pitchFamily="34" charset="0"/>
              </a:rPr>
              <a:t>homogeneity</a:t>
            </a:r>
            <a:r>
              <a:rPr lang="cs-CZ" b="1" dirty="0">
                <a:latin typeface="Arial" pitchFamily="34" charset="0"/>
                <a:cs typeface="Arial" pitchFamily="34" charset="0"/>
              </a:rPr>
              <a:t> </a:t>
            </a:r>
            <a:r>
              <a:rPr lang="cs-CZ" dirty="0">
                <a:latin typeface="Arial" pitchFamily="34" charset="0"/>
                <a:cs typeface="Arial" pitchFamily="34" charset="0"/>
              </a:rPr>
              <a:t>(in place) – are </a:t>
            </a:r>
            <a:r>
              <a:rPr lang="cs-CZ" dirty="0" err="1">
                <a:latin typeface="Arial" pitchFamily="34" charset="0"/>
                <a:cs typeface="Arial" pitchFamily="34" charset="0"/>
              </a:rPr>
              <a:t>are</a:t>
            </a:r>
            <a:r>
              <a:rPr lang="cs-CZ" dirty="0">
                <a:latin typeface="Arial" pitchFamily="34" charset="0"/>
                <a:cs typeface="Arial" pitchFamily="34" charset="0"/>
              </a:rPr>
              <a:t> </a:t>
            </a:r>
            <a:r>
              <a:rPr lang="cs-CZ" dirty="0" err="1">
                <a:latin typeface="Arial" pitchFamily="34" charset="0"/>
                <a:cs typeface="Arial" pitchFamily="34" charset="0"/>
              </a:rPr>
              <a:t>constant</a:t>
            </a:r>
            <a:r>
              <a:rPr lang="cs-CZ" dirty="0">
                <a:latin typeface="Arial" pitchFamily="34" charset="0"/>
                <a:cs typeface="Arial" pitchFamily="34" charset="0"/>
              </a:rPr>
              <a:t> </a:t>
            </a:r>
            <a:r>
              <a:rPr lang="cs-CZ" dirty="0" err="1">
                <a:latin typeface="Arial" pitchFamily="34" charset="0"/>
                <a:cs typeface="Arial" pitchFamily="34" charset="0"/>
              </a:rPr>
              <a:t>across</a:t>
            </a:r>
            <a:r>
              <a:rPr lang="cs-CZ" dirty="0">
                <a:latin typeface="Arial" pitchFamily="34" charset="0"/>
                <a:cs typeface="Arial" pitchFamily="34" charset="0"/>
              </a:rPr>
              <a:t> </a:t>
            </a:r>
            <a:r>
              <a:rPr lang="cs-CZ" dirty="0" err="1">
                <a:latin typeface="Arial" pitchFamily="34" charset="0"/>
                <a:cs typeface="Arial" pitchFamily="34" charset="0"/>
              </a:rPr>
              <a:t>sites</a:t>
            </a:r>
            <a:r>
              <a:rPr lang="cs-CZ" dirty="0">
                <a:latin typeface="Arial" pitchFamily="34" charset="0"/>
                <a:cs typeface="Arial" pitchFamily="34" charset="0"/>
              </a:rPr>
              <a:t> (</a:t>
            </a:r>
            <a:r>
              <a:rPr lang="cs-CZ" dirty="0" err="1">
                <a:latin typeface="Arial" pitchFamily="34" charset="0"/>
                <a:cs typeface="Arial" pitchFamily="34" charset="0"/>
              </a:rPr>
              <a:t>opposite</a:t>
            </a:r>
            <a:r>
              <a:rPr lang="cs-CZ" dirty="0">
                <a:latin typeface="Arial" pitchFamily="34" charset="0"/>
                <a:cs typeface="Arial" pitchFamily="34" charset="0"/>
              </a:rPr>
              <a:t> </a:t>
            </a:r>
            <a:r>
              <a:rPr lang="cs-CZ" dirty="0" err="1">
                <a:latin typeface="Arial" pitchFamily="34" charset="0"/>
                <a:cs typeface="Arial" pitchFamily="34" charset="0"/>
              </a:rPr>
              <a:t>is</a:t>
            </a:r>
            <a:r>
              <a:rPr lang="cs-CZ" dirty="0">
                <a:latin typeface="Arial" pitchFamily="34" charset="0"/>
                <a:cs typeface="Arial" pitchFamily="34" charset="0"/>
              </a:rPr>
              <a:t> „</a:t>
            </a:r>
            <a:r>
              <a:rPr lang="cs-CZ" dirty="0" err="1">
                <a:latin typeface="Arial" pitchFamily="34" charset="0"/>
                <a:cs typeface="Arial" pitchFamily="34" charset="0"/>
              </a:rPr>
              <a:t>rate</a:t>
            </a:r>
            <a:r>
              <a:rPr lang="cs-CZ" dirty="0">
                <a:latin typeface="Arial" pitchFamily="34" charset="0"/>
                <a:cs typeface="Arial" pitchFamily="34" charset="0"/>
              </a:rPr>
              <a:t> </a:t>
            </a:r>
            <a:r>
              <a:rPr lang="cs-CZ" dirty="0" err="1">
                <a:latin typeface="Arial" pitchFamily="34" charset="0"/>
                <a:cs typeface="Arial" pitchFamily="34" charset="0"/>
              </a:rPr>
              <a:t>heterogeneity</a:t>
            </a:r>
            <a:r>
              <a:rPr lang="cs-CZ" dirty="0">
                <a:latin typeface="Arial" pitchFamily="34" charset="0"/>
                <a:cs typeface="Arial" pitchFamily="34" charset="0"/>
              </a:rPr>
              <a:t> </a:t>
            </a:r>
            <a:r>
              <a:rPr lang="cs-CZ" dirty="0" err="1">
                <a:latin typeface="Arial" pitchFamily="34" charset="0"/>
                <a:cs typeface="Arial" pitchFamily="34" charset="0"/>
              </a:rPr>
              <a:t>across</a:t>
            </a:r>
            <a:r>
              <a:rPr lang="cs-CZ" dirty="0">
                <a:latin typeface="Arial" pitchFamily="34" charset="0"/>
                <a:cs typeface="Arial" pitchFamily="34" charset="0"/>
              </a:rPr>
              <a:t> </a:t>
            </a:r>
            <a:r>
              <a:rPr lang="cs-CZ" dirty="0" err="1">
                <a:latin typeface="Arial" pitchFamily="34" charset="0"/>
                <a:cs typeface="Arial" pitchFamily="34" charset="0"/>
              </a:rPr>
              <a:t>sites</a:t>
            </a:r>
            <a:r>
              <a:rPr lang="cs-CZ" dirty="0">
                <a:latin typeface="Arial" pitchFamily="34" charset="0"/>
                <a:cs typeface="Arial" pitchFamily="34" charset="0"/>
              </a:rPr>
              <a:t>“)</a:t>
            </a:r>
          </a:p>
          <a:p>
            <a:endParaRPr lang="cs-CZ" dirty="0">
              <a:latin typeface="Arial" pitchFamily="34" charset="0"/>
              <a:cs typeface="Arial" pitchFamily="34" charset="0"/>
            </a:endParaRPr>
          </a:p>
          <a:p>
            <a:r>
              <a:rPr lang="cs-CZ" b="1" dirty="0" err="1">
                <a:latin typeface="Arial" pitchFamily="34" charset="0"/>
                <a:cs typeface="Arial" pitchFamily="34" charset="0"/>
              </a:rPr>
              <a:t>Stationarity</a:t>
            </a:r>
            <a:r>
              <a:rPr lang="cs-CZ" b="1" dirty="0">
                <a:latin typeface="Arial" pitchFamily="34" charset="0"/>
                <a:cs typeface="Arial" pitchFamily="34" charset="0"/>
              </a:rPr>
              <a:t> </a:t>
            </a:r>
            <a:r>
              <a:rPr lang="en-US" dirty="0">
                <a:latin typeface="Arial" pitchFamily="34" charset="0"/>
                <a:cs typeface="Arial" pitchFamily="34" charset="0"/>
              </a:rPr>
              <a:t>– </a:t>
            </a:r>
            <a:r>
              <a:rPr lang="cs-CZ" dirty="0">
                <a:latin typeface="Arial" pitchFamily="34" charset="0"/>
                <a:cs typeface="Arial" pitchFamily="34" charset="0"/>
              </a:rPr>
              <a:t>base </a:t>
            </a:r>
            <a:r>
              <a:rPr lang="cs-CZ" dirty="0" err="1">
                <a:latin typeface="Arial" pitchFamily="34" charset="0"/>
                <a:cs typeface="Arial" pitchFamily="34" charset="0"/>
              </a:rPr>
              <a:t>frequencies</a:t>
            </a:r>
            <a:r>
              <a:rPr lang="cs-CZ" dirty="0">
                <a:latin typeface="Arial" pitchFamily="34" charset="0"/>
                <a:cs typeface="Arial" pitchFamily="34" charset="0"/>
              </a:rPr>
              <a:t> are in </a:t>
            </a:r>
            <a:r>
              <a:rPr lang="cs-CZ" dirty="0" err="1">
                <a:latin typeface="Arial" pitchFamily="34" charset="0"/>
                <a:cs typeface="Arial" pitchFamily="34" charset="0"/>
              </a:rPr>
              <a:t>the</a:t>
            </a:r>
            <a:r>
              <a:rPr lang="cs-CZ" dirty="0">
                <a:latin typeface="Arial" pitchFamily="34" charset="0"/>
                <a:cs typeface="Arial" pitchFamily="34" charset="0"/>
              </a:rPr>
              <a:t> </a:t>
            </a:r>
            <a:r>
              <a:rPr lang="cs-CZ" dirty="0" err="1">
                <a:latin typeface="Arial" pitchFamily="34" charset="0"/>
                <a:cs typeface="Arial" pitchFamily="34" charset="0"/>
              </a:rPr>
              <a:t>same</a:t>
            </a:r>
            <a:r>
              <a:rPr lang="cs-CZ" dirty="0">
                <a:latin typeface="Arial" pitchFamily="34" charset="0"/>
                <a:cs typeface="Arial" pitchFamily="34" charset="0"/>
              </a:rPr>
              <a:t> </a:t>
            </a:r>
            <a:r>
              <a:rPr lang="cs-CZ" dirty="0" err="1">
                <a:latin typeface="Arial" pitchFamily="34" charset="0"/>
                <a:cs typeface="Arial" pitchFamily="34" charset="0"/>
              </a:rPr>
              <a:t>equlibrium</a:t>
            </a:r>
            <a:r>
              <a:rPr lang="cs-CZ" dirty="0">
                <a:latin typeface="Arial" pitchFamily="34" charset="0"/>
                <a:cs typeface="Arial" pitchFamily="34" charset="0"/>
              </a:rPr>
              <a:t>.</a:t>
            </a:r>
            <a:endParaRPr lang="cs-CZ" i="1" dirty="0">
              <a:latin typeface="Arial" pitchFamily="34" charset="0"/>
              <a:cs typeface="Arial" pitchFamily="34" charset="0"/>
            </a:endParaRPr>
          </a:p>
          <a:p>
            <a:endParaRPr lang="cs-CZ" dirty="0">
              <a:latin typeface="Arial" pitchFamily="34" charset="0"/>
              <a:cs typeface="Arial" pitchFamily="34" charset="0"/>
            </a:endParaRPr>
          </a:p>
          <a:p>
            <a:r>
              <a:rPr lang="cs-CZ" dirty="0">
                <a:latin typeface="Arial" pitchFamily="34" charset="0"/>
                <a:cs typeface="Arial" pitchFamily="34" charset="0"/>
              </a:rPr>
              <a:t>  </a:t>
            </a:r>
          </a:p>
        </p:txBody>
      </p:sp>
    </p:spTree>
    <p:extLst>
      <p:ext uri="{BB962C8B-B14F-4D97-AF65-F5344CB8AC3E}">
        <p14:creationId xmlns:p14="http://schemas.microsoft.com/office/powerpoint/2010/main" val="725019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ál 17">
            <a:extLst>
              <a:ext uri="{FF2B5EF4-FFF2-40B4-BE49-F238E27FC236}">
                <a16:creationId xmlns:a16="http://schemas.microsoft.com/office/drawing/2014/main" id="{B2664E4F-E067-4169-9675-EB1AA8E8FC7A}"/>
              </a:ext>
            </a:extLst>
          </p:cNvPr>
          <p:cNvSpPr/>
          <p:nvPr/>
        </p:nvSpPr>
        <p:spPr>
          <a:xfrm>
            <a:off x="2025020" y="3429000"/>
            <a:ext cx="4779225" cy="273629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ln>
                  <a:solidFill>
                    <a:schemeClr val="bg1"/>
                  </a:solidFill>
                </a:ln>
              </a:rPr>
              <a:t>Multiparametric</a:t>
            </a:r>
            <a:r>
              <a:rPr lang="cs-CZ" dirty="0">
                <a:ln>
                  <a:solidFill>
                    <a:schemeClr val="bg1"/>
                  </a:solidFill>
                </a:ln>
              </a:rPr>
              <a:t> </a:t>
            </a:r>
            <a:r>
              <a:rPr lang="cs-CZ" dirty="0" err="1">
                <a:ln>
                  <a:solidFill>
                    <a:schemeClr val="bg1"/>
                  </a:solidFill>
                </a:ln>
              </a:rPr>
              <a:t>distances</a:t>
            </a:r>
            <a:endParaRPr lang="cs-CZ" dirty="0">
              <a:ln>
                <a:solidFill>
                  <a:schemeClr val="bg1"/>
                </a:solidFill>
              </a:ln>
            </a:endParaRPr>
          </a:p>
          <a:p>
            <a:pPr algn="ctr"/>
            <a:endParaRPr lang="cs-CZ" dirty="0">
              <a:ln>
                <a:solidFill>
                  <a:schemeClr val="bg1"/>
                </a:solidFill>
              </a:ln>
            </a:endParaRPr>
          </a:p>
          <a:p>
            <a:pPr algn="ctr"/>
            <a:endParaRPr lang="cs-CZ" dirty="0">
              <a:ln>
                <a:solidFill>
                  <a:schemeClr val="bg1"/>
                </a:solidFill>
              </a:ln>
            </a:endParaRPr>
          </a:p>
          <a:p>
            <a:pPr algn="ctr"/>
            <a:endParaRPr lang="cs-CZ" dirty="0">
              <a:ln>
                <a:solidFill>
                  <a:schemeClr val="bg1"/>
                </a:solidFill>
              </a:ln>
            </a:endParaRPr>
          </a:p>
          <a:p>
            <a:pPr algn="ctr"/>
            <a:endParaRPr lang="cs-CZ" dirty="0">
              <a:ln>
                <a:solidFill>
                  <a:schemeClr val="bg1"/>
                </a:solidFill>
              </a:ln>
            </a:endParaRPr>
          </a:p>
        </p:txBody>
      </p:sp>
      <p:sp>
        <p:nvSpPr>
          <p:cNvPr id="29698" name="Text Box 16"/>
          <p:cNvSpPr txBox="1">
            <a:spLocks noChangeArrowheads="1"/>
          </p:cNvSpPr>
          <p:nvPr/>
        </p:nvSpPr>
        <p:spPr bwMode="auto">
          <a:xfrm>
            <a:off x="0" y="228600"/>
            <a:ext cx="9144000" cy="769938"/>
          </a:xfrm>
          <a:prstGeom prst="rect">
            <a:avLst/>
          </a:prstGeom>
          <a:gradFill rotWithShape="1">
            <a:gsLst>
              <a:gs pos="0">
                <a:srgbClr val="BEF397"/>
              </a:gs>
              <a:gs pos="50000">
                <a:srgbClr val="D5F6C0"/>
              </a:gs>
              <a:gs pos="100000">
                <a:srgbClr val="EAFAE0"/>
              </a:gs>
            </a:gsLst>
            <a:lin ang="0" scaled="1"/>
          </a:gradFill>
          <a:ln w="9525">
            <a:noFill/>
            <a:miter lim="800000"/>
            <a:headEnd/>
            <a:tailEnd/>
          </a:ln>
        </p:spPr>
        <p:txBody>
          <a:bodyPr>
            <a:spAutoFit/>
          </a:bodyPr>
          <a:lstStyle/>
          <a:p>
            <a:pPr algn="ctr"/>
            <a:r>
              <a:rPr lang="cs-CZ" sz="4400" b="1" dirty="0">
                <a:solidFill>
                  <a:srgbClr val="C00000"/>
                </a:solidFill>
                <a:latin typeface="Arial" pitchFamily="34" charset="0"/>
                <a:cs typeface="Arial" pitchFamily="34" charset="0"/>
              </a:rPr>
              <a:t>WHICH DISTANCES TO USE?</a:t>
            </a:r>
          </a:p>
        </p:txBody>
      </p:sp>
      <p:sp>
        <p:nvSpPr>
          <p:cNvPr id="29699" name="Obdélník 2"/>
          <p:cNvSpPr>
            <a:spLocks noChangeArrowheads="1"/>
          </p:cNvSpPr>
          <p:nvPr/>
        </p:nvSpPr>
        <p:spPr bwMode="auto">
          <a:xfrm>
            <a:off x="251520" y="1150937"/>
            <a:ext cx="8784976" cy="2308324"/>
          </a:xfrm>
          <a:prstGeom prst="rect">
            <a:avLst/>
          </a:prstGeom>
          <a:noFill/>
          <a:ln w="9525">
            <a:noFill/>
            <a:miter lim="800000"/>
            <a:headEnd/>
            <a:tailEnd/>
          </a:ln>
        </p:spPr>
        <p:txBody>
          <a:bodyPr wrap="square">
            <a:spAutoFit/>
          </a:bodyPr>
          <a:lstStyle/>
          <a:p>
            <a:r>
              <a:rPr lang="en-US" b="1" dirty="0">
                <a:latin typeface="Arial" pitchFamily="34" charset="0"/>
                <a:cs typeface="Arial" pitchFamily="34" charset="0"/>
              </a:rPr>
              <a:t>Multi-parameter models (GTR) </a:t>
            </a:r>
            <a:r>
              <a:rPr lang="en-US" dirty="0">
                <a:latin typeface="Arial" pitchFamily="34" charset="0"/>
                <a:cs typeface="Arial" pitchFamily="34" charset="0"/>
              </a:rPr>
              <a:t>are more flexible and usually more accurate than simple methods. However, they need a large number of parameters</a:t>
            </a:r>
            <a:r>
              <a:rPr lang="cs-CZ" dirty="0">
                <a:latin typeface="Arial" pitchFamily="34" charset="0"/>
                <a:cs typeface="Arial" pitchFamily="34" charset="0"/>
              </a:rPr>
              <a:t>, </a:t>
            </a:r>
            <a:r>
              <a:rPr lang="cs-CZ" dirty="0" err="1">
                <a:latin typeface="Arial" pitchFamily="34" charset="0"/>
                <a:cs typeface="Arial" pitchFamily="34" charset="0"/>
              </a:rPr>
              <a:t>which</a:t>
            </a:r>
            <a:r>
              <a:rPr lang="cs-CZ" dirty="0">
                <a:latin typeface="Arial" pitchFamily="34" charset="0"/>
                <a:cs typeface="Arial" pitchFamily="34" charset="0"/>
              </a:rPr>
              <a:t> </a:t>
            </a:r>
            <a:r>
              <a:rPr lang="cs-CZ" dirty="0" err="1">
                <a:latin typeface="Arial" pitchFamily="34" charset="0"/>
                <a:cs typeface="Arial" pitchFamily="34" charset="0"/>
              </a:rPr>
              <a:t>needs</a:t>
            </a:r>
            <a:r>
              <a:rPr lang="cs-CZ" dirty="0">
                <a:latin typeface="Arial" pitchFamily="34" charset="0"/>
                <a:cs typeface="Arial" pitchFamily="34" charset="0"/>
              </a:rPr>
              <a:t> to </a:t>
            </a:r>
            <a:r>
              <a:rPr lang="cs-CZ" dirty="0" err="1">
                <a:latin typeface="Arial" pitchFamily="34" charset="0"/>
                <a:cs typeface="Arial" pitchFamily="34" charset="0"/>
              </a:rPr>
              <a:t>be</a:t>
            </a:r>
            <a:r>
              <a:rPr lang="cs-CZ" dirty="0">
                <a:latin typeface="Arial" pitchFamily="34" charset="0"/>
                <a:cs typeface="Arial" pitchFamily="34" charset="0"/>
              </a:rPr>
              <a:t> </a:t>
            </a:r>
            <a:r>
              <a:rPr lang="cs-CZ" dirty="0" err="1">
                <a:latin typeface="Arial" pitchFamily="34" charset="0"/>
                <a:cs typeface="Arial" pitchFamily="34" charset="0"/>
              </a:rPr>
              <a:t>estimated</a:t>
            </a:r>
            <a:r>
              <a:rPr lang="cs-CZ" dirty="0">
                <a:latin typeface="Arial" pitchFamily="34" charset="0"/>
                <a:cs typeface="Arial" pitchFamily="34" charset="0"/>
              </a:rPr>
              <a:t>,</a:t>
            </a:r>
            <a:r>
              <a:rPr lang="en-US" dirty="0">
                <a:latin typeface="Arial" pitchFamily="34" charset="0"/>
                <a:cs typeface="Arial" pitchFamily="34" charset="0"/>
              </a:rPr>
              <a:t> and the distances calculated by them have a larger variance. Therefore, they give </a:t>
            </a:r>
            <a:r>
              <a:rPr lang="en-US" b="1" dirty="0">
                <a:latin typeface="Arial" pitchFamily="34" charset="0"/>
                <a:cs typeface="Arial" pitchFamily="34" charset="0"/>
              </a:rPr>
              <a:t>worse results for shorter </a:t>
            </a:r>
            <a:r>
              <a:rPr lang="cs-CZ" b="1" dirty="0" err="1">
                <a:latin typeface="Arial" pitchFamily="34" charset="0"/>
                <a:cs typeface="Arial" pitchFamily="34" charset="0"/>
              </a:rPr>
              <a:t>allignments</a:t>
            </a:r>
            <a:r>
              <a:rPr lang="en-US" b="1" dirty="0">
                <a:latin typeface="Arial" pitchFamily="34" charset="0"/>
                <a:cs typeface="Arial" pitchFamily="34" charset="0"/>
              </a:rPr>
              <a:t>.</a:t>
            </a:r>
            <a:endParaRPr lang="cs-CZ" b="1" dirty="0">
              <a:latin typeface="Arial" pitchFamily="34" charset="0"/>
              <a:cs typeface="Arial" pitchFamily="34" charset="0"/>
            </a:endParaRPr>
          </a:p>
          <a:p>
            <a:endParaRPr lang="cs-CZ" b="1" dirty="0">
              <a:latin typeface="Arial" pitchFamily="34" charset="0"/>
              <a:cs typeface="Arial" pitchFamily="34" charset="0"/>
            </a:endParaRPr>
          </a:p>
        </p:txBody>
      </p:sp>
      <p:cxnSp>
        <p:nvCxnSpPr>
          <p:cNvPr id="4" name="Přímá spojnice 3">
            <a:extLst>
              <a:ext uri="{FF2B5EF4-FFF2-40B4-BE49-F238E27FC236}">
                <a16:creationId xmlns:a16="http://schemas.microsoft.com/office/drawing/2014/main" id="{20E46357-4E43-4DE8-B813-FDF8186C5FF0}"/>
              </a:ext>
            </a:extLst>
          </p:cNvPr>
          <p:cNvCxnSpPr>
            <a:cxnSpLocks/>
          </p:cNvCxnSpPr>
          <p:nvPr/>
        </p:nvCxnSpPr>
        <p:spPr>
          <a:xfrm flipH="1">
            <a:off x="1835696" y="6309320"/>
            <a:ext cx="4331332" cy="0"/>
          </a:xfrm>
          <a:prstGeom prst="line">
            <a:avLst/>
          </a:prstGeom>
          <a:ln w="381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9" name="Přímá spojnice 8">
            <a:extLst>
              <a:ext uri="{FF2B5EF4-FFF2-40B4-BE49-F238E27FC236}">
                <a16:creationId xmlns:a16="http://schemas.microsoft.com/office/drawing/2014/main" id="{E1A8D83F-A1BA-451D-A827-4ED41720A8A2}"/>
              </a:ext>
            </a:extLst>
          </p:cNvPr>
          <p:cNvCxnSpPr>
            <a:cxnSpLocks/>
          </p:cNvCxnSpPr>
          <p:nvPr/>
        </p:nvCxnSpPr>
        <p:spPr>
          <a:xfrm>
            <a:off x="1835696" y="3358045"/>
            <a:ext cx="0" cy="2932411"/>
          </a:xfrm>
          <a:prstGeom prst="line">
            <a:avLst/>
          </a:prstGeom>
          <a:ln w="3810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0" name="TextovéPole 9">
            <a:extLst>
              <a:ext uri="{FF2B5EF4-FFF2-40B4-BE49-F238E27FC236}">
                <a16:creationId xmlns:a16="http://schemas.microsoft.com/office/drawing/2014/main" id="{24C94ECE-3298-47E3-BA6D-237ABCE389EE}"/>
              </a:ext>
            </a:extLst>
          </p:cNvPr>
          <p:cNvSpPr txBox="1"/>
          <p:nvPr/>
        </p:nvSpPr>
        <p:spPr>
          <a:xfrm>
            <a:off x="4788024" y="6295324"/>
            <a:ext cx="1806905" cy="369332"/>
          </a:xfrm>
          <a:prstGeom prst="rect">
            <a:avLst/>
          </a:prstGeom>
          <a:noFill/>
        </p:spPr>
        <p:txBody>
          <a:bodyPr wrap="none" rtlCol="0">
            <a:spAutoFit/>
          </a:bodyPr>
          <a:lstStyle/>
          <a:p>
            <a:r>
              <a:rPr lang="cs-CZ" sz="1800" dirty="0" err="1"/>
              <a:t>Alignment</a:t>
            </a:r>
            <a:r>
              <a:rPr lang="cs-CZ" sz="1800" dirty="0"/>
              <a:t> </a:t>
            </a:r>
            <a:r>
              <a:rPr lang="cs-CZ" sz="1800" dirty="0" err="1"/>
              <a:t>length</a:t>
            </a:r>
            <a:endParaRPr lang="cs-CZ" sz="1800" dirty="0"/>
          </a:p>
        </p:txBody>
      </p:sp>
      <p:sp>
        <p:nvSpPr>
          <p:cNvPr id="11" name="TextovéPole 10">
            <a:extLst>
              <a:ext uri="{FF2B5EF4-FFF2-40B4-BE49-F238E27FC236}">
                <a16:creationId xmlns:a16="http://schemas.microsoft.com/office/drawing/2014/main" id="{B44EE67A-3F57-4E72-A7B1-89568F2877F6}"/>
              </a:ext>
            </a:extLst>
          </p:cNvPr>
          <p:cNvSpPr txBox="1"/>
          <p:nvPr/>
        </p:nvSpPr>
        <p:spPr>
          <a:xfrm rot="16200000">
            <a:off x="520233" y="4096391"/>
            <a:ext cx="2136162" cy="369332"/>
          </a:xfrm>
          <a:prstGeom prst="rect">
            <a:avLst/>
          </a:prstGeom>
          <a:noFill/>
        </p:spPr>
        <p:txBody>
          <a:bodyPr wrap="none" rtlCol="0">
            <a:spAutoFit/>
          </a:bodyPr>
          <a:lstStyle/>
          <a:p>
            <a:r>
              <a:rPr lang="cs-CZ" sz="1800" dirty="0" err="1"/>
              <a:t>Sequence</a:t>
            </a:r>
            <a:r>
              <a:rPr lang="cs-CZ" sz="1800" dirty="0"/>
              <a:t> divergence</a:t>
            </a:r>
          </a:p>
        </p:txBody>
      </p:sp>
      <p:sp>
        <p:nvSpPr>
          <p:cNvPr id="15" name="Ovál 14">
            <a:extLst>
              <a:ext uri="{FF2B5EF4-FFF2-40B4-BE49-F238E27FC236}">
                <a16:creationId xmlns:a16="http://schemas.microsoft.com/office/drawing/2014/main" id="{7D70A9D7-18D8-4192-8A8E-F2DEDC490E25}"/>
              </a:ext>
            </a:extLst>
          </p:cNvPr>
          <p:cNvSpPr/>
          <p:nvPr/>
        </p:nvSpPr>
        <p:spPr>
          <a:xfrm>
            <a:off x="2025020" y="4509146"/>
            <a:ext cx="2546957" cy="1656154"/>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ln>
                  <a:solidFill>
                    <a:schemeClr val="bg1"/>
                  </a:solidFill>
                </a:ln>
              </a:rPr>
              <a:t>Simple</a:t>
            </a:r>
            <a:r>
              <a:rPr lang="cs-CZ" dirty="0">
                <a:ln>
                  <a:solidFill>
                    <a:schemeClr val="bg1"/>
                  </a:solidFill>
                </a:ln>
              </a:rPr>
              <a:t> </a:t>
            </a:r>
            <a:r>
              <a:rPr lang="cs-CZ" dirty="0" err="1">
                <a:ln>
                  <a:solidFill>
                    <a:schemeClr val="bg1"/>
                  </a:solidFill>
                </a:ln>
              </a:rPr>
              <a:t>distamces</a:t>
            </a:r>
            <a:endParaRPr lang="cs-CZ" dirty="0">
              <a:ln>
                <a:solidFill>
                  <a:schemeClr val="bg1"/>
                </a:solidFill>
              </a:l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6">
            <a:extLst>
              <a:ext uri="{FF2B5EF4-FFF2-40B4-BE49-F238E27FC236}">
                <a16:creationId xmlns:a16="http://schemas.microsoft.com/office/drawing/2014/main" id="{D650BD98-DBAA-4B38-84AC-F9A87FA66889}"/>
              </a:ext>
            </a:extLst>
          </p:cNvPr>
          <p:cNvSpPr txBox="1">
            <a:spLocks noChangeArrowheads="1"/>
          </p:cNvSpPr>
          <p:nvPr/>
        </p:nvSpPr>
        <p:spPr bwMode="auto">
          <a:xfrm>
            <a:off x="0" y="285750"/>
            <a:ext cx="9144000" cy="769938"/>
          </a:xfrm>
          <a:prstGeom prst="rect">
            <a:avLst/>
          </a:prstGeom>
          <a:gradFill rotWithShape="1">
            <a:gsLst>
              <a:gs pos="0">
                <a:srgbClr val="BEF397"/>
              </a:gs>
              <a:gs pos="50000">
                <a:srgbClr val="D5F6C0"/>
              </a:gs>
              <a:gs pos="100000">
                <a:srgbClr val="EAFAE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4400" b="1" dirty="0">
                <a:solidFill>
                  <a:srgbClr val="C00000"/>
                </a:solidFill>
                <a:latin typeface="Arial" panose="020B0604020202020204" pitchFamily="34" charset="0"/>
                <a:cs typeface="Arial" panose="020B0604020202020204" pitchFamily="34" charset="0"/>
              </a:rPr>
              <a:t>PROTEIN DISTANCES</a:t>
            </a:r>
            <a:endParaRPr lang="cs-CZ" altLang="cs-CZ" sz="2400" dirty="0">
              <a:latin typeface="Arial" panose="020B0604020202020204" pitchFamily="34" charset="0"/>
              <a:cs typeface="Arial" panose="020B0604020202020204" pitchFamily="34" charset="0"/>
            </a:endParaRPr>
          </a:p>
        </p:txBody>
      </p:sp>
      <p:sp>
        <p:nvSpPr>
          <p:cNvPr id="3" name="Obdélník 2">
            <a:extLst>
              <a:ext uri="{FF2B5EF4-FFF2-40B4-BE49-F238E27FC236}">
                <a16:creationId xmlns:a16="http://schemas.microsoft.com/office/drawing/2014/main" id="{C42B99FF-7E4F-45F1-A1CE-4740A129F422}"/>
              </a:ext>
            </a:extLst>
          </p:cNvPr>
          <p:cNvSpPr/>
          <p:nvPr/>
        </p:nvSpPr>
        <p:spPr>
          <a:xfrm>
            <a:off x="2078038" y="2282825"/>
            <a:ext cx="4922837" cy="646113"/>
          </a:xfrm>
          <a:prstGeom prst="rect">
            <a:avLst/>
          </a:prstGeom>
        </p:spPr>
        <p:txBody>
          <a:bodyPr wrap="none">
            <a:spAutoFit/>
          </a:bodyPr>
          <a:lstStyle/>
          <a:p>
            <a:pPr eaLnBrk="1" hangingPunct="1">
              <a:defRPr/>
            </a:pPr>
            <a:r>
              <a:rPr lang="cs-CZ" sz="3600" b="1" i="1" dirty="0">
                <a:solidFill>
                  <a:schemeClr val="accent2">
                    <a:lumMod val="50000"/>
                  </a:schemeClr>
                </a:solidFill>
                <a:cs typeface="Arial" pitchFamily="34" charset="0"/>
              </a:rPr>
              <a:t>D </a:t>
            </a:r>
            <a:r>
              <a:rPr lang="cs-CZ" sz="3600" b="1" dirty="0">
                <a:solidFill>
                  <a:schemeClr val="accent2">
                    <a:lumMod val="50000"/>
                  </a:schemeClr>
                </a:solidFill>
                <a:cs typeface="Arial" pitchFamily="34" charset="0"/>
              </a:rPr>
              <a:t>= -19/20 </a:t>
            </a:r>
            <a:r>
              <a:rPr lang="cs-CZ" sz="3600" b="1" dirty="0" err="1">
                <a:solidFill>
                  <a:schemeClr val="accent2">
                    <a:lumMod val="50000"/>
                  </a:schemeClr>
                </a:solidFill>
                <a:cs typeface="Arial" pitchFamily="34" charset="0"/>
              </a:rPr>
              <a:t>ln</a:t>
            </a:r>
            <a:r>
              <a:rPr lang="cs-CZ" sz="3600" b="1" dirty="0">
                <a:solidFill>
                  <a:schemeClr val="accent2">
                    <a:lumMod val="50000"/>
                  </a:schemeClr>
                </a:solidFill>
                <a:cs typeface="Arial" pitchFamily="34" charset="0"/>
              </a:rPr>
              <a:t>(1- 20/19 </a:t>
            </a:r>
            <a:r>
              <a:rPr lang="cs-CZ" sz="3600" b="1" i="1" dirty="0">
                <a:solidFill>
                  <a:schemeClr val="accent2">
                    <a:lumMod val="50000"/>
                  </a:schemeClr>
                </a:solidFill>
                <a:cs typeface="Arial" pitchFamily="34" charset="0"/>
              </a:rPr>
              <a:t>p</a:t>
            </a:r>
            <a:r>
              <a:rPr lang="cs-CZ" sz="3600" b="1" dirty="0">
                <a:solidFill>
                  <a:schemeClr val="accent2">
                    <a:lumMod val="50000"/>
                  </a:schemeClr>
                </a:solidFill>
                <a:cs typeface="Arial" pitchFamily="34" charset="0"/>
              </a:rPr>
              <a:t>)</a:t>
            </a:r>
            <a:endParaRPr lang="cs-CZ" sz="3600" dirty="0">
              <a:solidFill>
                <a:schemeClr val="accent2">
                  <a:lumMod val="50000"/>
                </a:schemeClr>
              </a:solidFill>
            </a:endParaRPr>
          </a:p>
        </p:txBody>
      </p:sp>
      <p:sp>
        <p:nvSpPr>
          <p:cNvPr id="11268" name="TextovéPole 4">
            <a:extLst>
              <a:ext uri="{FF2B5EF4-FFF2-40B4-BE49-F238E27FC236}">
                <a16:creationId xmlns:a16="http://schemas.microsoft.com/office/drawing/2014/main" id="{46C75A72-9AA8-4EC3-BA85-1DC1F9786D41}"/>
              </a:ext>
            </a:extLst>
          </p:cNvPr>
          <p:cNvSpPr txBox="1">
            <a:spLocks noChangeArrowheads="1"/>
          </p:cNvSpPr>
          <p:nvPr/>
        </p:nvSpPr>
        <p:spPr bwMode="auto">
          <a:xfrm>
            <a:off x="571500" y="1643063"/>
            <a:ext cx="24737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dirty="0" err="1">
                <a:latin typeface="Arial" panose="020B0604020202020204" pitchFamily="34" charset="0"/>
                <a:cs typeface="Arial" panose="020B0604020202020204" pitchFamily="34" charset="0"/>
              </a:rPr>
              <a:t>Poisson</a:t>
            </a:r>
            <a:r>
              <a:rPr lang="cs-CZ" altLang="cs-CZ" sz="2400" b="1" dirty="0">
                <a:latin typeface="Arial" panose="020B0604020202020204" pitchFamily="34" charset="0"/>
                <a:cs typeface="Arial" panose="020B0604020202020204" pitchFamily="34" charset="0"/>
              </a:rPr>
              <a:t> model</a:t>
            </a:r>
            <a:r>
              <a:rPr lang="en-US" altLang="cs-CZ" sz="2400" b="1" dirty="0">
                <a:latin typeface="Arial" panose="020B0604020202020204" pitchFamily="34" charset="0"/>
                <a:cs typeface="Arial" panose="020B0604020202020204" pitchFamily="34" charset="0"/>
              </a:rPr>
              <a:t>:</a:t>
            </a:r>
            <a:endParaRPr lang="cs-CZ" altLang="cs-CZ" sz="2400" b="1" dirty="0">
              <a:latin typeface="Arial" panose="020B0604020202020204" pitchFamily="34" charset="0"/>
              <a:cs typeface="Arial" panose="020B0604020202020204" pitchFamily="34" charset="0"/>
            </a:endParaRPr>
          </a:p>
        </p:txBody>
      </p:sp>
      <p:sp>
        <p:nvSpPr>
          <p:cNvPr id="11269" name="TextovéPole 5">
            <a:extLst>
              <a:ext uri="{FF2B5EF4-FFF2-40B4-BE49-F238E27FC236}">
                <a16:creationId xmlns:a16="http://schemas.microsoft.com/office/drawing/2014/main" id="{EA4BA8AA-44A5-42C0-963E-CF905A0874AC}"/>
              </a:ext>
            </a:extLst>
          </p:cNvPr>
          <p:cNvSpPr txBox="1">
            <a:spLocks noChangeArrowheads="1"/>
          </p:cNvSpPr>
          <p:nvPr/>
        </p:nvSpPr>
        <p:spPr bwMode="auto">
          <a:xfrm>
            <a:off x="2262188" y="3000375"/>
            <a:ext cx="44222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400" i="1" dirty="0">
                <a:latin typeface="Arial" panose="020B0604020202020204" pitchFamily="34" charset="0"/>
                <a:cs typeface="Arial" panose="020B0604020202020204" pitchFamily="34" charset="0"/>
              </a:rPr>
              <a:t>p</a:t>
            </a:r>
            <a:r>
              <a:rPr lang="cs-CZ" altLang="cs-CZ" sz="2400" i="1" dirty="0">
                <a:latin typeface="Arial" panose="020B0604020202020204" pitchFamily="34" charset="0"/>
                <a:cs typeface="Arial" panose="020B0604020202020204" pitchFamily="34" charset="0"/>
              </a:rPr>
              <a:t> </a:t>
            </a:r>
            <a:r>
              <a:rPr lang="en-US" altLang="cs-CZ" sz="2400" dirty="0">
                <a:latin typeface="Arial" panose="020B0604020202020204" pitchFamily="34" charset="0"/>
                <a:cs typeface="Arial" panose="020B0604020202020204" pitchFamily="34" charset="0"/>
              </a:rPr>
              <a:t>–</a:t>
            </a:r>
            <a:r>
              <a:rPr lang="en-US" altLang="cs-CZ" sz="2400" i="1"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fraction</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of</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different</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proteins</a:t>
            </a:r>
            <a:endParaRPr lang="cs-CZ" altLang="cs-CZ" sz="2400" dirty="0">
              <a:latin typeface="Arial" panose="020B0604020202020204" pitchFamily="34" charset="0"/>
              <a:cs typeface="Arial" panose="020B0604020202020204" pitchFamily="34" charset="0"/>
            </a:endParaRPr>
          </a:p>
        </p:txBody>
      </p:sp>
      <p:sp>
        <p:nvSpPr>
          <p:cNvPr id="11270" name="TextovéPole 7">
            <a:extLst>
              <a:ext uri="{FF2B5EF4-FFF2-40B4-BE49-F238E27FC236}">
                <a16:creationId xmlns:a16="http://schemas.microsoft.com/office/drawing/2014/main" id="{71FE639C-F7AC-46CC-80A1-2FA83DD4A5C1}"/>
              </a:ext>
            </a:extLst>
          </p:cNvPr>
          <p:cNvSpPr txBox="1">
            <a:spLocks noChangeArrowheads="1"/>
          </p:cNvSpPr>
          <p:nvPr/>
        </p:nvSpPr>
        <p:spPr bwMode="auto">
          <a:xfrm>
            <a:off x="785813" y="4143375"/>
            <a:ext cx="77866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dirty="0">
                <a:latin typeface="Arial" panose="020B0604020202020204" pitchFamily="34" charset="0"/>
                <a:cs typeface="Arial" panose="020B0604020202020204" pitchFamily="34" charset="0"/>
              </a:rPr>
              <a:t>Analogy </a:t>
            </a:r>
            <a:r>
              <a:rPr lang="cs-CZ" altLang="cs-CZ" sz="2400" dirty="0" err="1">
                <a:latin typeface="Arial" panose="020B0604020202020204" pitchFamily="34" charset="0"/>
                <a:cs typeface="Arial" panose="020B0604020202020204" pitchFamily="34" charset="0"/>
              </a:rPr>
              <a:t>of</a:t>
            </a:r>
            <a:r>
              <a:rPr lang="cs-CZ" altLang="cs-CZ" sz="2400" dirty="0">
                <a:latin typeface="Arial" panose="020B0604020202020204" pitchFamily="34" charset="0"/>
                <a:cs typeface="Arial" panose="020B0604020202020204" pitchFamily="34" charset="0"/>
              </a:rPr>
              <a:t> </a:t>
            </a:r>
            <a:r>
              <a:rPr lang="en-US" altLang="cs-CZ" sz="2400" dirty="0">
                <a:latin typeface="Arial" panose="020B0604020202020204" pitchFamily="34" charset="0"/>
                <a:cs typeface="Arial" panose="020B0604020202020204" pitchFamily="34" charset="0"/>
              </a:rPr>
              <a:t>Jukes-Cantor model </a:t>
            </a:r>
            <a:endParaRPr lang="cs-CZ" altLang="cs-CZ" sz="2400" dirty="0">
              <a:latin typeface="Arial" panose="020B0604020202020204" pitchFamily="34" charset="0"/>
              <a:cs typeface="Arial" panose="020B0604020202020204" pitchFamily="34" charset="0"/>
            </a:endParaRPr>
          </a:p>
          <a:p>
            <a:pPr eaLnBrk="1" hangingPunct="1">
              <a:spcBef>
                <a:spcPct val="0"/>
              </a:spcBef>
              <a:buFontTx/>
              <a:buNone/>
            </a:pPr>
            <a:endParaRPr lang="cs-CZ" altLang="cs-CZ" sz="2400" dirty="0">
              <a:latin typeface="Arial" panose="020B0604020202020204" pitchFamily="34" charset="0"/>
              <a:cs typeface="Arial" panose="020B0604020202020204" pitchFamily="34" charset="0"/>
            </a:endParaRPr>
          </a:p>
          <a:p>
            <a:pPr eaLnBrk="1" hangingPunct="1">
              <a:spcBef>
                <a:spcPct val="0"/>
              </a:spcBef>
              <a:buFontTx/>
              <a:buNone/>
            </a:pPr>
            <a:endParaRPr lang="cs-CZ" altLang="cs-CZ" sz="2400" dirty="0">
              <a:latin typeface="Arial" panose="020B0604020202020204" pitchFamily="34" charset="0"/>
              <a:cs typeface="Arial" panose="020B0604020202020204" pitchFamily="34" charset="0"/>
            </a:endParaRPr>
          </a:p>
          <a:p>
            <a:pPr eaLnBrk="1" hangingPunct="1">
              <a:spcBef>
                <a:spcPct val="0"/>
              </a:spcBef>
              <a:buFontTx/>
              <a:buNone/>
            </a:pPr>
            <a:r>
              <a:rPr lang="cs-CZ" altLang="cs-CZ" sz="2400" dirty="0" err="1">
                <a:latin typeface="Arial" panose="020B0604020202020204" pitchFamily="34" charset="0"/>
                <a:cs typeface="Arial" panose="020B0604020202020204" pitchFamily="34" charset="0"/>
              </a:rPr>
              <a:t>Assumes</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identical</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rates</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for</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all</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types</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of</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changes</a:t>
            </a:r>
            <a:r>
              <a:rPr lang="en-US" altLang="cs-CZ" sz="2400" dirty="0">
                <a:latin typeface="Arial" panose="020B0604020202020204" pitchFamily="34" charset="0"/>
                <a:cs typeface="Arial" panose="020B0604020202020204" pitchFamily="34" charset="0"/>
              </a:rPr>
              <a:t> </a:t>
            </a:r>
            <a:endParaRPr lang="cs-CZ" altLang="cs-CZ" sz="2400" dirty="0">
              <a:latin typeface="Arial" panose="020B0604020202020204" pitchFamily="34" charset="0"/>
              <a:cs typeface="Arial" panose="020B0604020202020204" pitchFamily="34" charset="0"/>
            </a:endParaRPr>
          </a:p>
        </p:txBody>
      </p:sp>
      <p:sp>
        <p:nvSpPr>
          <p:cNvPr id="11271" name="Obdélník 8">
            <a:extLst>
              <a:ext uri="{FF2B5EF4-FFF2-40B4-BE49-F238E27FC236}">
                <a16:creationId xmlns:a16="http://schemas.microsoft.com/office/drawing/2014/main" id="{2D399666-4F36-426B-99BC-5E156F60E89B}"/>
              </a:ext>
            </a:extLst>
          </p:cNvPr>
          <p:cNvSpPr>
            <a:spLocks noChangeArrowheads="1"/>
          </p:cNvSpPr>
          <p:nvPr/>
        </p:nvSpPr>
        <p:spPr bwMode="auto">
          <a:xfrm>
            <a:off x="3143250" y="4714875"/>
            <a:ext cx="2803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i="1">
                <a:cs typeface="Arial" panose="020B0604020202020204" pitchFamily="34" charset="0"/>
              </a:rPr>
              <a:t>D </a:t>
            </a:r>
            <a:r>
              <a:rPr lang="cs-CZ" altLang="cs-CZ" sz="2400" b="1">
                <a:cs typeface="Arial" panose="020B0604020202020204" pitchFamily="34" charset="0"/>
              </a:rPr>
              <a:t>= -3/4 ln(1- 4/3 </a:t>
            </a:r>
            <a:r>
              <a:rPr lang="cs-CZ" altLang="cs-CZ" sz="2400" b="1" i="1">
                <a:cs typeface="Arial" panose="020B0604020202020204" pitchFamily="34" charset="0"/>
              </a:rPr>
              <a:t>p</a:t>
            </a:r>
            <a:r>
              <a:rPr lang="cs-CZ" altLang="cs-CZ" sz="2400" b="1">
                <a:cs typeface="Arial" panose="020B0604020202020204" pitchFamily="34" charset="0"/>
              </a:rPr>
              <a:t>)</a:t>
            </a:r>
            <a:endParaRPr lang="cs-CZ" altLang="cs-CZ"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6">
            <a:extLst>
              <a:ext uri="{FF2B5EF4-FFF2-40B4-BE49-F238E27FC236}">
                <a16:creationId xmlns:a16="http://schemas.microsoft.com/office/drawing/2014/main" id="{F8AB5A0D-7704-4E12-BF99-332277CDA561}"/>
              </a:ext>
            </a:extLst>
          </p:cNvPr>
          <p:cNvSpPr txBox="1">
            <a:spLocks noChangeArrowheads="1"/>
          </p:cNvSpPr>
          <p:nvPr/>
        </p:nvSpPr>
        <p:spPr bwMode="auto">
          <a:xfrm>
            <a:off x="0" y="285750"/>
            <a:ext cx="9144000" cy="769441"/>
          </a:xfrm>
          <a:prstGeom prst="rect">
            <a:avLst/>
          </a:prstGeom>
          <a:gradFill rotWithShape="1">
            <a:gsLst>
              <a:gs pos="0">
                <a:srgbClr val="BEF397"/>
              </a:gs>
              <a:gs pos="50000">
                <a:srgbClr val="D5F6C0"/>
              </a:gs>
              <a:gs pos="100000">
                <a:srgbClr val="EAFAE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4400" b="1" dirty="0">
                <a:solidFill>
                  <a:srgbClr val="C00000"/>
                </a:solidFill>
                <a:latin typeface="Arial" panose="020B0604020202020204" pitchFamily="34" charset="0"/>
                <a:cs typeface="Arial" panose="020B0604020202020204" pitchFamily="34" charset="0"/>
              </a:rPr>
              <a:t>EMPIRICAL PROTEIN MODELS</a:t>
            </a:r>
            <a:endParaRPr lang="cs-CZ" altLang="cs-CZ" sz="2400" dirty="0">
              <a:latin typeface="Arial" panose="020B0604020202020204" pitchFamily="34" charset="0"/>
              <a:cs typeface="Arial" panose="020B0604020202020204" pitchFamily="34" charset="0"/>
            </a:endParaRPr>
          </a:p>
        </p:txBody>
      </p:sp>
      <p:pic>
        <p:nvPicPr>
          <p:cNvPr id="9219" name="Obrázek 2" descr="PAM 001.jpg">
            <a:extLst>
              <a:ext uri="{FF2B5EF4-FFF2-40B4-BE49-F238E27FC236}">
                <a16:creationId xmlns:a16="http://schemas.microsoft.com/office/drawing/2014/main" id="{9A057EA3-2D5D-4AEC-B68A-B00ACBD3FC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12925"/>
            <a:ext cx="9113838" cy="4902200"/>
          </a:xfrm>
          <a:prstGeom prst="rect">
            <a:avLst/>
          </a:prstGeom>
          <a:solidFill>
            <a:schemeClr val="accent6">
              <a:lumMod val="75000"/>
            </a:schemeClr>
          </a:solidFill>
          <a:ln>
            <a:noFill/>
          </a:ln>
        </p:spPr>
      </p:pic>
      <p:sp>
        <p:nvSpPr>
          <p:cNvPr id="12292" name="Obdélník 3">
            <a:extLst>
              <a:ext uri="{FF2B5EF4-FFF2-40B4-BE49-F238E27FC236}">
                <a16:creationId xmlns:a16="http://schemas.microsoft.com/office/drawing/2014/main" id="{35461497-EE2F-4CD2-8B32-14F223480DAC}"/>
              </a:ext>
            </a:extLst>
          </p:cNvPr>
          <p:cNvSpPr>
            <a:spLocks noChangeArrowheads="1"/>
          </p:cNvSpPr>
          <p:nvPr/>
        </p:nvSpPr>
        <p:spPr bwMode="auto">
          <a:xfrm>
            <a:off x="142875" y="1243013"/>
            <a:ext cx="8786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dirty="0">
                <a:latin typeface="Arial" panose="020B0604020202020204" pitchFamily="34" charset="0"/>
                <a:cs typeface="Arial" panose="020B0604020202020204" pitchFamily="34" charset="0"/>
              </a:rPr>
              <a:t>PAM 001 </a:t>
            </a:r>
            <a:r>
              <a:rPr lang="en-US" altLang="cs-CZ" sz="1800" dirty="0">
                <a:latin typeface="Arial" panose="020B0604020202020204" pitchFamily="34" charset="0"/>
                <a:cs typeface="Arial" panose="020B0604020202020204" pitchFamily="34" charset="0"/>
              </a:rPr>
              <a:t>– </a:t>
            </a:r>
            <a:r>
              <a:rPr lang="cs-CZ" altLang="cs-CZ" sz="1800" dirty="0" err="1">
                <a:latin typeface="Arial" panose="020B0604020202020204" pitchFamily="34" charset="0"/>
                <a:cs typeface="Arial" panose="020B0604020202020204" pitchFamily="34" charset="0"/>
              </a:rPr>
              <a:t>differences</a:t>
            </a:r>
            <a:r>
              <a:rPr lang="cs-CZ" altLang="cs-CZ" sz="1800" dirty="0">
                <a:latin typeface="Arial" panose="020B0604020202020204" pitchFamily="34" charset="0"/>
                <a:cs typeface="Arial" panose="020B0604020202020204" pitchFamily="34" charset="0"/>
              </a:rPr>
              <a:t> </a:t>
            </a:r>
            <a:r>
              <a:rPr lang="cs-CZ" altLang="cs-CZ" sz="1800" dirty="0" err="1">
                <a:latin typeface="Arial" panose="020B0604020202020204" pitchFamily="34" charset="0"/>
                <a:cs typeface="Arial" panose="020B0604020202020204" pitchFamily="34" charset="0"/>
              </a:rPr>
              <a:t>between</a:t>
            </a:r>
            <a:r>
              <a:rPr lang="cs-CZ" altLang="cs-CZ" sz="1800" dirty="0">
                <a:latin typeface="Arial" panose="020B0604020202020204" pitchFamily="34" charset="0"/>
                <a:cs typeface="Arial" panose="020B0604020202020204" pitchFamily="34" charset="0"/>
              </a:rPr>
              <a:t> protein </a:t>
            </a:r>
            <a:r>
              <a:rPr lang="cs-CZ" altLang="cs-CZ" sz="1800" dirty="0" err="1">
                <a:latin typeface="Arial" panose="020B0604020202020204" pitchFamily="34" charset="0"/>
                <a:cs typeface="Arial" panose="020B0604020202020204" pitchFamily="34" charset="0"/>
              </a:rPr>
              <a:t>sequences</a:t>
            </a:r>
            <a:r>
              <a:rPr lang="cs-CZ" altLang="cs-CZ" sz="1800" dirty="0">
                <a:latin typeface="Arial" panose="020B0604020202020204" pitchFamily="34" charset="0"/>
                <a:cs typeface="Arial" panose="020B0604020202020204" pitchFamily="34" charset="0"/>
              </a:rPr>
              <a:t> </a:t>
            </a:r>
            <a:r>
              <a:rPr lang="cs-CZ" altLang="cs-CZ" sz="1800" dirty="0" err="1">
                <a:latin typeface="Arial" panose="020B0604020202020204" pitchFamily="34" charset="0"/>
                <a:cs typeface="Arial" panose="020B0604020202020204" pitchFamily="34" charset="0"/>
              </a:rPr>
              <a:t>across</a:t>
            </a:r>
            <a:r>
              <a:rPr lang="cs-CZ" altLang="cs-CZ" sz="1800" dirty="0">
                <a:latin typeface="Arial" panose="020B0604020202020204" pitchFamily="34" charset="0"/>
                <a:cs typeface="Arial" panose="020B0604020202020204" pitchFamily="34" charset="0"/>
              </a:rPr>
              <a:t> </a:t>
            </a:r>
            <a:r>
              <a:rPr lang="cs-CZ" altLang="cs-CZ" sz="1800" dirty="0" err="1">
                <a:latin typeface="Arial" panose="020B0604020202020204" pitchFamily="34" charset="0"/>
                <a:cs typeface="Arial" panose="020B0604020202020204" pitchFamily="34" charset="0"/>
              </a:rPr>
              <a:t>branch</a:t>
            </a:r>
            <a:r>
              <a:rPr lang="cs-CZ" altLang="cs-CZ" sz="1800" dirty="0">
                <a:latin typeface="Arial" panose="020B0604020202020204" pitchFamily="34" charset="0"/>
                <a:cs typeface="Arial" panose="020B0604020202020204" pitchFamily="34" charset="0"/>
              </a:rPr>
              <a:t> </a:t>
            </a:r>
            <a:r>
              <a:rPr lang="cs-CZ" altLang="cs-CZ" sz="1800" dirty="0" err="1">
                <a:latin typeface="Arial" panose="020B0604020202020204" pitchFamily="34" charset="0"/>
                <a:cs typeface="Arial" panose="020B0604020202020204" pitchFamily="34" charset="0"/>
              </a:rPr>
              <a:t>of</a:t>
            </a:r>
            <a:r>
              <a:rPr lang="cs-CZ" altLang="cs-CZ" sz="1800" dirty="0">
                <a:latin typeface="Arial" panose="020B0604020202020204" pitchFamily="34" charset="0"/>
                <a:cs typeface="Arial" panose="020B0604020202020204" pitchFamily="34" charset="0"/>
              </a:rPr>
              <a:t> D=0,01. </a:t>
            </a:r>
          </a:p>
        </p:txBody>
      </p:sp>
      <p:sp>
        <p:nvSpPr>
          <p:cNvPr id="5" name="Obdélník 4">
            <a:extLst>
              <a:ext uri="{FF2B5EF4-FFF2-40B4-BE49-F238E27FC236}">
                <a16:creationId xmlns:a16="http://schemas.microsoft.com/office/drawing/2014/main" id="{4D94A3AC-54DA-44D6-B149-962F15A1910F}"/>
              </a:ext>
            </a:extLst>
          </p:cNvPr>
          <p:cNvSpPr>
            <a:spLocks noChangeArrowheads="1"/>
          </p:cNvSpPr>
          <p:nvPr/>
        </p:nvSpPr>
        <p:spPr bwMode="auto">
          <a:xfrm>
            <a:off x="1955800" y="3713163"/>
            <a:ext cx="2984500" cy="92392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5400" b="1" dirty="0">
                <a:solidFill>
                  <a:schemeClr val="bg1"/>
                </a:solidFill>
                <a:latin typeface="Arial" panose="020B0604020202020204" pitchFamily="34" charset="0"/>
                <a:cs typeface="Arial" panose="020B0604020202020204" pitchFamily="34" charset="0"/>
              </a:rPr>
              <a:t>P=e</a:t>
            </a:r>
            <a:r>
              <a:rPr lang="en-GB" altLang="cs-CZ" sz="5400" b="1" baseline="30000" dirty="0">
                <a:solidFill>
                  <a:schemeClr val="bg1"/>
                </a:solidFill>
                <a:latin typeface="Arial" panose="020B0604020202020204" pitchFamily="34" charset="0"/>
                <a:cs typeface="Arial" panose="020B0604020202020204" pitchFamily="34" charset="0"/>
              </a:rPr>
              <a:t>0,01</a:t>
            </a:r>
            <a:r>
              <a:rPr lang="cs-CZ" altLang="cs-CZ" sz="5400" b="1" baseline="30000" dirty="0">
                <a:solidFill>
                  <a:schemeClr val="bg1"/>
                </a:solidFill>
                <a:latin typeface="Arial" panose="020B0604020202020204" pitchFamily="34" charset="0"/>
                <a:cs typeface="Arial" panose="020B0604020202020204" pitchFamily="34" charset="0"/>
              </a:rPr>
              <a:t>Q</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6">
            <a:extLst>
              <a:ext uri="{FF2B5EF4-FFF2-40B4-BE49-F238E27FC236}">
                <a16:creationId xmlns:a16="http://schemas.microsoft.com/office/drawing/2014/main" id="{A3582143-9B4E-4D1E-B1C4-73C801FC142D}"/>
              </a:ext>
            </a:extLst>
          </p:cNvPr>
          <p:cNvSpPr txBox="1">
            <a:spLocks noChangeArrowheads="1"/>
          </p:cNvSpPr>
          <p:nvPr/>
        </p:nvSpPr>
        <p:spPr bwMode="auto">
          <a:xfrm>
            <a:off x="0" y="285750"/>
            <a:ext cx="9144000" cy="769938"/>
          </a:xfrm>
          <a:prstGeom prst="rect">
            <a:avLst/>
          </a:prstGeom>
          <a:gradFill rotWithShape="1">
            <a:gsLst>
              <a:gs pos="0">
                <a:srgbClr val="BEF397"/>
              </a:gs>
              <a:gs pos="50000">
                <a:srgbClr val="D5F6C0"/>
              </a:gs>
              <a:gs pos="100000">
                <a:srgbClr val="EAFAE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4400" b="1" dirty="0">
                <a:solidFill>
                  <a:srgbClr val="C00000"/>
                </a:solidFill>
                <a:latin typeface="Arial" panose="020B0604020202020204" pitchFamily="34" charset="0"/>
                <a:cs typeface="Arial" panose="020B0604020202020204" pitchFamily="34" charset="0"/>
              </a:rPr>
              <a:t>EMPIRICAL PROTEIN MODELS</a:t>
            </a:r>
            <a:endParaRPr lang="cs-CZ" altLang="cs-CZ" sz="2400" dirty="0">
              <a:latin typeface="Arial" panose="020B0604020202020204" pitchFamily="34" charset="0"/>
              <a:cs typeface="Arial" panose="020B0604020202020204" pitchFamily="34" charset="0"/>
            </a:endParaRPr>
          </a:p>
        </p:txBody>
      </p:sp>
      <p:pic>
        <p:nvPicPr>
          <p:cNvPr id="9219" name="Obrázek 2" descr="PAM 001.jpg">
            <a:extLst>
              <a:ext uri="{FF2B5EF4-FFF2-40B4-BE49-F238E27FC236}">
                <a16:creationId xmlns:a16="http://schemas.microsoft.com/office/drawing/2014/main" id="{9A057EA3-2D5D-4AEC-B68A-B00ACBD3FC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12925"/>
            <a:ext cx="9113838" cy="4902200"/>
          </a:xfrm>
          <a:prstGeom prst="rect">
            <a:avLst/>
          </a:prstGeom>
          <a:solidFill>
            <a:schemeClr val="accent6">
              <a:lumMod val="75000"/>
            </a:schemeClr>
          </a:solidFill>
          <a:ln>
            <a:noFill/>
          </a:ln>
        </p:spPr>
      </p:pic>
      <p:sp>
        <p:nvSpPr>
          <p:cNvPr id="13316" name="Obdélník 3">
            <a:extLst>
              <a:ext uri="{FF2B5EF4-FFF2-40B4-BE49-F238E27FC236}">
                <a16:creationId xmlns:a16="http://schemas.microsoft.com/office/drawing/2014/main" id="{883F97AC-062B-4B9D-AC18-0659A102819D}"/>
              </a:ext>
            </a:extLst>
          </p:cNvPr>
          <p:cNvSpPr>
            <a:spLocks noChangeArrowheads="1"/>
          </p:cNvSpPr>
          <p:nvPr/>
        </p:nvSpPr>
        <p:spPr bwMode="auto">
          <a:xfrm>
            <a:off x="142875" y="1243013"/>
            <a:ext cx="9113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dirty="0">
                <a:latin typeface="Arial" panose="020B0604020202020204" pitchFamily="34" charset="0"/>
                <a:cs typeface="Arial" panose="020B0604020202020204" pitchFamily="34" charset="0"/>
              </a:rPr>
              <a:t>PAM 001 </a:t>
            </a:r>
            <a:r>
              <a:rPr lang="en-US" altLang="cs-CZ" sz="1800" dirty="0">
                <a:latin typeface="Arial" panose="020B0604020202020204" pitchFamily="34" charset="0"/>
                <a:cs typeface="Arial" panose="020B0604020202020204" pitchFamily="34" charset="0"/>
              </a:rPr>
              <a:t>– </a:t>
            </a:r>
            <a:r>
              <a:rPr lang="cs-CZ" altLang="cs-CZ" sz="1800" dirty="0" err="1">
                <a:latin typeface="Arial" panose="020B0604020202020204" pitchFamily="34" charset="0"/>
                <a:cs typeface="Arial" panose="020B0604020202020204" pitchFamily="34" charset="0"/>
              </a:rPr>
              <a:t>differences</a:t>
            </a:r>
            <a:r>
              <a:rPr lang="cs-CZ" altLang="cs-CZ" sz="1800" dirty="0">
                <a:latin typeface="Arial" panose="020B0604020202020204" pitchFamily="34" charset="0"/>
                <a:cs typeface="Arial" panose="020B0604020202020204" pitchFamily="34" charset="0"/>
              </a:rPr>
              <a:t> </a:t>
            </a:r>
            <a:r>
              <a:rPr lang="cs-CZ" altLang="cs-CZ" sz="1800" dirty="0" err="1">
                <a:latin typeface="Arial" panose="020B0604020202020204" pitchFamily="34" charset="0"/>
                <a:cs typeface="Arial" panose="020B0604020202020204" pitchFamily="34" charset="0"/>
              </a:rPr>
              <a:t>between</a:t>
            </a:r>
            <a:r>
              <a:rPr lang="cs-CZ" altLang="cs-CZ" sz="1800" dirty="0">
                <a:latin typeface="Arial" panose="020B0604020202020204" pitchFamily="34" charset="0"/>
                <a:cs typeface="Arial" panose="020B0604020202020204" pitchFamily="34" charset="0"/>
              </a:rPr>
              <a:t> protein </a:t>
            </a:r>
            <a:r>
              <a:rPr lang="cs-CZ" altLang="cs-CZ" sz="1800" dirty="0" err="1">
                <a:latin typeface="Arial" panose="020B0604020202020204" pitchFamily="34" charset="0"/>
                <a:cs typeface="Arial" panose="020B0604020202020204" pitchFamily="34" charset="0"/>
              </a:rPr>
              <a:t>sequences</a:t>
            </a:r>
            <a:r>
              <a:rPr lang="cs-CZ" altLang="cs-CZ" sz="1800" dirty="0">
                <a:latin typeface="Arial" panose="020B0604020202020204" pitchFamily="34" charset="0"/>
                <a:cs typeface="Arial" panose="020B0604020202020204" pitchFamily="34" charset="0"/>
              </a:rPr>
              <a:t> </a:t>
            </a:r>
            <a:r>
              <a:rPr lang="cs-CZ" altLang="cs-CZ" sz="1800" dirty="0" err="1">
                <a:latin typeface="Arial" panose="020B0604020202020204" pitchFamily="34" charset="0"/>
                <a:cs typeface="Arial" panose="020B0604020202020204" pitchFamily="34" charset="0"/>
              </a:rPr>
              <a:t>across</a:t>
            </a:r>
            <a:r>
              <a:rPr lang="cs-CZ" altLang="cs-CZ" sz="1800" dirty="0">
                <a:latin typeface="Arial" panose="020B0604020202020204" pitchFamily="34" charset="0"/>
                <a:cs typeface="Arial" panose="020B0604020202020204" pitchFamily="34" charset="0"/>
              </a:rPr>
              <a:t> </a:t>
            </a:r>
            <a:r>
              <a:rPr lang="cs-CZ" altLang="cs-CZ" sz="1800" dirty="0" err="1">
                <a:latin typeface="Arial" panose="020B0604020202020204" pitchFamily="34" charset="0"/>
                <a:cs typeface="Arial" panose="020B0604020202020204" pitchFamily="34" charset="0"/>
              </a:rPr>
              <a:t>branch</a:t>
            </a:r>
            <a:r>
              <a:rPr lang="cs-CZ" altLang="cs-CZ" sz="1800" dirty="0">
                <a:latin typeface="Arial" panose="020B0604020202020204" pitchFamily="34" charset="0"/>
                <a:cs typeface="Arial" panose="020B0604020202020204" pitchFamily="34" charset="0"/>
              </a:rPr>
              <a:t> </a:t>
            </a:r>
            <a:r>
              <a:rPr lang="cs-CZ" altLang="cs-CZ" sz="1800" dirty="0" err="1">
                <a:latin typeface="Arial" panose="020B0604020202020204" pitchFamily="34" charset="0"/>
                <a:cs typeface="Arial" panose="020B0604020202020204" pitchFamily="34" charset="0"/>
              </a:rPr>
              <a:t>of</a:t>
            </a:r>
            <a:r>
              <a:rPr lang="cs-CZ" altLang="cs-CZ" sz="1800" dirty="0">
                <a:latin typeface="Arial" panose="020B0604020202020204" pitchFamily="34" charset="0"/>
                <a:cs typeface="Arial" panose="020B0604020202020204" pitchFamily="34" charset="0"/>
              </a:rPr>
              <a:t> D=0,01. </a:t>
            </a:r>
          </a:p>
          <a:p>
            <a:pPr eaLnBrk="1" hangingPunct="1">
              <a:spcBef>
                <a:spcPct val="0"/>
              </a:spcBef>
              <a:buFontTx/>
              <a:buNone/>
            </a:pPr>
            <a:r>
              <a:rPr lang="cs-CZ" altLang="cs-CZ" sz="1800" dirty="0">
                <a:latin typeface="Arial" panose="020B0604020202020204" pitchFamily="34" charset="0"/>
                <a:cs typeface="Arial" panose="020B0604020202020204" pitchFamily="34" charset="0"/>
              </a:rPr>
              <a:t>Matrix </a:t>
            </a:r>
            <a:r>
              <a:rPr lang="cs-CZ" altLang="cs-CZ" sz="1800" dirty="0" err="1">
                <a:latin typeface="Arial" panose="020B0604020202020204" pitchFamily="34" charset="0"/>
                <a:cs typeface="Arial" panose="020B0604020202020204" pitchFamily="34" charset="0"/>
              </a:rPr>
              <a:t>can</a:t>
            </a:r>
            <a:r>
              <a:rPr lang="cs-CZ" altLang="cs-CZ" sz="1800" dirty="0">
                <a:latin typeface="Arial" panose="020B0604020202020204" pitchFamily="34" charset="0"/>
                <a:cs typeface="Arial" panose="020B0604020202020204" pitchFamily="34" charset="0"/>
              </a:rPr>
              <a:t> </a:t>
            </a:r>
            <a:r>
              <a:rPr lang="cs-CZ" altLang="cs-CZ" sz="1800" dirty="0" err="1">
                <a:latin typeface="Arial" panose="020B0604020202020204" pitchFamily="34" charset="0"/>
                <a:cs typeface="Arial" panose="020B0604020202020204" pitchFamily="34" charset="0"/>
              </a:rPr>
              <a:t>be</a:t>
            </a:r>
            <a:r>
              <a:rPr lang="cs-CZ" altLang="cs-CZ" sz="1800" dirty="0">
                <a:latin typeface="Arial" panose="020B0604020202020204" pitchFamily="34" charset="0"/>
                <a:cs typeface="Arial" panose="020B0604020202020204" pitchFamily="34" charset="0"/>
              </a:rPr>
              <a:t> </a:t>
            </a:r>
            <a:r>
              <a:rPr lang="cs-CZ" altLang="cs-CZ" sz="1800" dirty="0" err="1">
                <a:latin typeface="Arial" panose="020B0604020202020204" pitchFamily="34" charset="0"/>
                <a:cs typeface="Arial" panose="020B0604020202020204" pitchFamily="34" charset="0"/>
              </a:rPr>
              <a:t>recalculated</a:t>
            </a:r>
            <a:r>
              <a:rPr lang="cs-CZ" altLang="cs-CZ" sz="1800" dirty="0">
                <a:latin typeface="Arial" panose="020B0604020202020204" pitchFamily="34" charset="0"/>
                <a:cs typeface="Arial" panose="020B0604020202020204" pitchFamily="34" charset="0"/>
              </a:rPr>
              <a:t> </a:t>
            </a:r>
            <a:r>
              <a:rPr lang="cs-CZ" altLang="cs-CZ" sz="1800" dirty="0" err="1">
                <a:latin typeface="Arial" panose="020B0604020202020204" pitchFamily="34" charset="0"/>
                <a:cs typeface="Arial" panose="020B0604020202020204" pitchFamily="34" charset="0"/>
              </a:rPr>
              <a:t>for</a:t>
            </a:r>
            <a:r>
              <a:rPr lang="cs-CZ" altLang="cs-CZ" sz="1800" dirty="0">
                <a:latin typeface="Arial" panose="020B0604020202020204" pitchFamily="34" charset="0"/>
                <a:cs typeface="Arial" panose="020B0604020202020204" pitchFamily="34" charset="0"/>
              </a:rPr>
              <a:t> </a:t>
            </a:r>
            <a:r>
              <a:rPr lang="cs-CZ" altLang="cs-CZ" sz="1800" dirty="0" err="1">
                <a:latin typeface="Arial" panose="020B0604020202020204" pitchFamily="34" charset="0"/>
                <a:cs typeface="Arial" panose="020B0604020202020204" pitchFamily="34" charset="0"/>
              </a:rPr>
              <a:t>different</a:t>
            </a:r>
            <a:r>
              <a:rPr lang="cs-CZ" altLang="cs-CZ" sz="1800" dirty="0">
                <a:latin typeface="Arial" panose="020B0604020202020204" pitchFamily="34" charset="0"/>
                <a:cs typeface="Arial" panose="020B0604020202020204" pitchFamily="34" charset="0"/>
              </a:rPr>
              <a:t> D by </a:t>
            </a:r>
            <a:r>
              <a:rPr lang="cs-CZ" altLang="cs-CZ" sz="1800" dirty="0" err="1">
                <a:latin typeface="Arial" panose="020B0604020202020204" pitchFamily="34" charset="0"/>
                <a:cs typeface="Arial" panose="020B0604020202020204" pitchFamily="34" charset="0"/>
              </a:rPr>
              <a:t>exponentiation</a:t>
            </a:r>
            <a:r>
              <a:rPr lang="cs-CZ" altLang="cs-CZ" sz="1800" dirty="0">
                <a:latin typeface="Arial" panose="020B0604020202020204" pitchFamily="34" charset="0"/>
                <a:cs typeface="Arial" panose="020B0604020202020204" pitchFamily="34" charset="0"/>
              </a:rPr>
              <a:t>, </a:t>
            </a:r>
            <a:r>
              <a:rPr lang="cs-CZ" altLang="cs-CZ" sz="1800" dirty="0" err="1">
                <a:latin typeface="Arial" panose="020B0604020202020204" pitchFamily="34" charset="0"/>
                <a:cs typeface="Arial" panose="020B0604020202020204" pitchFamily="34" charset="0"/>
              </a:rPr>
              <a:t>e.g</a:t>
            </a:r>
            <a:r>
              <a:rPr lang="cs-CZ" altLang="cs-CZ" sz="1800" dirty="0">
                <a:latin typeface="Arial" panose="020B0604020202020204" pitchFamily="34" charset="0"/>
                <a:cs typeface="Arial" panose="020B0604020202020204" pitchFamily="34" charset="0"/>
              </a:rPr>
              <a:t>. D=</a:t>
            </a:r>
            <a:r>
              <a:rPr lang="en-US" altLang="cs-CZ" sz="1800" dirty="0">
                <a:latin typeface="Arial" panose="020B0604020202020204" pitchFamily="34" charset="0"/>
                <a:cs typeface="Arial" panose="020B0604020202020204" pitchFamily="34" charset="0"/>
              </a:rPr>
              <a:t>0,1 ~ M</a:t>
            </a:r>
            <a:r>
              <a:rPr lang="cs-CZ" altLang="cs-CZ" sz="1800" baseline="30000" dirty="0">
                <a:latin typeface="Arial" panose="020B0604020202020204" pitchFamily="34" charset="0"/>
                <a:cs typeface="Arial" panose="020B0604020202020204" pitchFamily="34" charset="0"/>
              </a:rPr>
              <a:t>10</a:t>
            </a:r>
            <a:r>
              <a:rPr lang="cs-CZ" altLang="cs-CZ" sz="1800" dirty="0">
                <a:latin typeface="Arial" panose="020B0604020202020204" pitchFamily="34" charset="0"/>
                <a:cs typeface="Arial" panose="020B0604020202020204" pitchFamily="34" charset="0"/>
              </a:rPr>
              <a:t>  </a:t>
            </a:r>
            <a:r>
              <a:rPr lang="en-US" altLang="cs-CZ" sz="1800" dirty="0">
                <a:latin typeface="Arial" panose="020B0604020202020204" pitchFamily="34" charset="0"/>
                <a:cs typeface="Arial" panose="020B0604020202020204" pitchFamily="34" charset="0"/>
              </a:rPr>
              <a:t>(PAM10)</a:t>
            </a:r>
            <a:endParaRPr lang="cs-CZ" altLang="cs-CZ" sz="1800" dirty="0">
              <a:latin typeface="Arial" panose="020B0604020202020204" pitchFamily="34" charset="0"/>
              <a:cs typeface="Arial" panose="020B0604020202020204" pitchFamily="34" charset="0"/>
            </a:endParaRPr>
          </a:p>
        </p:txBody>
      </p:sp>
      <p:sp>
        <p:nvSpPr>
          <p:cNvPr id="13317" name="Obdélník 4">
            <a:extLst>
              <a:ext uri="{FF2B5EF4-FFF2-40B4-BE49-F238E27FC236}">
                <a16:creationId xmlns:a16="http://schemas.microsoft.com/office/drawing/2014/main" id="{50E6E328-6823-4FAB-B7D9-B5A165C5A8E2}"/>
              </a:ext>
            </a:extLst>
          </p:cNvPr>
          <p:cNvSpPr>
            <a:spLocks noChangeArrowheads="1"/>
          </p:cNvSpPr>
          <p:nvPr/>
        </p:nvSpPr>
        <p:spPr bwMode="auto">
          <a:xfrm>
            <a:off x="1979712" y="3676214"/>
            <a:ext cx="3528392" cy="258532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5400" b="1" dirty="0">
                <a:solidFill>
                  <a:schemeClr val="bg1"/>
                </a:solidFill>
                <a:latin typeface="Arial" panose="020B0604020202020204" pitchFamily="34" charset="0"/>
                <a:cs typeface="Arial" panose="020B0604020202020204" pitchFamily="34" charset="0"/>
              </a:rPr>
              <a:t>P=</a:t>
            </a:r>
            <a:r>
              <a:rPr lang="cs-CZ" altLang="cs-CZ" sz="5400" b="1" dirty="0" err="1">
                <a:solidFill>
                  <a:schemeClr val="bg1"/>
                </a:solidFill>
                <a:latin typeface="Arial" panose="020B0604020202020204" pitchFamily="34" charset="0"/>
                <a:cs typeface="Arial" panose="020B0604020202020204" pitchFamily="34" charset="0"/>
              </a:rPr>
              <a:t>e</a:t>
            </a:r>
            <a:r>
              <a:rPr lang="cs-CZ" altLang="cs-CZ" sz="5400" b="1" baseline="30000" dirty="0" err="1">
                <a:solidFill>
                  <a:schemeClr val="bg1"/>
                </a:solidFill>
                <a:latin typeface="Arial" panose="020B0604020202020204" pitchFamily="34" charset="0"/>
                <a:cs typeface="Arial" panose="020B0604020202020204" pitchFamily="34" charset="0"/>
              </a:rPr>
              <a:t>DQ</a:t>
            </a:r>
            <a:endParaRPr lang="en-US" altLang="cs-CZ" sz="5400" b="1" baseline="30000" dirty="0">
              <a:solidFill>
                <a:schemeClr val="bg1"/>
              </a:solidFill>
              <a:latin typeface="Arial" panose="020B0604020202020204" pitchFamily="34" charset="0"/>
              <a:cs typeface="Arial" panose="020B0604020202020204" pitchFamily="34" charset="0"/>
            </a:endParaRPr>
          </a:p>
          <a:p>
            <a:pPr algn="ctr" eaLnBrk="1" hangingPunct="1">
              <a:spcBef>
                <a:spcPct val="0"/>
              </a:spcBef>
              <a:buFontTx/>
              <a:buNone/>
            </a:pPr>
            <a:r>
              <a:rPr lang="cs-CZ" altLang="cs-CZ" sz="5400" b="1" dirty="0">
                <a:solidFill>
                  <a:schemeClr val="bg1"/>
                </a:solidFill>
                <a:latin typeface="Arial" panose="020B0604020202020204" pitchFamily="34" charset="0"/>
                <a:cs typeface="Arial" panose="020B0604020202020204" pitchFamily="34" charset="0"/>
              </a:rPr>
              <a:t>P</a:t>
            </a:r>
            <a:r>
              <a:rPr lang="en-US" altLang="cs-CZ" sz="5400" b="1" baseline="30000" dirty="0">
                <a:solidFill>
                  <a:schemeClr val="bg1"/>
                </a:solidFill>
                <a:latin typeface="Arial" panose="020B0604020202020204" pitchFamily="34" charset="0"/>
                <a:cs typeface="Arial" panose="020B0604020202020204" pitchFamily="34" charset="0"/>
              </a:rPr>
              <a:t>x </a:t>
            </a:r>
            <a:r>
              <a:rPr lang="cs-CZ" altLang="cs-CZ" sz="5400" b="1" dirty="0">
                <a:solidFill>
                  <a:schemeClr val="bg1"/>
                </a:solidFill>
                <a:latin typeface="Arial" panose="020B0604020202020204" pitchFamily="34" charset="0"/>
                <a:cs typeface="Arial" panose="020B0604020202020204" pitchFamily="34" charset="0"/>
              </a:rPr>
              <a:t>=e</a:t>
            </a:r>
            <a:r>
              <a:rPr lang="en-US" altLang="cs-CZ" sz="5400" b="1" baseline="30000" dirty="0">
                <a:solidFill>
                  <a:schemeClr val="bg1"/>
                </a:solidFill>
                <a:latin typeface="Arial" panose="020B0604020202020204" pitchFamily="34" charset="0"/>
                <a:cs typeface="Arial" panose="020B0604020202020204" pitchFamily="34" charset="0"/>
              </a:rPr>
              <a:t>x</a:t>
            </a:r>
            <a:r>
              <a:rPr lang="cs-CZ" altLang="cs-CZ" sz="5400" b="1" baseline="30000" dirty="0">
                <a:solidFill>
                  <a:schemeClr val="bg1"/>
                </a:solidFill>
                <a:latin typeface="Arial" panose="020B0604020202020204" pitchFamily="34" charset="0"/>
                <a:cs typeface="Arial" panose="020B0604020202020204" pitchFamily="34" charset="0"/>
              </a:rPr>
              <a:t>DQ</a:t>
            </a:r>
          </a:p>
          <a:p>
            <a:pPr algn="ctr" eaLnBrk="1" hangingPunct="1">
              <a:spcBef>
                <a:spcPct val="0"/>
              </a:spcBef>
              <a:buNone/>
            </a:pPr>
            <a:r>
              <a:rPr lang="cs-CZ" altLang="cs-CZ" sz="5400" b="1" dirty="0">
                <a:solidFill>
                  <a:schemeClr val="bg1"/>
                </a:solidFill>
                <a:latin typeface="Arial" panose="020B0604020202020204" pitchFamily="34" charset="0"/>
                <a:cs typeface="Arial" panose="020B0604020202020204" pitchFamily="34" charset="0"/>
              </a:rPr>
              <a:t>P</a:t>
            </a:r>
            <a:r>
              <a:rPr lang="en-US" altLang="cs-CZ" sz="5400" b="1" baseline="30000" dirty="0">
                <a:solidFill>
                  <a:schemeClr val="bg1"/>
                </a:solidFill>
                <a:latin typeface="Arial" panose="020B0604020202020204" pitchFamily="34" charset="0"/>
                <a:cs typeface="Arial" panose="020B0604020202020204" pitchFamily="34" charset="0"/>
              </a:rPr>
              <a:t>x </a:t>
            </a:r>
            <a:r>
              <a:rPr lang="cs-CZ" altLang="cs-CZ" sz="5400" b="1" dirty="0">
                <a:solidFill>
                  <a:schemeClr val="bg1"/>
                </a:solidFill>
                <a:latin typeface="Arial" panose="020B0604020202020204" pitchFamily="34" charset="0"/>
                <a:cs typeface="Arial" panose="020B0604020202020204" pitchFamily="34" charset="0"/>
              </a:rPr>
              <a:t>=(</a:t>
            </a:r>
            <a:r>
              <a:rPr lang="cs-CZ" altLang="cs-CZ" sz="5400" b="1" dirty="0" err="1">
                <a:solidFill>
                  <a:schemeClr val="bg1"/>
                </a:solidFill>
                <a:latin typeface="Arial" panose="020B0604020202020204" pitchFamily="34" charset="0"/>
                <a:cs typeface="Arial" panose="020B0604020202020204" pitchFamily="34" charset="0"/>
              </a:rPr>
              <a:t>e</a:t>
            </a:r>
            <a:r>
              <a:rPr lang="cs-CZ" altLang="cs-CZ" sz="5400" b="1" baseline="30000" dirty="0" err="1">
                <a:solidFill>
                  <a:schemeClr val="bg1"/>
                </a:solidFill>
                <a:latin typeface="Arial" panose="020B0604020202020204" pitchFamily="34" charset="0"/>
                <a:cs typeface="Arial" panose="020B0604020202020204" pitchFamily="34" charset="0"/>
              </a:rPr>
              <a:t>DQ</a:t>
            </a:r>
            <a:r>
              <a:rPr lang="cs-CZ" altLang="cs-CZ" sz="5400" b="1" dirty="0">
                <a:solidFill>
                  <a:schemeClr val="bg1"/>
                </a:solidFill>
                <a:latin typeface="Arial" panose="020B0604020202020204" pitchFamily="34" charset="0"/>
                <a:cs typeface="Arial" panose="020B0604020202020204" pitchFamily="34" charset="0"/>
              </a:rPr>
              <a:t>)</a:t>
            </a:r>
            <a:r>
              <a:rPr lang="cs-CZ" altLang="cs-CZ" sz="5400" b="1" baseline="30000" dirty="0">
                <a:solidFill>
                  <a:schemeClr val="bg1"/>
                </a:solidFill>
                <a:latin typeface="Arial" panose="020B0604020202020204" pitchFamily="34" charset="0"/>
                <a:cs typeface="Arial" panose="020B0604020202020204" pitchFamily="34" charset="0"/>
              </a:rPr>
              <a:t>x</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Obrázek 2">
            <a:extLst>
              <a:ext uri="{FF2B5EF4-FFF2-40B4-BE49-F238E27FC236}">
                <a16:creationId xmlns:a16="http://schemas.microsoft.com/office/drawing/2014/main" id="{2EE0E425-EE1F-412B-9778-BE104E01A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52" t="18871" r="10626" b="4048"/>
          <a:stretch>
            <a:fillRect/>
          </a:stretch>
        </p:blipFill>
        <p:spPr bwMode="auto">
          <a:xfrm>
            <a:off x="-20638" y="1268413"/>
            <a:ext cx="9182101"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ovéPole 3">
            <a:extLst>
              <a:ext uri="{FF2B5EF4-FFF2-40B4-BE49-F238E27FC236}">
                <a16:creationId xmlns:a16="http://schemas.microsoft.com/office/drawing/2014/main" id="{889E34A5-3057-4434-8916-049806501F7A}"/>
              </a:ext>
            </a:extLst>
          </p:cNvPr>
          <p:cNvSpPr txBox="1">
            <a:spLocks noChangeArrowheads="1"/>
          </p:cNvSpPr>
          <p:nvPr/>
        </p:nvSpPr>
        <p:spPr bwMode="auto">
          <a:xfrm>
            <a:off x="250825" y="404813"/>
            <a:ext cx="55028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3600" b="1" dirty="0">
                <a:solidFill>
                  <a:srgbClr val="FF0000"/>
                </a:solidFill>
                <a:latin typeface="Arial" panose="020B0604020202020204" pitchFamily="34" charset="0"/>
                <a:cs typeface="Arial" panose="020B0604020202020204" pitchFamily="34" charset="0"/>
              </a:rPr>
              <a:t>PAM 001 </a:t>
            </a:r>
            <a:r>
              <a:rPr lang="cs-CZ" altLang="cs-CZ" sz="2400" b="1" dirty="0" err="1">
                <a:solidFill>
                  <a:srgbClr val="FF0000"/>
                </a:solidFill>
                <a:latin typeface="Arial" panose="020B0604020202020204" pitchFamily="34" charset="0"/>
                <a:cs typeface="Arial" panose="020B0604020202020204" pitchFamily="34" charset="0"/>
              </a:rPr>
              <a:t>for</a:t>
            </a:r>
            <a:r>
              <a:rPr lang="cs-CZ" altLang="cs-CZ" sz="2400" b="1" dirty="0">
                <a:solidFill>
                  <a:srgbClr val="FF0000"/>
                </a:solidFill>
                <a:latin typeface="Arial" panose="020B0604020202020204" pitchFamily="34" charset="0"/>
                <a:cs typeface="Arial" panose="020B0604020202020204" pitchFamily="34" charset="0"/>
              </a:rPr>
              <a:t> 10 000 </a:t>
            </a:r>
            <a:r>
              <a:rPr lang="cs-CZ" altLang="cs-CZ" sz="2400" b="1" dirty="0" err="1">
                <a:solidFill>
                  <a:srgbClr val="FF0000"/>
                </a:solidFill>
                <a:latin typeface="Arial" panose="020B0604020202020204" pitchFamily="34" charset="0"/>
                <a:cs typeface="Arial" panose="020B0604020202020204" pitchFamily="34" charset="0"/>
              </a:rPr>
              <a:t>amino</a:t>
            </a:r>
            <a:r>
              <a:rPr lang="cs-CZ" altLang="cs-CZ" sz="2400" b="1" dirty="0">
                <a:solidFill>
                  <a:srgbClr val="FF0000"/>
                </a:solidFill>
                <a:latin typeface="Arial" panose="020B0604020202020204" pitchFamily="34" charset="0"/>
                <a:cs typeface="Arial" panose="020B0604020202020204" pitchFamily="34" charset="0"/>
              </a:rPr>
              <a:t> </a:t>
            </a:r>
            <a:r>
              <a:rPr lang="cs-CZ" altLang="cs-CZ" sz="2400" b="1" dirty="0" err="1">
                <a:solidFill>
                  <a:srgbClr val="FF0000"/>
                </a:solidFill>
                <a:latin typeface="Arial" panose="020B0604020202020204" pitchFamily="34" charset="0"/>
                <a:cs typeface="Arial" panose="020B0604020202020204" pitchFamily="34" charset="0"/>
              </a:rPr>
              <a:t>acids</a:t>
            </a:r>
            <a:endParaRPr lang="cs-CZ" altLang="cs-CZ" sz="2400" b="1"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Obrázek 2">
            <a:extLst>
              <a:ext uri="{FF2B5EF4-FFF2-40B4-BE49-F238E27FC236}">
                <a16:creationId xmlns:a16="http://schemas.microsoft.com/office/drawing/2014/main" id="{E2A28FA2-59E7-4CDC-A4AF-AF81F74606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837" t="15001" r="9837" b="13600"/>
          <a:stretch>
            <a:fillRect/>
          </a:stretch>
        </p:blipFill>
        <p:spPr bwMode="auto">
          <a:xfrm>
            <a:off x="34925" y="1341438"/>
            <a:ext cx="9074150"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ovéPole 3">
            <a:extLst>
              <a:ext uri="{FF2B5EF4-FFF2-40B4-BE49-F238E27FC236}">
                <a16:creationId xmlns:a16="http://schemas.microsoft.com/office/drawing/2014/main" id="{EF419038-2BE9-4255-B1FE-AAE6102AE075}"/>
              </a:ext>
            </a:extLst>
          </p:cNvPr>
          <p:cNvSpPr txBox="1">
            <a:spLocks noChangeArrowheads="1"/>
          </p:cNvSpPr>
          <p:nvPr/>
        </p:nvSpPr>
        <p:spPr bwMode="auto">
          <a:xfrm>
            <a:off x="179512" y="141109"/>
            <a:ext cx="531151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3600" b="1" dirty="0">
                <a:solidFill>
                  <a:srgbClr val="FF0000"/>
                </a:solidFill>
                <a:latin typeface="Arial" panose="020B0604020202020204" pitchFamily="34" charset="0"/>
                <a:cs typeface="Arial" panose="020B0604020202020204" pitchFamily="34" charset="0"/>
              </a:rPr>
              <a:t>PAM 250 = (PAM 001)</a:t>
            </a:r>
            <a:r>
              <a:rPr lang="cs-CZ" altLang="cs-CZ" sz="3600" b="1" baseline="30000" dirty="0">
                <a:solidFill>
                  <a:srgbClr val="FF0000"/>
                </a:solidFill>
                <a:latin typeface="Arial" panose="020B0604020202020204" pitchFamily="34" charset="0"/>
                <a:cs typeface="Arial" panose="020B0604020202020204" pitchFamily="34" charset="0"/>
              </a:rPr>
              <a:t>250</a:t>
            </a:r>
            <a:br>
              <a:rPr lang="cs-CZ" altLang="cs-CZ" sz="3600" b="1" baseline="30000" dirty="0">
                <a:solidFill>
                  <a:srgbClr val="FF0000"/>
                </a:solidFill>
                <a:latin typeface="Arial" panose="020B0604020202020204" pitchFamily="34" charset="0"/>
                <a:cs typeface="Arial" panose="020B0604020202020204" pitchFamily="34" charset="0"/>
              </a:rPr>
            </a:br>
            <a:r>
              <a:rPr lang="cs-CZ" altLang="cs-CZ" sz="2400" b="1" dirty="0" err="1">
                <a:solidFill>
                  <a:srgbClr val="FF0000"/>
                </a:solidFill>
                <a:latin typeface="Arial" panose="020B0604020202020204" pitchFamily="34" charset="0"/>
                <a:cs typeface="Arial" panose="020B0604020202020204" pitchFamily="34" charset="0"/>
              </a:rPr>
              <a:t>for</a:t>
            </a:r>
            <a:r>
              <a:rPr lang="cs-CZ" altLang="cs-CZ" sz="2400" b="1" dirty="0">
                <a:solidFill>
                  <a:srgbClr val="FF0000"/>
                </a:solidFill>
                <a:latin typeface="Arial" panose="020B0604020202020204" pitchFamily="34" charset="0"/>
                <a:cs typeface="Arial" panose="020B0604020202020204" pitchFamily="34" charset="0"/>
              </a:rPr>
              <a:t> 100 </a:t>
            </a:r>
            <a:r>
              <a:rPr lang="cs-CZ" altLang="cs-CZ" sz="2400" b="1" dirty="0" err="1">
                <a:solidFill>
                  <a:srgbClr val="FF0000"/>
                </a:solidFill>
                <a:latin typeface="Arial" panose="020B0604020202020204" pitchFamily="34" charset="0"/>
                <a:cs typeface="Arial" panose="020B0604020202020204" pitchFamily="34" charset="0"/>
              </a:rPr>
              <a:t>amino</a:t>
            </a:r>
            <a:r>
              <a:rPr lang="cs-CZ" altLang="cs-CZ" sz="2400" b="1" dirty="0">
                <a:solidFill>
                  <a:srgbClr val="FF0000"/>
                </a:solidFill>
                <a:latin typeface="Arial" panose="020B0604020202020204" pitchFamily="34" charset="0"/>
                <a:cs typeface="Arial" panose="020B0604020202020204" pitchFamily="34" charset="0"/>
              </a:rPr>
              <a:t> </a:t>
            </a:r>
            <a:r>
              <a:rPr lang="cs-CZ" altLang="cs-CZ" sz="2400" b="1" dirty="0" err="1">
                <a:solidFill>
                  <a:srgbClr val="FF0000"/>
                </a:solidFill>
                <a:latin typeface="Arial" panose="020B0604020202020204" pitchFamily="34" charset="0"/>
                <a:cs typeface="Arial" panose="020B0604020202020204" pitchFamily="34" charset="0"/>
              </a:rPr>
              <a:t>acids</a:t>
            </a:r>
            <a:endParaRPr lang="cs-CZ" altLang="cs-CZ" sz="2400" b="1"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a:extLst>
              <a:ext uri="{FF2B5EF4-FFF2-40B4-BE49-F238E27FC236}">
                <a16:creationId xmlns:a16="http://schemas.microsoft.com/office/drawing/2014/main" id="{09CEF298-A15B-44DB-9198-113F8770C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7871" r="50000" b="4256"/>
          <a:stretch>
            <a:fillRect/>
          </a:stretch>
        </p:blipFill>
        <p:spPr bwMode="auto">
          <a:xfrm>
            <a:off x="3938588" y="1703388"/>
            <a:ext cx="4919662" cy="51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ovéPole 4">
            <a:extLst>
              <a:ext uri="{FF2B5EF4-FFF2-40B4-BE49-F238E27FC236}">
                <a16:creationId xmlns:a16="http://schemas.microsoft.com/office/drawing/2014/main" id="{ECA110A6-A2B3-492A-8CF2-5197816A6880}"/>
              </a:ext>
            </a:extLst>
          </p:cNvPr>
          <p:cNvSpPr txBox="1">
            <a:spLocks noChangeArrowheads="1"/>
          </p:cNvSpPr>
          <p:nvPr/>
        </p:nvSpPr>
        <p:spPr bwMode="auto">
          <a:xfrm>
            <a:off x="285750" y="2001838"/>
            <a:ext cx="35004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dirty="0" err="1">
                <a:latin typeface="Arial" panose="020B0604020202020204" pitchFamily="34" charset="0"/>
                <a:cs typeface="Arial" panose="020B0604020202020204" pitchFamily="34" charset="0"/>
              </a:rPr>
              <a:t>Better</a:t>
            </a:r>
            <a:r>
              <a:rPr lang="cs-CZ" altLang="cs-CZ" sz="2400" b="1" dirty="0">
                <a:latin typeface="Arial" panose="020B0604020202020204" pitchFamily="34" charset="0"/>
                <a:cs typeface="Arial" panose="020B0604020202020204" pitchFamily="34" charset="0"/>
              </a:rPr>
              <a:t> </a:t>
            </a:r>
            <a:r>
              <a:rPr lang="cs-CZ" altLang="cs-CZ" sz="2400" b="1" dirty="0" err="1">
                <a:latin typeface="Arial" panose="020B0604020202020204" pitchFamily="34" charset="0"/>
                <a:cs typeface="Arial" panose="020B0604020202020204" pitchFamily="34" charset="0"/>
              </a:rPr>
              <a:t>substituion</a:t>
            </a:r>
            <a:r>
              <a:rPr lang="cs-CZ" altLang="cs-CZ" sz="2400" b="1" dirty="0">
                <a:latin typeface="Arial" panose="020B0604020202020204" pitchFamily="34" charset="0"/>
                <a:cs typeface="Arial" panose="020B0604020202020204" pitchFamily="34" charset="0"/>
              </a:rPr>
              <a:t> </a:t>
            </a:r>
            <a:r>
              <a:rPr lang="cs-CZ" altLang="cs-CZ" sz="2400" b="1" dirty="0" err="1">
                <a:latin typeface="Arial" panose="020B0604020202020204" pitchFamily="34" charset="0"/>
                <a:cs typeface="Arial" panose="020B0604020202020204" pitchFamily="34" charset="0"/>
              </a:rPr>
              <a:t>matrices</a:t>
            </a:r>
            <a:r>
              <a:rPr lang="cs-CZ" altLang="cs-CZ" sz="2400" b="1" dirty="0">
                <a:latin typeface="Arial" panose="020B0604020202020204" pitchFamily="34" charset="0"/>
                <a:cs typeface="Arial" panose="020B0604020202020204" pitchFamily="34" charset="0"/>
              </a:rPr>
              <a:t> (</a:t>
            </a:r>
            <a:r>
              <a:rPr lang="cs-CZ" altLang="cs-CZ" sz="2400" b="1" dirty="0">
                <a:solidFill>
                  <a:srgbClr val="C00000"/>
                </a:solidFill>
                <a:latin typeface="Arial" panose="020B0604020202020204" pitchFamily="34" charset="0"/>
                <a:cs typeface="Arial" panose="020B0604020202020204" pitchFamily="34" charset="0"/>
              </a:rPr>
              <a:t>Q</a:t>
            </a:r>
            <a:r>
              <a:rPr lang="cs-CZ" altLang="cs-CZ" sz="2400" b="1" dirty="0">
                <a:latin typeface="Arial" panose="020B0604020202020204" pitchFamily="34" charset="0"/>
                <a:cs typeface="Arial" panose="020B0604020202020204" pitchFamily="34" charset="0"/>
              </a:rPr>
              <a:t>) </a:t>
            </a:r>
            <a:r>
              <a:rPr lang="cs-CZ" altLang="cs-CZ" sz="2400" b="1" dirty="0" err="1">
                <a:latin typeface="Arial" panose="020B0604020202020204" pitchFamily="34" charset="0"/>
                <a:cs typeface="Arial" panose="020B0604020202020204" pitchFamily="34" charset="0"/>
              </a:rPr>
              <a:t>derived</a:t>
            </a:r>
            <a:r>
              <a:rPr lang="cs-CZ" altLang="cs-CZ" sz="2400" b="1" dirty="0">
                <a:latin typeface="Arial" panose="020B0604020202020204" pitchFamily="34" charset="0"/>
                <a:cs typeface="Arial" panose="020B0604020202020204" pitchFamily="34" charset="0"/>
              </a:rPr>
              <a:t> </a:t>
            </a:r>
            <a:r>
              <a:rPr lang="cs-CZ" altLang="cs-CZ" sz="2400" b="1" dirty="0" err="1">
                <a:latin typeface="Arial" panose="020B0604020202020204" pitchFamily="34" charset="0"/>
                <a:cs typeface="Arial" panose="020B0604020202020204" pitchFamily="34" charset="0"/>
              </a:rPr>
              <a:t>from</a:t>
            </a:r>
            <a:r>
              <a:rPr lang="cs-CZ" altLang="cs-CZ" sz="2400" b="1" dirty="0">
                <a:latin typeface="Arial" panose="020B0604020202020204" pitchFamily="34" charset="0"/>
                <a:cs typeface="Arial" panose="020B0604020202020204" pitchFamily="34" charset="0"/>
              </a:rPr>
              <a:t> </a:t>
            </a:r>
            <a:r>
              <a:rPr lang="cs-CZ" altLang="cs-CZ" sz="2400" b="1" dirty="0" err="1">
                <a:latin typeface="Arial" panose="020B0604020202020204" pitchFamily="34" charset="0"/>
                <a:cs typeface="Arial" panose="020B0604020202020204" pitchFamily="34" charset="0"/>
              </a:rPr>
              <a:t>real</a:t>
            </a:r>
            <a:r>
              <a:rPr lang="cs-CZ" altLang="cs-CZ" sz="2400" b="1" dirty="0">
                <a:latin typeface="Arial" panose="020B0604020202020204" pitchFamily="34" charset="0"/>
                <a:cs typeface="Arial" panose="020B0604020202020204" pitchFamily="34" charset="0"/>
              </a:rPr>
              <a:t> </a:t>
            </a:r>
            <a:r>
              <a:rPr lang="cs-CZ" altLang="cs-CZ" sz="2400" b="1" dirty="0" err="1">
                <a:latin typeface="Arial" panose="020B0604020202020204" pitchFamily="34" charset="0"/>
                <a:cs typeface="Arial" panose="020B0604020202020204" pitchFamily="34" charset="0"/>
              </a:rPr>
              <a:t>proteins</a:t>
            </a:r>
            <a:endParaRPr lang="cs-CZ" altLang="cs-CZ" sz="2400" b="1" dirty="0">
              <a:latin typeface="Arial" panose="020B0604020202020204" pitchFamily="34" charset="0"/>
              <a:cs typeface="Arial" panose="020B0604020202020204" pitchFamily="34" charset="0"/>
            </a:endParaRPr>
          </a:p>
        </p:txBody>
      </p:sp>
      <p:sp>
        <p:nvSpPr>
          <p:cNvPr id="16388" name="TextovéPole 5">
            <a:extLst>
              <a:ext uri="{FF2B5EF4-FFF2-40B4-BE49-F238E27FC236}">
                <a16:creationId xmlns:a16="http://schemas.microsoft.com/office/drawing/2014/main" id="{EADD1736-46C9-4A25-B384-78833B054573}"/>
              </a:ext>
            </a:extLst>
          </p:cNvPr>
          <p:cNvSpPr txBox="1">
            <a:spLocks noChangeArrowheads="1"/>
          </p:cNvSpPr>
          <p:nvPr/>
        </p:nvSpPr>
        <p:spPr bwMode="auto">
          <a:xfrm>
            <a:off x="539750" y="3430588"/>
            <a:ext cx="28797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2400"/>
          </a:p>
          <a:p>
            <a:pPr eaLnBrk="1" hangingPunct="1">
              <a:spcBef>
                <a:spcPct val="0"/>
              </a:spcBef>
            </a:pPr>
            <a:r>
              <a:rPr lang="cs-CZ" altLang="cs-CZ" sz="2400"/>
              <a:t>LG (LG-F)</a:t>
            </a:r>
          </a:p>
          <a:p>
            <a:pPr eaLnBrk="1" hangingPunct="1">
              <a:spcBef>
                <a:spcPct val="0"/>
              </a:spcBef>
            </a:pPr>
            <a:r>
              <a:rPr lang="cs-CZ" altLang="cs-CZ" sz="2400"/>
              <a:t>WAG (WAG-F)</a:t>
            </a:r>
          </a:p>
          <a:p>
            <a:pPr eaLnBrk="1" hangingPunct="1">
              <a:spcBef>
                <a:spcPct val="0"/>
              </a:spcBef>
            </a:pPr>
            <a:r>
              <a:rPr lang="cs-CZ" altLang="cs-CZ" sz="2400"/>
              <a:t>JTT (JTT-F)</a:t>
            </a:r>
          </a:p>
          <a:p>
            <a:pPr eaLnBrk="1" hangingPunct="1">
              <a:spcBef>
                <a:spcPct val="0"/>
              </a:spcBef>
            </a:pPr>
            <a:r>
              <a:rPr lang="cs-CZ" altLang="cs-CZ" sz="2400"/>
              <a:t> mtREV (mtREV-F)</a:t>
            </a:r>
          </a:p>
        </p:txBody>
      </p:sp>
      <p:sp>
        <p:nvSpPr>
          <p:cNvPr id="16389" name="Text Box 16">
            <a:extLst>
              <a:ext uri="{FF2B5EF4-FFF2-40B4-BE49-F238E27FC236}">
                <a16:creationId xmlns:a16="http://schemas.microsoft.com/office/drawing/2014/main" id="{36405F46-8582-4A65-9F47-E9C8B928BA4B}"/>
              </a:ext>
            </a:extLst>
          </p:cNvPr>
          <p:cNvSpPr txBox="1">
            <a:spLocks noChangeArrowheads="1"/>
          </p:cNvSpPr>
          <p:nvPr/>
        </p:nvSpPr>
        <p:spPr bwMode="auto">
          <a:xfrm>
            <a:off x="0" y="285750"/>
            <a:ext cx="9144000" cy="769938"/>
          </a:xfrm>
          <a:prstGeom prst="rect">
            <a:avLst/>
          </a:prstGeom>
          <a:gradFill rotWithShape="1">
            <a:gsLst>
              <a:gs pos="0">
                <a:srgbClr val="BEF397"/>
              </a:gs>
              <a:gs pos="50000">
                <a:srgbClr val="D5F6C0"/>
              </a:gs>
              <a:gs pos="100000">
                <a:srgbClr val="EAFAE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4400" b="1" dirty="0">
                <a:solidFill>
                  <a:srgbClr val="C00000"/>
                </a:solidFill>
                <a:latin typeface="Arial" panose="020B0604020202020204" pitchFamily="34" charset="0"/>
                <a:cs typeface="Arial" panose="020B0604020202020204" pitchFamily="34" charset="0"/>
              </a:rPr>
              <a:t>EMPIRICAL PROTEIN MODELS</a:t>
            </a:r>
            <a:endParaRPr lang="cs-CZ" altLang="cs-CZ" sz="2400" dirty="0">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a:extLst>
              <a:ext uri="{FF2B5EF4-FFF2-40B4-BE49-F238E27FC236}">
                <a16:creationId xmlns:a16="http://schemas.microsoft.com/office/drawing/2014/main" id="{0215FD98-64D9-4E77-8D01-A4602B807E11}"/>
              </a:ext>
            </a:extLst>
          </p:cNvPr>
          <p:cNvSpPr txBox="1">
            <a:spLocks noChangeArrowheads="1"/>
          </p:cNvSpPr>
          <p:nvPr/>
        </p:nvSpPr>
        <p:spPr bwMode="auto">
          <a:xfrm>
            <a:off x="1939925" y="3214142"/>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1600" b="1" dirty="0" err="1"/>
              <a:t>Sequence</a:t>
            </a:r>
            <a:r>
              <a:rPr lang="cs-CZ" altLang="cs-CZ" sz="1600" b="1" dirty="0"/>
              <a:t> A</a:t>
            </a:r>
          </a:p>
        </p:txBody>
      </p:sp>
      <p:sp>
        <p:nvSpPr>
          <p:cNvPr id="17411" name="Text Box 6">
            <a:extLst>
              <a:ext uri="{FF2B5EF4-FFF2-40B4-BE49-F238E27FC236}">
                <a16:creationId xmlns:a16="http://schemas.microsoft.com/office/drawing/2014/main" id="{975A5D84-F5FF-42EF-90F0-54BC6A0A4580}"/>
              </a:ext>
            </a:extLst>
          </p:cNvPr>
          <p:cNvSpPr txBox="1">
            <a:spLocks noChangeArrowheads="1"/>
          </p:cNvSpPr>
          <p:nvPr/>
        </p:nvSpPr>
        <p:spPr bwMode="auto">
          <a:xfrm>
            <a:off x="34925" y="3976142"/>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1600" b="1" dirty="0" err="1"/>
              <a:t>Sequence</a:t>
            </a:r>
            <a:r>
              <a:rPr lang="cs-CZ" altLang="cs-CZ" sz="1600" b="1" dirty="0"/>
              <a:t> B</a:t>
            </a:r>
          </a:p>
        </p:txBody>
      </p:sp>
      <p:graphicFrame>
        <p:nvGraphicFramePr>
          <p:cNvPr id="17412" name="Object 2">
            <a:extLst>
              <a:ext uri="{FF2B5EF4-FFF2-40B4-BE49-F238E27FC236}">
                <a16:creationId xmlns:a16="http://schemas.microsoft.com/office/drawing/2014/main" id="{205C103A-D470-4B64-A332-B0CA64B803D9}"/>
              </a:ext>
            </a:extLst>
          </p:cNvPr>
          <p:cNvGraphicFramePr>
            <a:graphicFrameLocks noChangeAspect="1"/>
          </p:cNvGraphicFramePr>
          <p:nvPr>
            <p:extLst>
              <p:ext uri="{D42A27DB-BD31-4B8C-83A1-F6EECF244321}">
                <p14:modId xmlns:p14="http://schemas.microsoft.com/office/powerpoint/2010/main" val="1943206448"/>
              </p:ext>
            </p:extLst>
          </p:nvPr>
        </p:nvGraphicFramePr>
        <p:xfrm>
          <a:off x="1177925" y="3595142"/>
          <a:ext cx="2895600" cy="1282700"/>
        </p:xfrm>
        <a:graphic>
          <a:graphicData uri="http://schemas.openxmlformats.org/presentationml/2006/ole">
            <mc:AlternateContent xmlns:mc="http://schemas.openxmlformats.org/markup-compatibility/2006">
              <mc:Choice xmlns:v="urn:schemas-microsoft-com:vml" Requires="v">
                <p:oleObj name="List" r:id="rId2" imgW="2182680" imgH="967680" progId="Excel.Sheet.8">
                  <p:embed/>
                </p:oleObj>
              </mc:Choice>
              <mc:Fallback>
                <p:oleObj name="List" r:id="rId2" imgW="2182680" imgH="967680" progId="Excel.Shee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925" y="3595142"/>
                        <a:ext cx="28956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413" name="Picture 1">
            <a:extLst>
              <a:ext uri="{FF2B5EF4-FFF2-40B4-BE49-F238E27FC236}">
                <a16:creationId xmlns:a16="http://schemas.microsoft.com/office/drawing/2014/main" id="{5BD8AA0D-3F21-4CC5-A771-C611E5A2A5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7871" r="50000" b="4256"/>
          <a:stretch>
            <a:fillRect/>
          </a:stretch>
        </p:blipFill>
        <p:spPr bwMode="auto">
          <a:xfrm>
            <a:off x="5364163" y="2780754"/>
            <a:ext cx="3227387"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6">
            <a:extLst>
              <a:ext uri="{FF2B5EF4-FFF2-40B4-BE49-F238E27FC236}">
                <a16:creationId xmlns:a16="http://schemas.microsoft.com/office/drawing/2014/main" id="{C63E81F9-0F03-4C30-8CAC-3829E63DE970}"/>
              </a:ext>
            </a:extLst>
          </p:cNvPr>
          <p:cNvSpPr txBox="1">
            <a:spLocks noChangeArrowheads="1"/>
          </p:cNvSpPr>
          <p:nvPr/>
        </p:nvSpPr>
        <p:spPr bwMode="auto">
          <a:xfrm>
            <a:off x="0" y="228600"/>
            <a:ext cx="9144000" cy="646113"/>
          </a:xfrm>
          <a:prstGeom prst="rect">
            <a:avLst/>
          </a:prstGeom>
          <a:solidFill>
            <a:srgbClr val="C00000">
              <a:alpha val="77000"/>
            </a:srgbClr>
          </a:solidFill>
          <a:ln w="9525">
            <a:noFill/>
            <a:miter lim="800000"/>
            <a:headEnd/>
            <a:tailEnd/>
          </a:ln>
        </p:spPr>
        <p:txBody>
          <a:bodyPr>
            <a:spAutoFit/>
          </a:bodyPr>
          <a:lstStyle/>
          <a:p>
            <a:pPr algn="ctr" eaLnBrk="1" hangingPunct="1">
              <a:defRPr/>
            </a:pPr>
            <a:r>
              <a:rPr lang="cs-CZ" sz="3600" b="1" dirty="0">
                <a:solidFill>
                  <a:schemeClr val="bg1"/>
                </a:solidFill>
                <a:latin typeface="Arial" pitchFamily="34" charset="0"/>
                <a:cs typeface="Arial" pitchFamily="34" charset="0"/>
              </a:rPr>
              <a:t>WHY DIFFERENT APPROACHES?</a:t>
            </a:r>
            <a:endParaRPr lang="cs-CZ" sz="3600" dirty="0">
              <a:solidFill>
                <a:schemeClr val="bg1"/>
              </a:solidFill>
              <a:latin typeface="Arial" pitchFamily="34" charset="0"/>
              <a:cs typeface="Arial" pitchFamily="34" charset="0"/>
            </a:endParaRPr>
          </a:p>
        </p:txBody>
      </p:sp>
      <p:sp>
        <p:nvSpPr>
          <p:cNvPr id="17415" name="TextovéPole 7">
            <a:extLst>
              <a:ext uri="{FF2B5EF4-FFF2-40B4-BE49-F238E27FC236}">
                <a16:creationId xmlns:a16="http://schemas.microsoft.com/office/drawing/2014/main" id="{A95EC448-395F-41FA-99E8-CE42B706F15D}"/>
              </a:ext>
            </a:extLst>
          </p:cNvPr>
          <p:cNvSpPr txBox="1">
            <a:spLocks noChangeArrowheads="1"/>
          </p:cNvSpPr>
          <p:nvPr/>
        </p:nvSpPr>
        <p:spPr bwMode="auto">
          <a:xfrm>
            <a:off x="323850" y="1556792"/>
            <a:ext cx="42481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dirty="0">
                <a:latin typeface="Arial" panose="020B0604020202020204" pitchFamily="34" charset="0"/>
                <a:cs typeface="Arial" panose="020B0604020202020204" pitchFamily="34" charset="0"/>
              </a:rPr>
              <a:t>DNA</a:t>
            </a:r>
            <a:r>
              <a:rPr lang="cs-CZ" altLang="cs-CZ" sz="2400" dirty="0">
                <a:latin typeface="Arial" panose="020B0604020202020204" pitchFamily="34" charset="0"/>
                <a:cs typeface="Arial" panose="020B0604020202020204" pitchFamily="34" charset="0"/>
              </a:rPr>
              <a:t> </a:t>
            </a:r>
            <a:r>
              <a:rPr lang="en-US"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parameters</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derived</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from</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our</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alignment</a:t>
            </a:r>
            <a:endParaRPr lang="cs-CZ" altLang="cs-CZ" sz="2400" dirty="0">
              <a:latin typeface="Arial" panose="020B0604020202020204" pitchFamily="34" charset="0"/>
              <a:cs typeface="Arial" panose="020B0604020202020204" pitchFamily="34" charset="0"/>
            </a:endParaRPr>
          </a:p>
        </p:txBody>
      </p:sp>
      <p:cxnSp>
        <p:nvCxnSpPr>
          <p:cNvPr id="10" name="Přímá spojovací čára 9">
            <a:extLst>
              <a:ext uri="{FF2B5EF4-FFF2-40B4-BE49-F238E27FC236}">
                <a16:creationId xmlns:a16="http://schemas.microsoft.com/office/drawing/2014/main" id="{AF30EA28-8A9F-4B09-A09F-A1F2D4A8B79A}"/>
              </a:ext>
            </a:extLst>
          </p:cNvPr>
          <p:cNvCxnSpPr/>
          <p:nvPr/>
        </p:nvCxnSpPr>
        <p:spPr>
          <a:xfrm>
            <a:off x="4572000" y="1629817"/>
            <a:ext cx="0" cy="46799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7417" name="TextovéPole 10">
            <a:extLst>
              <a:ext uri="{FF2B5EF4-FFF2-40B4-BE49-F238E27FC236}">
                <a16:creationId xmlns:a16="http://schemas.microsoft.com/office/drawing/2014/main" id="{DDCD5A96-C198-4F4A-9E5F-5719B2DD09AB}"/>
              </a:ext>
            </a:extLst>
          </p:cNvPr>
          <p:cNvSpPr txBox="1">
            <a:spLocks noChangeArrowheads="1"/>
          </p:cNvSpPr>
          <p:nvPr/>
        </p:nvSpPr>
        <p:spPr bwMode="auto">
          <a:xfrm>
            <a:off x="4787900" y="1556792"/>
            <a:ext cx="42481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dirty="0">
                <a:latin typeface="Arial" panose="020B0604020202020204" pitchFamily="34" charset="0"/>
                <a:cs typeface="Arial" panose="020B0604020202020204" pitchFamily="34" charset="0"/>
              </a:rPr>
              <a:t>Proteiny</a:t>
            </a:r>
            <a:r>
              <a:rPr lang="cs-CZ" altLang="cs-CZ" sz="2400" dirty="0">
                <a:latin typeface="Arial" panose="020B0604020202020204" pitchFamily="34" charset="0"/>
                <a:cs typeface="Arial" panose="020B0604020202020204" pitchFamily="34" charset="0"/>
              </a:rPr>
              <a:t> </a:t>
            </a:r>
            <a:r>
              <a:rPr lang="en-US"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matrices</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parameters</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derived</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from</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larger</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sets</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of</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proteins</a:t>
            </a:r>
            <a:r>
              <a:rPr lang="cs-CZ" altLang="cs-CZ" sz="2400" dirty="0">
                <a:latin typeface="Arial" panose="020B0604020202020204" pitchFamily="34" charset="0"/>
                <a:cs typeface="Arial" panose="020B0604020202020204" pitchFamily="34"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bdélník 4">
            <a:extLst>
              <a:ext uri="{FF2B5EF4-FFF2-40B4-BE49-F238E27FC236}">
                <a16:creationId xmlns:a16="http://schemas.microsoft.com/office/drawing/2014/main" id="{01478965-FF37-43A4-8A8E-383BEB928FB3}"/>
              </a:ext>
            </a:extLst>
          </p:cNvPr>
          <p:cNvSpPr>
            <a:spLocks noChangeArrowheads="1"/>
          </p:cNvSpPr>
          <p:nvPr/>
        </p:nvSpPr>
        <p:spPr bwMode="auto">
          <a:xfrm>
            <a:off x="0" y="5288340"/>
            <a:ext cx="9144000" cy="1554272"/>
          </a:xfrm>
          <a:prstGeom prst="rect">
            <a:avLst/>
          </a:prstGeom>
          <a:solidFill>
            <a:srgbClr val="C09200"/>
          </a:solidFill>
          <a:ln w="9525">
            <a:noFill/>
            <a:miter lim="800000"/>
            <a:headEnd/>
            <a:tailEnd/>
          </a:ln>
        </p:spPr>
        <p:txBody>
          <a:bodyPr wrap="square">
            <a:spAutoFit/>
          </a:bodyPr>
          <a:lstStyle/>
          <a:p>
            <a:r>
              <a:rPr lang="cs-CZ" b="1" dirty="0">
                <a:solidFill>
                  <a:schemeClr val="bg1"/>
                </a:solidFill>
                <a:latin typeface="Arial" pitchFamily="34" charset="0"/>
                <a:cs typeface="Arial" pitchFamily="34" charset="0"/>
              </a:rPr>
              <a:t>COMPULSORY ASSIGNMENT</a:t>
            </a:r>
          </a:p>
          <a:p>
            <a:r>
              <a:rPr lang="cs-CZ" dirty="0" err="1">
                <a:latin typeface="Arial" pitchFamily="34" charset="0"/>
                <a:cs typeface="Arial" pitchFamily="34" charset="0"/>
              </a:rPr>
              <a:t>Expected</a:t>
            </a:r>
            <a:r>
              <a:rPr lang="cs-CZ" dirty="0">
                <a:latin typeface="Arial" pitchFamily="34" charset="0"/>
                <a:cs typeface="Arial" pitchFamily="34" charset="0"/>
              </a:rPr>
              <a:t> </a:t>
            </a:r>
            <a:r>
              <a:rPr lang="cs-CZ" dirty="0" err="1">
                <a:latin typeface="Arial" pitchFamily="34" charset="0"/>
                <a:cs typeface="Arial" pitchFamily="34" charset="0"/>
              </a:rPr>
              <a:t>nr</a:t>
            </a:r>
            <a:r>
              <a:rPr lang="cs-CZ" dirty="0">
                <a:latin typeface="Arial" pitchFamily="34" charset="0"/>
                <a:cs typeface="Arial" pitchFamily="34" charset="0"/>
              </a:rPr>
              <a:t>. </a:t>
            </a:r>
            <a:r>
              <a:rPr lang="cs-CZ" dirty="0" err="1">
                <a:latin typeface="Arial" pitchFamily="34" charset="0"/>
                <a:cs typeface="Arial" pitchFamily="34" charset="0"/>
              </a:rPr>
              <a:t>of</a:t>
            </a:r>
            <a:r>
              <a:rPr lang="cs-CZ" dirty="0">
                <a:latin typeface="Arial" pitchFamily="34" charset="0"/>
                <a:cs typeface="Arial" pitchFamily="34" charset="0"/>
              </a:rPr>
              <a:t> </a:t>
            </a:r>
            <a:r>
              <a:rPr lang="cs-CZ" dirty="0" err="1">
                <a:latin typeface="Arial" pitchFamily="34" charset="0"/>
                <a:cs typeface="Arial" pitchFamily="34" charset="0"/>
              </a:rPr>
              <a:t>mutations</a:t>
            </a:r>
            <a:r>
              <a:rPr lang="cs-CZ" dirty="0">
                <a:latin typeface="Arial" pitchFamily="34" charset="0"/>
                <a:cs typeface="Arial" pitchFamily="34" charset="0"/>
              </a:rPr>
              <a:t> in </a:t>
            </a:r>
            <a:r>
              <a:rPr lang="cs-CZ" dirty="0" err="1">
                <a:latin typeface="Arial" pitchFamily="34" charset="0"/>
                <a:cs typeface="Arial" pitchFamily="34" charset="0"/>
              </a:rPr>
              <a:t>corona</a:t>
            </a:r>
            <a:r>
              <a:rPr lang="cs-CZ" dirty="0">
                <a:latin typeface="Arial" pitchFamily="34" charset="0"/>
                <a:cs typeface="Arial" pitchFamily="34" charset="0"/>
              </a:rPr>
              <a:t> virus in </a:t>
            </a:r>
            <a:r>
              <a:rPr lang="cs-CZ" dirty="0" err="1">
                <a:latin typeface="Arial" pitchFamily="34" charset="0"/>
                <a:cs typeface="Arial" pitchFamily="34" charset="0"/>
              </a:rPr>
              <a:t>one</a:t>
            </a:r>
            <a:r>
              <a:rPr lang="cs-CZ" dirty="0">
                <a:latin typeface="Arial" pitchFamily="34" charset="0"/>
                <a:cs typeface="Arial" pitchFamily="34" charset="0"/>
              </a:rPr>
              <a:t> </a:t>
            </a:r>
            <a:r>
              <a:rPr lang="cs-CZ" dirty="0" err="1">
                <a:latin typeface="Arial" pitchFamily="34" charset="0"/>
                <a:cs typeface="Arial" pitchFamily="34" charset="0"/>
              </a:rPr>
              <a:t>year</a:t>
            </a:r>
            <a:r>
              <a:rPr lang="cs-CZ" dirty="0">
                <a:latin typeface="Arial" pitchFamily="34" charset="0"/>
                <a:cs typeface="Arial" pitchFamily="34" charset="0"/>
              </a:rPr>
              <a:t> </a:t>
            </a:r>
            <a:r>
              <a:rPr lang="cs-CZ" dirty="0">
                <a:solidFill>
                  <a:schemeClr val="bg1"/>
                </a:solidFill>
                <a:cs typeface="Arial" pitchFamily="34" charset="0"/>
              </a:rPr>
              <a:t>ℷ = 24</a:t>
            </a:r>
            <a:r>
              <a:rPr lang="cs-CZ" dirty="0">
                <a:solidFill>
                  <a:schemeClr val="bg1"/>
                </a:solidFill>
                <a:latin typeface="Arial" pitchFamily="34" charset="0"/>
                <a:cs typeface="Arial" pitchFamily="34" charset="0"/>
              </a:rPr>
              <a:t> </a:t>
            </a:r>
          </a:p>
          <a:p>
            <a:r>
              <a:rPr lang="cs-CZ" sz="2300" dirty="0">
                <a:latin typeface="Arial" pitchFamily="34" charset="0"/>
                <a:cs typeface="Arial" pitchFamily="34" charset="0"/>
              </a:rPr>
              <a:t>Probability </a:t>
            </a:r>
            <a:r>
              <a:rPr lang="cs-CZ" sz="2300" dirty="0" err="1">
                <a:latin typeface="Arial" pitchFamily="34" charset="0"/>
                <a:cs typeface="Arial" pitchFamily="34" charset="0"/>
              </a:rPr>
              <a:t>of</a:t>
            </a:r>
            <a:r>
              <a:rPr lang="cs-CZ" sz="2300" dirty="0">
                <a:latin typeface="Arial" pitchFamily="34" charset="0"/>
                <a:cs typeface="Arial" pitchFamily="34" charset="0"/>
              </a:rPr>
              <a:t> </a:t>
            </a:r>
            <a:r>
              <a:rPr lang="cs-CZ" sz="2300" dirty="0" err="1">
                <a:latin typeface="Arial" pitchFamily="34" charset="0"/>
                <a:cs typeface="Arial" pitchFamily="34" charset="0"/>
              </a:rPr>
              <a:t>exactly</a:t>
            </a:r>
            <a:r>
              <a:rPr lang="cs-CZ" sz="2300" dirty="0">
                <a:latin typeface="Arial" pitchFamily="34" charset="0"/>
                <a:cs typeface="Arial" pitchFamily="34" charset="0"/>
              </a:rPr>
              <a:t> </a:t>
            </a:r>
            <a:r>
              <a:rPr lang="cs-CZ" sz="2300" u="sng" dirty="0">
                <a:solidFill>
                  <a:schemeClr val="bg1"/>
                </a:solidFill>
                <a:latin typeface="Arial" pitchFamily="34" charset="0"/>
                <a:cs typeface="Arial" pitchFamily="34" charset="0"/>
              </a:rPr>
              <a:t>48</a:t>
            </a:r>
            <a:r>
              <a:rPr lang="cs-CZ" sz="2300" dirty="0">
                <a:latin typeface="Arial" pitchFamily="34" charset="0"/>
                <a:cs typeface="Arial" pitchFamily="34" charset="0"/>
              </a:rPr>
              <a:t> </a:t>
            </a:r>
            <a:r>
              <a:rPr lang="cs-CZ" sz="2300" dirty="0" err="1">
                <a:latin typeface="Arial" pitchFamily="34" charset="0"/>
                <a:cs typeface="Arial" pitchFamily="34" charset="0"/>
              </a:rPr>
              <a:t>events</a:t>
            </a:r>
            <a:r>
              <a:rPr lang="cs-CZ" sz="2300" dirty="0">
                <a:latin typeface="Arial" pitchFamily="34" charset="0"/>
                <a:cs typeface="Arial" pitchFamily="34" charset="0"/>
              </a:rPr>
              <a:t> </a:t>
            </a:r>
            <a:r>
              <a:rPr lang="cs-CZ" sz="2300" dirty="0" err="1">
                <a:latin typeface="Arial" pitchFamily="34" charset="0"/>
                <a:cs typeface="Arial" pitchFamily="34" charset="0"/>
              </a:rPr>
              <a:t>is</a:t>
            </a:r>
            <a:r>
              <a:rPr lang="cs-CZ" sz="2300" dirty="0">
                <a:latin typeface="Arial" pitchFamily="34" charset="0"/>
                <a:cs typeface="Arial" pitchFamily="34" charset="0"/>
              </a:rPr>
              <a:t>: </a:t>
            </a:r>
            <a:r>
              <a:rPr lang="cs-CZ" sz="2300" dirty="0">
                <a:solidFill>
                  <a:schemeClr val="bg1"/>
                </a:solidFill>
                <a:latin typeface="+mj-lt"/>
                <a:cs typeface="Arial" pitchFamily="34" charset="0"/>
              </a:rPr>
              <a:t>f(48,24) = (24</a:t>
            </a:r>
            <a:r>
              <a:rPr lang="cs-CZ" sz="2300" baseline="30000" dirty="0">
                <a:solidFill>
                  <a:schemeClr val="bg1"/>
                </a:solidFill>
                <a:latin typeface="+mj-lt"/>
                <a:cs typeface="Arial" pitchFamily="34" charset="0"/>
              </a:rPr>
              <a:t>48</a:t>
            </a:r>
            <a:r>
              <a:rPr lang="cs-CZ" sz="2300" dirty="0">
                <a:solidFill>
                  <a:schemeClr val="bg1"/>
                </a:solidFill>
                <a:latin typeface="+mj-lt"/>
                <a:cs typeface="Arial" pitchFamily="34" charset="0"/>
              </a:rPr>
              <a:t> e</a:t>
            </a:r>
            <a:r>
              <a:rPr lang="cs-CZ" sz="2300" baseline="30000" dirty="0">
                <a:solidFill>
                  <a:schemeClr val="bg1"/>
                </a:solidFill>
                <a:latin typeface="+mj-lt"/>
                <a:cs typeface="Arial" pitchFamily="34" charset="0"/>
              </a:rPr>
              <a:t>-24</a:t>
            </a:r>
            <a:r>
              <a:rPr lang="cs-CZ" sz="2300" dirty="0">
                <a:solidFill>
                  <a:schemeClr val="bg1"/>
                </a:solidFill>
                <a:latin typeface="+mj-lt"/>
                <a:cs typeface="Arial" pitchFamily="34" charset="0"/>
              </a:rPr>
              <a:t>)/48!= </a:t>
            </a:r>
            <a:r>
              <a:rPr lang="cs-CZ" sz="2300" dirty="0">
                <a:solidFill>
                  <a:schemeClr val="bg1"/>
                </a:solidFill>
              </a:rPr>
              <a:t>5.41</a:t>
            </a:r>
            <a:r>
              <a:rPr lang="en-GB" sz="2300" dirty="0">
                <a:solidFill>
                  <a:schemeClr val="bg1"/>
                </a:solidFill>
              </a:rPr>
              <a:t>*</a:t>
            </a:r>
            <a:r>
              <a:rPr lang="cs-CZ" sz="2300" dirty="0">
                <a:solidFill>
                  <a:schemeClr val="bg1"/>
                </a:solidFill>
              </a:rPr>
              <a:t>10</a:t>
            </a:r>
            <a:r>
              <a:rPr lang="cs-CZ" sz="2300" baseline="30000" dirty="0">
                <a:solidFill>
                  <a:schemeClr val="bg1"/>
                </a:solidFill>
              </a:rPr>
              <a:t>−6</a:t>
            </a:r>
            <a:endParaRPr lang="cs-CZ" sz="2300" baseline="30000" dirty="0">
              <a:solidFill>
                <a:schemeClr val="bg1"/>
              </a:solidFill>
              <a:latin typeface="+mj-lt"/>
              <a:cs typeface="Arial" pitchFamily="34" charset="0"/>
            </a:endParaRPr>
          </a:p>
          <a:p>
            <a:r>
              <a:rPr lang="cs-CZ" dirty="0">
                <a:latin typeface="Arial" pitchFamily="34" charset="0"/>
                <a:cs typeface="Arial" pitchFamily="34" charset="0"/>
              </a:rPr>
              <a:t>Probability </a:t>
            </a:r>
            <a:r>
              <a:rPr lang="cs-CZ" dirty="0" err="1">
                <a:latin typeface="Arial" pitchFamily="34" charset="0"/>
                <a:cs typeface="Arial" pitchFamily="34" charset="0"/>
              </a:rPr>
              <a:t>of</a:t>
            </a:r>
            <a:r>
              <a:rPr lang="cs-CZ" dirty="0">
                <a:latin typeface="Arial" pitchFamily="34" charset="0"/>
                <a:cs typeface="Arial" pitchFamily="34" charset="0"/>
              </a:rPr>
              <a:t> </a:t>
            </a:r>
            <a:r>
              <a:rPr lang="cs-CZ" dirty="0" err="1">
                <a:latin typeface="Arial" pitchFamily="34" charset="0"/>
                <a:cs typeface="Arial" pitchFamily="34" charset="0"/>
              </a:rPr>
              <a:t>exactly</a:t>
            </a:r>
            <a:r>
              <a:rPr lang="cs-CZ" dirty="0">
                <a:latin typeface="Arial" pitchFamily="34" charset="0"/>
                <a:cs typeface="Arial" pitchFamily="34" charset="0"/>
              </a:rPr>
              <a:t> </a:t>
            </a:r>
            <a:r>
              <a:rPr lang="cs-CZ" u="sng" dirty="0">
                <a:solidFill>
                  <a:schemeClr val="bg1"/>
                </a:solidFill>
                <a:latin typeface="Arial" pitchFamily="34" charset="0"/>
                <a:cs typeface="Arial" pitchFamily="34" charset="0"/>
              </a:rPr>
              <a:t>0</a:t>
            </a:r>
            <a:r>
              <a:rPr lang="cs-CZ" dirty="0">
                <a:latin typeface="Arial" pitchFamily="34" charset="0"/>
                <a:cs typeface="Arial" pitchFamily="34" charset="0"/>
              </a:rPr>
              <a:t> </a:t>
            </a:r>
            <a:r>
              <a:rPr lang="cs-CZ" dirty="0" err="1">
                <a:latin typeface="Arial" pitchFamily="34" charset="0"/>
                <a:cs typeface="Arial" pitchFamily="34" charset="0"/>
              </a:rPr>
              <a:t>events</a:t>
            </a:r>
            <a:r>
              <a:rPr lang="cs-CZ" dirty="0">
                <a:latin typeface="Arial" pitchFamily="34" charset="0"/>
                <a:cs typeface="Arial" pitchFamily="34" charset="0"/>
              </a:rPr>
              <a:t> </a:t>
            </a:r>
            <a:r>
              <a:rPr lang="cs-CZ" dirty="0" err="1">
                <a:latin typeface="Arial" pitchFamily="34" charset="0"/>
                <a:cs typeface="Arial" pitchFamily="34" charset="0"/>
              </a:rPr>
              <a:t>is</a:t>
            </a:r>
            <a:r>
              <a:rPr lang="cs-CZ" dirty="0">
                <a:latin typeface="Arial" pitchFamily="34" charset="0"/>
                <a:cs typeface="Arial" pitchFamily="34" charset="0"/>
              </a:rPr>
              <a:t>: </a:t>
            </a:r>
            <a:r>
              <a:rPr lang="cs-CZ" dirty="0">
                <a:solidFill>
                  <a:schemeClr val="bg1"/>
                </a:solidFill>
                <a:cs typeface="Arial" pitchFamily="34" charset="0"/>
              </a:rPr>
              <a:t>f(1,24) = (24</a:t>
            </a:r>
            <a:r>
              <a:rPr lang="cs-CZ" baseline="30000" dirty="0">
                <a:solidFill>
                  <a:schemeClr val="bg1"/>
                </a:solidFill>
                <a:cs typeface="Arial" pitchFamily="34" charset="0"/>
              </a:rPr>
              <a:t>1</a:t>
            </a:r>
            <a:r>
              <a:rPr lang="cs-CZ" dirty="0">
                <a:solidFill>
                  <a:schemeClr val="bg1"/>
                </a:solidFill>
                <a:cs typeface="Arial" pitchFamily="34" charset="0"/>
              </a:rPr>
              <a:t> e</a:t>
            </a:r>
            <a:r>
              <a:rPr lang="cs-CZ" baseline="30000" dirty="0">
                <a:solidFill>
                  <a:schemeClr val="bg1"/>
                </a:solidFill>
                <a:cs typeface="Arial" pitchFamily="34" charset="0"/>
              </a:rPr>
              <a:t>-24</a:t>
            </a:r>
            <a:r>
              <a:rPr lang="cs-CZ" dirty="0">
                <a:solidFill>
                  <a:schemeClr val="bg1"/>
                </a:solidFill>
                <a:cs typeface="Arial" pitchFamily="34" charset="0"/>
              </a:rPr>
              <a:t>)/1!= </a:t>
            </a:r>
            <a:r>
              <a:rPr lang="en-GB" dirty="0">
                <a:solidFill>
                  <a:schemeClr val="bg1"/>
                </a:solidFill>
                <a:cs typeface="Arial" pitchFamily="34" charset="0"/>
              </a:rPr>
              <a:t>9</a:t>
            </a:r>
            <a:r>
              <a:rPr lang="cs-CZ" dirty="0">
                <a:solidFill>
                  <a:schemeClr val="bg1"/>
                </a:solidFill>
                <a:cs typeface="Arial" pitchFamily="34" charset="0"/>
              </a:rPr>
              <a:t>.</a:t>
            </a:r>
            <a:r>
              <a:rPr lang="en-GB" dirty="0">
                <a:solidFill>
                  <a:schemeClr val="bg1"/>
                </a:solidFill>
                <a:cs typeface="Arial" pitchFamily="34" charset="0"/>
              </a:rPr>
              <a:t>06*10</a:t>
            </a:r>
            <a:r>
              <a:rPr lang="en-GB" baseline="30000" dirty="0">
                <a:solidFill>
                  <a:schemeClr val="bg1"/>
                </a:solidFill>
                <a:cs typeface="Arial" pitchFamily="34" charset="0"/>
              </a:rPr>
              <a:t>-10</a:t>
            </a:r>
            <a:r>
              <a:rPr lang="cs-CZ" dirty="0">
                <a:solidFill>
                  <a:schemeClr val="bg1"/>
                </a:solidFill>
                <a:cs typeface="Arial" pitchFamily="34" charset="0"/>
              </a:rPr>
              <a:t>  </a:t>
            </a:r>
            <a:endParaRPr lang="cs-CZ" dirty="0">
              <a:solidFill>
                <a:schemeClr val="bg1"/>
              </a:solidFill>
              <a:latin typeface="+mj-lt"/>
              <a:cs typeface="Arial" pitchFamily="34" charset="0"/>
            </a:endParaRPr>
          </a:p>
        </p:txBody>
      </p:sp>
      <p:pic>
        <p:nvPicPr>
          <p:cNvPr id="20482" name="Picture 2"/>
          <p:cNvPicPr>
            <a:picLocks noChangeAspect="1" noChangeArrowheads="1"/>
          </p:cNvPicPr>
          <p:nvPr/>
        </p:nvPicPr>
        <p:blipFill>
          <a:blip r:embed="rId2" cstate="print"/>
          <a:srcRect t="7101" r="77499" b="63367"/>
          <a:stretch>
            <a:fillRect/>
          </a:stretch>
        </p:blipFill>
        <p:spPr bwMode="auto">
          <a:xfrm>
            <a:off x="395361" y="1484784"/>
            <a:ext cx="4176639" cy="3342011"/>
          </a:xfrm>
          <a:prstGeom prst="rect">
            <a:avLst/>
          </a:prstGeom>
          <a:noFill/>
          <a:ln w="9525">
            <a:noFill/>
            <a:miter lim="800000"/>
            <a:headEnd/>
            <a:tailEnd/>
          </a:ln>
        </p:spPr>
      </p:pic>
      <p:sp>
        <p:nvSpPr>
          <p:cNvPr id="4" name="Text Box 16"/>
          <p:cNvSpPr txBox="1">
            <a:spLocks noChangeArrowheads="1"/>
          </p:cNvSpPr>
          <p:nvPr/>
        </p:nvSpPr>
        <p:spPr bwMode="auto">
          <a:xfrm>
            <a:off x="0" y="228600"/>
            <a:ext cx="9144000" cy="1138773"/>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9525">
            <a:noFill/>
            <a:miter lim="800000"/>
            <a:headEnd/>
            <a:tailEnd/>
          </a:ln>
        </p:spPr>
        <p:txBody>
          <a:bodyPr>
            <a:spAutoFit/>
          </a:bodyPr>
          <a:lstStyle/>
          <a:p>
            <a:pPr algn="ctr" eaLnBrk="0" hangingPunct="0">
              <a:defRPr/>
            </a:pPr>
            <a:r>
              <a:rPr lang="cs-CZ" sz="4400" b="1" kern="0" dirty="0" err="1">
                <a:solidFill>
                  <a:srgbClr val="C00000"/>
                </a:solidFill>
                <a:latin typeface="Arial" charset="0"/>
              </a:rPr>
              <a:t>Poisson</a:t>
            </a:r>
            <a:r>
              <a:rPr lang="cs-CZ" sz="4400" b="1" kern="0" dirty="0">
                <a:solidFill>
                  <a:srgbClr val="C00000"/>
                </a:solidFill>
                <a:latin typeface="Arial" charset="0"/>
              </a:rPr>
              <a:t> </a:t>
            </a:r>
            <a:r>
              <a:rPr lang="cs-CZ" sz="4400" b="1" kern="0" dirty="0" err="1">
                <a:solidFill>
                  <a:srgbClr val="C00000"/>
                </a:solidFill>
                <a:latin typeface="Arial" charset="0"/>
              </a:rPr>
              <a:t>distribution</a:t>
            </a:r>
            <a:endParaRPr lang="cs-CZ" sz="4400" b="1" kern="0" dirty="0">
              <a:solidFill>
                <a:srgbClr val="C00000"/>
              </a:solidFill>
              <a:latin typeface="Arial" charset="0"/>
            </a:endParaRPr>
          </a:p>
          <a:p>
            <a:pPr algn="ctr" eaLnBrk="0" hangingPunct="0">
              <a:defRPr/>
            </a:pPr>
            <a:r>
              <a:rPr lang="cs-CZ" b="1" kern="0" dirty="0" err="1">
                <a:latin typeface="Arial" charset="0"/>
              </a:rPr>
              <a:t>Distribution</a:t>
            </a:r>
            <a:r>
              <a:rPr lang="cs-CZ" b="1" kern="0" dirty="0">
                <a:latin typeface="Arial" charset="0"/>
              </a:rPr>
              <a:t> </a:t>
            </a:r>
            <a:r>
              <a:rPr lang="cs-CZ" b="1" kern="0" dirty="0" err="1">
                <a:latin typeface="Arial" charset="0"/>
              </a:rPr>
              <a:t>of</a:t>
            </a:r>
            <a:r>
              <a:rPr lang="cs-CZ" b="1" kern="0" dirty="0">
                <a:latin typeface="Arial" charset="0"/>
              </a:rPr>
              <a:t> </a:t>
            </a:r>
            <a:r>
              <a:rPr lang="cs-CZ" b="1" kern="0" dirty="0" err="1">
                <a:latin typeface="Arial" charset="0"/>
              </a:rPr>
              <a:t>occurence</a:t>
            </a:r>
            <a:r>
              <a:rPr lang="cs-CZ" b="1" kern="0" dirty="0">
                <a:latin typeface="Arial" charset="0"/>
              </a:rPr>
              <a:t> </a:t>
            </a:r>
            <a:r>
              <a:rPr lang="cs-CZ" b="1" kern="0" dirty="0" err="1">
                <a:latin typeface="Arial" charset="0"/>
              </a:rPr>
              <a:t>of</a:t>
            </a:r>
            <a:r>
              <a:rPr lang="cs-CZ" b="1" kern="0" dirty="0">
                <a:latin typeface="Arial" charset="0"/>
              </a:rPr>
              <a:t> </a:t>
            </a:r>
            <a:r>
              <a:rPr lang="cs-CZ" b="1" kern="0" dirty="0" err="1">
                <a:latin typeface="Arial" charset="0"/>
              </a:rPr>
              <a:t>rare</a:t>
            </a:r>
            <a:r>
              <a:rPr lang="cs-CZ" b="1" kern="0" dirty="0">
                <a:latin typeface="Arial" charset="0"/>
              </a:rPr>
              <a:t> </a:t>
            </a:r>
            <a:r>
              <a:rPr lang="cs-CZ" b="1" kern="0" dirty="0" err="1">
                <a:latin typeface="Arial" charset="0"/>
              </a:rPr>
              <a:t>events</a:t>
            </a:r>
            <a:endParaRPr lang="cs-CZ" kern="0" dirty="0"/>
          </a:p>
        </p:txBody>
      </p:sp>
      <p:sp>
        <p:nvSpPr>
          <p:cNvPr id="20484" name="Obdélník 4"/>
          <p:cNvSpPr>
            <a:spLocks noChangeArrowheads="1"/>
          </p:cNvSpPr>
          <p:nvPr/>
        </p:nvSpPr>
        <p:spPr bwMode="auto">
          <a:xfrm>
            <a:off x="-314859" y="4595525"/>
            <a:ext cx="9144000" cy="646331"/>
          </a:xfrm>
          <a:prstGeom prst="rect">
            <a:avLst/>
          </a:prstGeom>
          <a:noFill/>
          <a:ln w="9525">
            <a:noFill/>
            <a:miter lim="800000"/>
            <a:headEnd/>
            <a:tailEnd/>
          </a:ln>
        </p:spPr>
        <p:txBody>
          <a:bodyPr>
            <a:spAutoFit/>
          </a:bodyPr>
          <a:lstStyle/>
          <a:p>
            <a:pPr algn="ctr"/>
            <a:r>
              <a:rPr lang="cs-CZ" dirty="0">
                <a:latin typeface="Arial" pitchFamily="34" charset="0"/>
                <a:cs typeface="Arial" pitchFamily="34" charset="0"/>
              </a:rPr>
              <a:t>Probability </a:t>
            </a:r>
            <a:r>
              <a:rPr lang="cs-CZ" dirty="0" err="1">
                <a:latin typeface="Arial" pitchFamily="34" charset="0"/>
                <a:cs typeface="Arial" pitchFamily="34" charset="0"/>
              </a:rPr>
              <a:t>of</a:t>
            </a:r>
            <a:r>
              <a:rPr lang="cs-CZ" dirty="0">
                <a:latin typeface="Arial" pitchFamily="34" charset="0"/>
                <a:cs typeface="Arial" pitchFamily="34" charset="0"/>
              </a:rPr>
              <a:t> </a:t>
            </a:r>
            <a:r>
              <a:rPr lang="cs-CZ" dirty="0" err="1">
                <a:latin typeface="Arial" pitchFamily="34" charset="0"/>
                <a:cs typeface="Arial" pitchFamily="34" charset="0"/>
              </a:rPr>
              <a:t>exactly</a:t>
            </a:r>
            <a:r>
              <a:rPr lang="cs-CZ" dirty="0">
                <a:latin typeface="Arial" pitchFamily="34" charset="0"/>
                <a:cs typeface="Arial" pitchFamily="34" charset="0"/>
              </a:rPr>
              <a:t> </a:t>
            </a:r>
            <a:r>
              <a:rPr lang="cs-CZ" u="sng" dirty="0">
                <a:latin typeface="Arial" pitchFamily="34" charset="0"/>
                <a:cs typeface="Arial" pitchFamily="34" charset="0"/>
              </a:rPr>
              <a:t>k</a:t>
            </a:r>
            <a:r>
              <a:rPr lang="cs-CZ" dirty="0">
                <a:latin typeface="Arial" pitchFamily="34" charset="0"/>
                <a:cs typeface="Arial" pitchFamily="34" charset="0"/>
              </a:rPr>
              <a:t> </a:t>
            </a:r>
            <a:r>
              <a:rPr lang="cs-CZ" dirty="0" err="1">
                <a:latin typeface="Arial" pitchFamily="34" charset="0"/>
                <a:cs typeface="Arial" pitchFamily="34" charset="0"/>
              </a:rPr>
              <a:t>events</a:t>
            </a:r>
            <a:r>
              <a:rPr lang="cs-CZ" dirty="0">
                <a:latin typeface="Arial" pitchFamily="34" charset="0"/>
                <a:cs typeface="Arial" pitchFamily="34" charset="0"/>
              </a:rPr>
              <a:t> </a:t>
            </a:r>
            <a:r>
              <a:rPr lang="cs-CZ" dirty="0" err="1">
                <a:latin typeface="Arial" pitchFamily="34" charset="0"/>
                <a:cs typeface="Arial" pitchFamily="34" charset="0"/>
              </a:rPr>
              <a:t>is</a:t>
            </a:r>
            <a:r>
              <a:rPr lang="cs-CZ" dirty="0">
                <a:latin typeface="Arial" pitchFamily="34" charset="0"/>
                <a:cs typeface="Arial" pitchFamily="34" charset="0"/>
              </a:rPr>
              <a:t>:     </a:t>
            </a:r>
            <a:r>
              <a:rPr lang="cs-CZ" sz="3600" dirty="0">
                <a:solidFill>
                  <a:schemeClr val="accent6">
                    <a:lumMod val="75000"/>
                  </a:schemeClr>
                </a:solidFill>
                <a:latin typeface="+mj-lt"/>
                <a:cs typeface="Arial" pitchFamily="34" charset="0"/>
              </a:rPr>
              <a:t>f(k,ℷ) = (</a:t>
            </a:r>
            <a:r>
              <a:rPr lang="cs-CZ" sz="3600" dirty="0" err="1">
                <a:solidFill>
                  <a:schemeClr val="accent6">
                    <a:lumMod val="75000"/>
                  </a:schemeClr>
                </a:solidFill>
                <a:latin typeface="+mj-lt"/>
                <a:cs typeface="Arial" pitchFamily="34" charset="0"/>
              </a:rPr>
              <a:t>ℷ</a:t>
            </a:r>
            <a:r>
              <a:rPr lang="cs-CZ" sz="3600" baseline="30000" dirty="0" err="1">
                <a:solidFill>
                  <a:schemeClr val="accent6">
                    <a:lumMod val="75000"/>
                  </a:schemeClr>
                </a:solidFill>
                <a:latin typeface="+mj-lt"/>
                <a:cs typeface="Arial" pitchFamily="34" charset="0"/>
              </a:rPr>
              <a:t>k</a:t>
            </a:r>
            <a:r>
              <a:rPr lang="cs-CZ" sz="3600" dirty="0">
                <a:solidFill>
                  <a:schemeClr val="accent6">
                    <a:lumMod val="75000"/>
                  </a:schemeClr>
                </a:solidFill>
                <a:latin typeface="+mj-lt"/>
                <a:cs typeface="Arial" pitchFamily="34" charset="0"/>
              </a:rPr>
              <a:t> e</a:t>
            </a:r>
            <a:r>
              <a:rPr lang="cs-CZ" sz="3600" baseline="30000" dirty="0">
                <a:solidFill>
                  <a:schemeClr val="accent6">
                    <a:lumMod val="75000"/>
                  </a:schemeClr>
                </a:solidFill>
                <a:latin typeface="+mj-lt"/>
                <a:cs typeface="Arial" pitchFamily="34" charset="0"/>
              </a:rPr>
              <a:t>-ℷ</a:t>
            </a:r>
            <a:r>
              <a:rPr lang="cs-CZ" sz="3600" dirty="0">
                <a:solidFill>
                  <a:schemeClr val="accent6">
                    <a:lumMod val="75000"/>
                  </a:schemeClr>
                </a:solidFill>
                <a:latin typeface="+mj-lt"/>
                <a:cs typeface="Arial" pitchFamily="34" charset="0"/>
              </a:rPr>
              <a:t>)/k! </a:t>
            </a:r>
          </a:p>
        </p:txBody>
      </p:sp>
      <p:sp>
        <p:nvSpPr>
          <p:cNvPr id="2" name="TextovéPole 1">
            <a:extLst>
              <a:ext uri="{FF2B5EF4-FFF2-40B4-BE49-F238E27FC236}">
                <a16:creationId xmlns:a16="http://schemas.microsoft.com/office/drawing/2014/main" id="{90C02949-DCD0-471B-9FCB-46CADF2A6358}"/>
              </a:ext>
            </a:extLst>
          </p:cNvPr>
          <p:cNvSpPr txBox="1"/>
          <p:nvPr/>
        </p:nvSpPr>
        <p:spPr>
          <a:xfrm>
            <a:off x="4712278" y="1531662"/>
            <a:ext cx="3930691" cy="1077218"/>
          </a:xfrm>
          <a:prstGeom prst="rect">
            <a:avLst/>
          </a:prstGeom>
          <a:noFill/>
        </p:spPr>
        <p:txBody>
          <a:bodyPr wrap="none" rtlCol="0">
            <a:spAutoFit/>
          </a:bodyPr>
          <a:lstStyle/>
          <a:p>
            <a:r>
              <a:rPr lang="cs-CZ" sz="3200" dirty="0"/>
              <a:t>λ – </a:t>
            </a:r>
            <a:r>
              <a:rPr lang="cs-CZ" sz="3200" dirty="0" err="1"/>
              <a:t>expected</a:t>
            </a:r>
            <a:r>
              <a:rPr lang="cs-CZ" sz="3200" dirty="0"/>
              <a:t> </a:t>
            </a:r>
            <a:r>
              <a:rPr lang="cs-CZ" sz="3200" dirty="0" err="1"/>
              <a:t>nr</a:t>
            </a:r>
            <a:r>
              <a:rPr lang="cs-CZ" sz="3200" dirty="0"/>
              <a:t>. </a:t>
            </a:r>
            <a:r>
              <a:rPr lang="cs-CZ" sz="3200" dirty="0" err="1"/>
              <a:t>events</a:t>
            </a:r>
            <a:endParaRPr lang="cs-CZ" sz="3200" dirty="0"/>
          </a:p>
          <a:p>
            <a:r>
              <a:rPr lang="cs-CZ" sz="3200" dirty="0"/>
              <a:t>k – </a:t>
            </a:r>
            <a:r>
              <a:rPr lang="cs-CZ" sz="3200" dirty="0" err="1"/>
              <a:t>nr</a:t>
            </a:r>
            <a:r>
              <a:rPr lang="cs-CZ" sz="3200" dirty="0"/>
              <a:t>. </a:t>
            </a:r>
            <a:r>
              <a:rPr lang="cs-CZ" sz="3200" dirty="0" err="1"/>
              <a:t>of</a:t>
            </a:r>
            <a:r>
              <a:rPr lang="cs-CZ" sz="3200" dirty="0"/>
              <a:t> </a:t>
            </a:r>
            <a:r>
              <a:rPr lang="cs-CZ" sz="3200" dirty="0" err="1"/>
              <a:t>events</a:t>
            </a:r>
            <a:endParaRPr lang="cs-CZ"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E693FA41-DFB6-41FD-A70C-7828A7EE00A5}"/>
              </a:ext>
            </a:extLst>
          </p:cNvPr>
          <p:cNvSpPr/>
          <p:nvPr/>
        </p:nvSpPr>
        <p:spPr>
          <a:xfrm>
            <a:off x="1000125" y="500063"/>
            <a:ext cx="1928813"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pic>
        <p:nvPicPr>
          <p:cNvPr id="18435" name="Picture 1">
            <a:extLst>
              <a:ext uri="{FF2B5EF4-FFF2-40B4-BE49-F238E27FC236}">
                <a16:creationId xmlns:a16="http://schemas.microsoft.com/office/drawing/2014/main" id="{42544C53-2B66-480A-9B65-327F8E2E8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44063" cy="771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ovéPole 7">
            <a:extLst>
              <a:ext uri="{FF2B5EF4-FFF2-40B4-BE49-F238E27FC236}">
                <a16:creationId xmlns:a16="http://schemas.microsoft.com/office/drawing/2014/main" id="{05A57EA6-1DF2-4429-B7BC-B5B5FAF6C583}"/>
              </a:ext>
            </a:extLst>
          </p:cNvPr>
          <p:cNvSpPr txBox="1"/>
          <p:nvPr/>
        </p:nvSpPr>
        <p:spPr>
          <a:xfrm>
            <a:off x="0" y="285750"/>
            <a:ext cx="6077305" cy="707886"/>
          </a:xfrm>
          <a:prstGeom prst="rect">
            <a:avLst/>
          </a:prstGeom>
          <a:solidFill>
            <a:schemeClr val="bg1"/>
          </a:solidFill>
        </p:spPr>
        <p:txBody>
          <a:bodyPr wrap="none">
            <a:spAutoFit/>
          </a:bodyPr>
          <a:lstStyle/>
          <a:p>
            <a:pPr eaLnBrk="1" hangingPunct="1">
              <a:defRPr/>
            </a:pPr>
            <a:r>
              <a:rPr lang="cs-CZ" sz="4000" b="1" dirty="0">
                <a:effectLst>
                  <a:outerShdw blurRad="38100" dist="38100" dir="2700000" algn="tl">
                    <a:srgbClr val="000000">
                      <a:alpha val="43137"/>
                    </a:srgbClr>
                  </a:outerShdw>
                </a:effectLst>
                <a:latin typeface="Arial" pitchFamily="34" charset="0"/>
                <a:cs typeface="Arial" pitchFamily="34" charset="0"/>
              </a:rPr>
              <a:t>PHYLOGENETIC TREES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16">
            <a:extLst>
              <a:ext uri="{FF2B5EF4-FFF2-40B4-BE49-F238E27FC236}">
                <a16:creationId xmlns:a16="http://schemas.microsoft.com/office/drawing/2014/main" id="{0029E44B-8AC9-4564-892D-146807DB0AD3}"/>
              </a:ext>
            </a:extLst>
          </p:cNvPr>
          <p:cNvSpPr txBox="1">
            <a:spLocks noChangeArrowheads="1"/>
          </p:cNvSpPr>
          <p:nvPr/>
        </p:nvSpPr>
        <p:spPr bwMode="auto">
          <a:xfrm>
            <a:off x="0" y="228600"/>
            <a:ext cx="9144000" cy="769938"/>
          </a:xfrm>
          <a:prstGeom prst="rect">
            <a:avLst/>
          </a:prstGeom>
          <a:solidFill>
            <a:schemeClr val="accent6">
              <a:lumMod val="20000"/>
              <a:lumOff val="80000"/>
            </a:schemeClr>
          </a:solidFill>
          <a:ln w="9525">
            <a:noFill/>
            <a:miter lim="800000"/>
            <a:headEnd/>
            <a:tailEnd/>
          </a:ln>
        </p:spPr>
        <p:txBody>
          <a:bodyPr>
            <a:spAutoFit/>
          </a:bodyPr>
          <a:lstStyle/>
          <a:p>
            <a:pPr algn="ctr" eaLnBrk="1" hangingPunct="1">
              <a:defRPr/>
            </a:pPr>
            <a:r>
              <a:rPr lang="cs-CZ" sz="4400" b="1" dirty="0">
                <a:solidFill>
                  <a:srgbClr val="C00000"/>
                </a:solidFill>
                <a:latin typeface="Arial" pitchFamily="34" charset="0"/>
                <a:cs typeface="Arial" pitchFamily="34" charset="0"/>
              </a:rPr>
              <a:t>ANATOMY OF A TREE</a:t>
            </a:r>
            <a:endParaRPr lang="cs-CZ" dirty="0">
              <a:latin typeface="Arial" pitchFamily="34" charset="0"/>
              <a:cs typeface="Arial" pitchFamily="34" charset="0"/>
            </a:endParaRPr>
          </a:p>
        </p:txBody>
      </p:sp>
      <p:grpSp>
        <p:nvGrpSpPr>
          <p:cNvPr id="19459" name="Skupina 29">
            <a:extLst>
              <a:ext uri="{FF2B5EF4-FFF2-40B4-BE49-F238E27FC236}">
                <a16:creationId xmlns:a16="http://schemas.microsoft.com/office/drawing/2014/main" id="{57BAE61A-4F03-416B-B0CA-949709D6832E}"/>
              </a:ext>
            </a:extLst>
          </p:cNvPr>
          <p:cNvGrpSpPr>
            <a:grpSpLocks/>
          </p:cNvGrpSpPr>
          <p:nvPr/>
        </p:nvGrpSpPr>
        <p:grpSpPr bwMode="auto">
          <a:xfrm>
            <a:off x="228600" y="1785938"/>
            <a:ext cx="8280379" cy="4000500"/>
            <a:chOff x="914400" y="2275965"/>
            <a:chExt cx="7450480" cy="2970723"/>
          </a:xfrm>
        </p:grpSpPr>
        <p:cxnSp>
          <p:nvCxnSpPr>
            <p:cNvPr id="3" name="Straight Connector 4">
              <a:extLst>
                <a:ext uri="{FF2B5EF4-FFF2-40B4-BE49-F238E27FC236}">
                  <a16:creationId xmlns:a16="http://schemas.microsoft.com/office/drawing/2014/main" id="{ED743899-5A13-41D4-BF1F-25CAAE477245}"/>
                </a:ext>
              </a:extLst>
            </p:cNvPr>
            <p:cNvCxnSpPr/>
            <p:nvPr/>
          </p:nvCxnSpPr>
          <p:spPr>
            <a:xfrm rot="10800000" flipH="1">
              <a:off x="1095806" y="4164496"/>
              <a:ext cx="601353" cy="7073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5">
              <a:extLst>
                <a:ext uri="{FF2B5EF4-FFF2-40B4-BE49-F238E27FC236}">
                  <a16:creationId xmlns:a16="http://schemas.microsoft.com/office/drawing/2014/main" id="{4BE3D2BB-FC98-4C91-81D7-C9B78A9F25F7}"/>
                </a:ext>
              </a:extLst>
            </p:cNvPr>
            <p:cNvCxnSpPr/>
            <p:nvPr/>
          </p:nvCxnSpPr>
          <p:spPr>
            <a:xfrm>
              <a:off x="1714300" y="4162138"/>
              <a:ext cx="615638" cy="7096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6">
              <a:extLst>
                <a:ext uri="{FF2B5EF4-FFF2-40B4-BE49-F238E27FC236}">
                  <a16:creationId xmlns:a16="http://schemas.microsoft.com/office/drawing/2014/main" id="{5DA6768B-5ACC-454C-9B63-65769A7FC47F}"/>
                </a:ext>
              </a:extLst>
            </p:cNvPr>
            <p:cNvCxnSpPr/>
            <p:nvPr/>
          </p:nvCxnSpPr>
          <p:spPr>
            <a:xfrm rot="16200000" flipH="1">
              <a:off x="2520049" y="2584054"/>
              <a:ext cx="1985197" cy="1628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7">
              <a:extLst>
                <a:ext uri="{FF2B5EF4-FFF2-40B4-BE49-F238E27FC236}">
                  <a16:creationId xmlns:a16="http://schemas.microsoft.com/office/drawing/2014/main" id="{509F8DAE-935A-4ED0-A9E4-5D2668511D75}"/>
                </a:ext>
              </a:extLst>
            </p:cNvPr>
            <p:cNvCxnSpPr/>
            <p:nvPr/>
          </p:nvCxnSpPr>
          <p:spPr>
            <a:xfrm rot="5400000">
              <a:off x="2445235" y="3866060"/>
              <a:ext cx="1507760" cy="6499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8">
              <a:extLst>
                <a:ext uri="{FF2B5EF4-FFF2-40B4-BE49-F238E27FC236}">
                  <a16:creationId xmlns:a16="http://schemas.microsoft.com/office/drawing/2014/main" id="{243072FE-C070-4445-94E9-A0A149246243}"/>
                </a:ext>
              </a:extLst>
            </p:cNvPr>
            <p:cNvCxnSpPr/>
            <p:nvPr/>
          </p:nvCxnSpPr>
          <p:spPr>
            <a:xfrm rot="5400000">
              <a:off x="3154687" y="4156994"/>
              <a:ext cx="997314" cy="5784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9">
              <a:extLst>
                <a:ext uri="{FF2B5EF4-FFF2-40B4-BE49-F238E27FC236}">
                  <a16:creationId xmlns:a16="http://schemas.microsoft.com/office/drawing/2014/main" id="{44FAF32E-3958-42C7-869B-6014DE49C3DB}"/>
                </a:ext>
              </a:extLst>
            </p:cNvPr>
            <p:cNvCxnSpPr/>
            <p:nvPr/>
          </p:nvCxnSpPr>
          <p:spPr>
            <a:xfrm rot="16200000" flipV="1">
              <a:off x="4240762" y="4456479"/>
              <a:ext cx="536380" cy="3956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10">
              <a:extLst>
                <a:ext uri="{FF2B5EF4-FFF2-40B4-BE49-F238E27FC236}">
                  <a16:creationId xmlns:a16="http://schemas.microsoft.com/office/drawing/2014/main" id="{485EDA71-BC3B-411B-A6DB-1168D302E753}"/>
                </a:ext>
              </a:extLst>
            </p:cNvPr>
            <p:cNvCxnSpPr/>
            <p:nvPr/>
          </p:nvCxnSpPr>
          <p:spPr>
            <a:xfrm rot="5400000">
              <a:off x="3835838" y="4486304"/>
              <a:ext cx="590608" cy="3713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11">
              <a:extLst>
                <a:ext uri="{FF2B5EF4-FFF2-40B4-BE49-F238E27FC236}">
                  <a16:creationId xmlns:a16="http://schemas.microsoft.com/office/drawing/2014/main" id="{F1C0D5A6-77AB-4CAB-8E74-8DB5973FC716}"/>
                </a:ext>
              </a:extLst>
            </p:cNvPr>
            <p:cNvCxnSpPr/>
            <p:nvPr/>
          </p:nvCxnSpPr>
          <p:spPr>
            <a:xfrm rot="5400000">
              <a:off x="1307593" y="2783805"/>
              <a:ext cx="1791865" cy="9813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468" name="TextBox 13">
              <a:extLst>
                <a:ext uri="{FF2B5EF4-FFF2-40B4-BE49-F238E27FC236}">
                  <a16:creationId xmlns:a16="http://schemas.microsoft.com/office/drawing/2014/main" id="{2B09BDC4-C8CF-409E-BE31-DF9C0B9C9A27}"/>
                </a:ext>
              </a:extLst>
            </p:cNvPr>
            <p:cNvSpPr txBox="1">
              <a:spLocks noChangeArrowheads="1"/>
            </p:cNvSpPr>
            <p:nvPr/>
          </p:nvSpPr>
          <p:spPr bwMode="auto">
            <a:xfrm>
              <a:off x="3729939" y="2275965"/>
              <a:ext cx="1601405" cy="34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dirty="0" err="1">
                  <a:latin typeface="Calibri" panose="020F0502020204030204" pitchFamily="34" charset="0"/>
                </a:rPr>
                <a:t>Inner</a:t>
              </a:r>
              <a:r>
                <a:rPr lang="cs-CZ" altLang="cs-CZ" sz="2400" dirty="0">
                  <a:latin typeface="Calibri" panose="020F0502020204030204" pitchFamily="34" charset="0"/>
                </a:rPr>
                <a:t> </a:t>
              </a:r>
              <a:r>
                <a:rPr lang="cs-CZ" altLang="cs-CZ" sz="2400" dirty="0" err="1">
                  <a:latin typeface="Calibri" panose="020F0502020204030204" pitchFamily="34" charset="0"/>
                </a:rPr>
                <a:t>branch</a:t>
              </a:r>
              <a:endParaRPr lang="en-US" altLang="cs-CZ" sz="2400" dirty="0">
                <a:latin typeface="Calibri" panose="020F0502020204030204" pitchFamily="34" charset="0"/>
              </a:endParaRPr>
            </a:p>
          </p:txBody>
        </p:sp>
        <p:cxnSp>
          <p:nvCxnSpPr>
            <p:cNvPr id="12" name="Straight Arrow Connector 15">
              <a:extLst>
                <a:ext uri="{FF2B5EF4-FFF2-40B4-BE49-F238E27FC236}">
                  <a16:creationId xmlns:a16="http://schemas.microsoft.com/office/drawing/2014/main" id="{73AA4CD3-3A49-449B-A3A2-A4EB3977FA7C}"/>
                </a:ext>
              </a:extLst>
            </p:cNvPr>
            <p:cNvCxnSpPr/>
            <p:nvPr/>
          </p:nvCxnSpPr>
          <p:spPr>
            <a:xfrm rot="10800000" flipV="1">
              <a:off x="3142694" y="2462225"/>
              <a:ext cx="564216" cy="394917"/>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6">
              <a:extLst>
                <a:ext uri="{FF2B5EF4-FFF2-40B4-BE49-F238E27FC236}">
                  <a16:creationId xmlns:a16="http://schemas.microsoft.com/office/drawing/2014/main" id="{33579FE3-FA42-488D-97D6-75E4BD91C801}"/>
                </a:ext>
              </a:extLst>
            </p:cNvPr>
            <p:cNvCxnSpPr/>
            <p:nvPr/>
          </p:nvCxnSpPr>
          <p:spPr>
            <a:xfrm rot="5400000">
              <a:off x="2225744" y="2811251"/>
              <a:ext cx="1606784" cy="1915476"/>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471" name="TextBox 18">
              <a:extLst>
                <a:ext uri="{FF2B5EF4-FFF2-40B4-BE49-F238E27FC236}">
                  <a16:creationId xmlns:a16="http://schemas.microsoft.com/office/drawing/2014/main" id="{E114FF20-3A50-4501-9BDE-DFCF01D633CC}"/>
                </a:ext>
              </a:extLst>
            </p:cNvPr>
            <p:cNvSpPr txBox="1">
              <a:spLocks noChangeArrowheads="1"/>
            </p:cNvSpPr>
            <p:nvPr/>
          </p:nvSpPr>
          <p:spPr bwMode="auto">
            <a:xfrm>
              <a:off x="4372607" y="3336938"/>
              <a:ext cx="2814587" cy="61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dirty="0" err="1">
                  <a:latin typeface="Calibri" panose="020F0502020204030204" pitchFamily="34" charset="0"/>
                </a:rPr>
                <a:t>Inner</a:t>
              </a:r>
              <a:r>
                <a:rPr lang="cs-CZ" altLang="cs-CZ" sz="2400" dirty="0">
                  <a:latin typeface="Calibri" panose="020F0502020204030204" pitchFamily="34" charset="0"/>
                </a:rPr>
                <a:t> node</a:t>
              </a:r>
              <a:endParaRPr lang="cs-CZ" altLang="cs-CZ" sz="2400" dirty="0">
                <a:latin typeface="Arial" panose="020B0604020202020204" pitchFamily="34" charset="0"/>
              </a:endParaRPr>
            </a:p>
            <a:p>
              <a:pPr eaLnBrk="1" hangingPunct="1">
                <a:spcBef>
                  <a:spcPct val="0"/>
                </a:spcBef>
                <a:buFontTx/>
                <a:buNone/>
              </a:pPr>
              <a:r>
                <a:rPr lang="en-US" altLang="cs-CZ" sz="2400" dirty="0">
                  <a:latin typeface="Calibri" panose="020F0502020204030204" pitchFamily="34" charset="0"/>
                </a:rPr>
                <a:t>(</a:t>
              </a:r>
              <a:r>
                <a:rPr lang="cs-CZ" altLang="cs-CZ" sz="2400" dirty="0">
                  <a:latin typeface="Calibri" panose="020F0502020204030204" pitchFamily="34" charset="0"/>
                </a:rPr>
                <a:t>last </a:t>
              </a:r>
              <a:r>
                <a:rPr lang="cs-CZ" altLang="cs-CZ" sz="2400" dirty="0" err="1">
                  <a:latin typeface="Calibri" panose="020F0502020204030204" pitchFamily="34" charset="0"/>
                </a:rPr>
                <a:t>common</a:t>
              </a:r>
              <a:r>
                <a:rPr lang="cs-CZ" altLang="cs-CZ" sz="2400" dirty="0">
                  <a:latin typeface="Calibri" panose="020F0502020204030204" pitchFamily="34" charset="0"/>
                </a:rPr>
                <a:t> </a:t>
              </a:r>
              <a:r>
                <a:rPr lang="cs-CZ" altLang="cs-CZ" sz="2400" dirty="0" err="1">
                  <a:latin typeface="Calibri" panose="020F0502020204030204" pitchFamily="34" charset="0"/>
                </a:rPr>
                <a:t>ancestor</a:t>
              </a:r>
              <a:r>
                <a:rPr lang="en-US" altLang="cs-CZ" sz="2400" dirty="0">
                  <a:latin typeface="Calibri" panose="020F0502020204030204" pitchFamily="34" charset="0"/>
                </a:rPr>
                <a:t>)</a:t>
              </a:r>
              <a:endParaRPr lang="en-US" altLang="cs-CZ" sz="2400" b="1" dirty="0">
                <a:latin typeface="Calibri" panose="020F0502020204030204" pitchFamily="34" charset="0"/>
              </a:endParaRPr>
            </a:p>
          </p:txBody>
        </p:sp>
        <p:cxnSp>
          <p:nvCxnSpPr>
            <p:cNvPr id="15" name="Straight Arrow Connector 19">
              <a:extLst>
                <a:ext uri="{FF2B5EF4-FFF2-40B4-BE49-F238E27FC236}">
                  <a16:creationId xmlns:a16="http://schemas.microsoft.com/office/drawing/2014/main" id="{DF9D13A5-E1BC-4264-864A-4047C0134803}"/>
                </a:ext>
              </a:extLst>
            </p:cNvPr>
            <p:cNvCxnSpPr>
              <a:stCxn id="19471" idx="1"/>
              <a:endCxn id="28" idx="7"/>
            </p:cNvCxnSpPr>
            <p:nvPr/>
          </p:nvCxnSpPr>
          <p:spPr>
            <a:xfrm flipH="1">
              <a:off x="4030742" y="3645483"/>
              <a:ext cx="341865" cy="18237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21">
              <a:extLst>
                <a:ext uri="{FF2B5EF4-FFF2-40B4-BE49-F238E27FC236}">
                  <a16:creationId xmlns:a16="http://schemas.microsoft.com/office/drawing/2014/main" id="{8148CD20-1F91-482F-B287-3A8859FF5AB6}"/>
                </a:ext>
              </a:extLst>
            </p:cNvPr>
            <p:cNvCxnSpPr>
              <a:stCxn id="19475" idx="1"/>
              <a:endCxn id="29" idx="0"/>
            </p:cNvCxnSpPr>
            <p:nvPr/>
          </p:nvCxnSpPr>
          <p:spPr>
            <a:xfrm flipH="1">
              <a:off x="4643935" y="4197984"/>
              <a:ext cx="307382" cy="517039"/>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474" name="TextBox 20">
              <a:extLst>
                <a:ext uri="{FF2B5EF4-FFF2-40B4-BE49-F238E27FC236}">
                  <a16:creationId xmlns:a16="http://schemas.microsoft.com/office/drawing/2014/main" id="{143053DA-4CAA-486A-878C-80D0191CFB59}"/>
                </a:ext>
              </a:extLst>
            </p:cNvPr>
            <p:cNvSpPr txBox="1">
              <a:spLocks noChangeArrowheads="1"/>
            </p:cNvSpPr>
            <p:nvPr/>
          </p:nvSpPr>
          <p:spPr bwMode="auto">
            <a:xfrm>
              <a:off x="4051354" y="2753403"/>
              <a:ext cx="1977740" cy="34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dirty="0">
                  <a:latin typeface="Calibri" panose="020F0502020204030204" pitchFamily="34" charset="0"/>
                </a:rPr>
                <a:t>Terminal </a:t>
              </a:r>
              <a:r>
                <a:rPr lang="cs-CZ" altLang="cs-CZ" sz="2400" dirty="0" err="1">
                  <a:latin typeface="Calibri" panose="020F0502020204030204" pitchFamily="34" charset="0"/>
                </a:rPr>
                <a:t>branch</a:t>
              </a:r>
              <a:endParaRPr lang="en-US" altLang="cs-CZ" sz="2400" dirty="0">
                <a:latin typeface="Calibri" panose="020F0502020204030204" pitchFamily="34" charset="0"/>
              </a:endParaRPr>
            </a:p>
          </p:txBody>
        </p:sp>
        <p:sp>
          <p:nvSpPr>
            <p:cNvPr id="19475" name="TextBox 23">
              <a:extLst>
                <a:ext uri="{FF2B5EF4-FFF2-40B4-BE49-F238E27FC236}">
                  <a16:creationId xmlns:a16="http://schemas.microsoft.com/office/drawing/2014/main" id="{30A05F5B-D145-4F41-9836-DA72A8EAFD02}"/>
                </a:ext>
              </a:extLst>
            </p:cNvPr>
            <p:cNvSpPr txBox="1">
              <a:spLocks noChangeArrowheads="1"/>
            </p:cNvSpPr>
            <p:nvPr/>
          </p:nvSpPr>
          <p:spPr bwMode="auto">
            <a:xfrm>
              <a:off x="4951317" y="4026570"/>
              <a:ext cx="3413563" cy="34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dirty="0">
                  <a:latin typeface="Calibri" panose="020F0502020204030204" pitchFamily="34" charset="0"/>
                </a:rPr>
                <a:t>Terminal node, </a:t>
              </a:r>
              <a:r>
                <a:rPr lang="cs-CZ" altLang="cs-CZ" sz="2400" dirty="0" err="1">
                  <a:latin typeface="Calibri" panose="020F0502020204030204" pitchFamily="34" charset="0"/>
                </a:rPr>
                <a:t>leaf</a:t>
              </a:r>
              <a:r>
                <a:rPr lang="cs-CZ" altLang="cs-CZ" sz="2400" dirty="0">
                  <a:latin typeface="Calibri" panose="020F0502020204030204" pitchFamily="34" charset="0"/>
                </a:rPr>
                <a:t> </a:t>
              </a:r>
              <a:r>
                <a:rPr lang="en-US" altLang="cs-CZ" sz="2400" dirty="0">
                  <a:latin typeface="Calibri" panose="020F0502020204030204" pitchFamily="34" charset="0"/>
                </a:rPr>
                <a:t>(</a:t>
              </a:r>
              <a:r>
                <a:rPr lang="cs-CZ" altLang="cs-CZ" sz="2400" dirty="0" err="1">
                  <a:latin typeface="Calibri" panose="020F0502020204030204" pitchFamily="34" charset="0"/>
                </a:rPr>
                <a:t>present</a:t>
              </a:r>
              <a:r>
                <a:rPr lang="en-US" altLang="cs-CZ" sz="2400" dirty="0">
                  <a:latin typeface="Calibri" panose="020F0502020204030204" pitchFamily="34" charset="0"/>
                </a:rPr>
                <a:t>)</a:t>
              </a:r>
              <a:endParaRPr lang="en-US" altLang="cs-CZ" sz="2400" b="1" dirty="0">
                <a:latin typeface="Calibri" panose="020F0502020204030204" pitchFamily="34" charset="0"/>
              </a:endParaRPr>
            </a:p>
          </p:txBody>
        </p:sp>
        <p:sp>
          <p:nvSpPr>
            <p:cNvPr id="19476" name="TextBox 22">
              <a:extLst>
                <a:ext uri="{FF2B5EF4-FFF2-40B4-BE49-F238E27FC236}">
                  <a16:creationId xmlns:a16="http://schemas.microsoft.com/office/drawing/2014/main" id="{5A321BE5-A0AE-475B-865B-C5F1C85D9D71}"/>
                </a:ext>
              </a:extLst>
            </p:cNvPr>
            <p:cNvSpPr txBox="1">
              <a:spLocks noChangeArrowheads="1"/>
            </p:cNvSpPr>
            <p:nvPr/>
          </p:nvSpPr>
          <p:spPr bwMode="auto">
            <a:xfrm>
              <a:off x="914400" y="4876800"/>
              <a:ext cx="31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400">
                  <a:latin typeface="Calibri" panose="020F0502020204030204" pitchFamily="34" charset="0"/>
                </a:rPr>
                <a:t>A</a:t>
              </a:r>
            </a:p>
          </p:txBody>
        </p:sp>
        <p:sp>
          <p:nvSpPr>
            <p:cNvPr id="19477" name="TextBox 24">
              <a:extLst>
                <a:ext uri="{FF2B5EF4-FFF2-40B4-BE49-F238E27FC236}">
                  <a16:creationId xmlns:a16="http://schemas.microsoft.com/office/drawing/2014/main" id="{F264A250-EE6C-438F-B52F-088CB90F4144}"/>
                </a:ext>
              </a:extLst>
            </p:cNvPr>
            <p:cNvSpPr txBox="1">
              <a:spLocks noChangeArrowheads="1"/>
            </p:cNvSpPr>
            <p:nvPr/>
          </p:nvSpPr>
          <p:spPr bwMode="auto">
            <a:xfrm>
              <a:off x="2157413" y="4876800"/>
              <a:ext cx="31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400">
                  <a:latin typeface="Calibri" panose="020F0502020204030204" pitchFamily="34" charset="0"/>
                </a:rPr>
                <a:t>B</a:t>
              </a:r>
            </a:p>
          </p:txBody>
        </p:sp>
        <p:sp>
          <p:nvSpPr>
            <p:cNvPr id="19478" name="TextBox 25">
              <a:extLst>
                <a:ext uri="{FF2B5EF4-FFF2-40B4-BE49-F238E27FC236}">
                  <a16:creationId xmlns:a16="http://schemas.microsoft.com/office/drawing/2014/main" id="{B756903C-4E8E-4D81-840B-973C1300094D}"/>
                </a:ext>
              </a:extLst>
            </p:cNvPr>
            <p:cNvSpPr txBox="1">
              <a:spLocks noChangeArrowheads="1"/>
            </p:cNvSpPr>
            <p:nvPr/>
          </p:nvSpPr>
          <p:spPr bwMode="auto">
            <a:xfrm>
              <a:off x="2719388" y="4876800"/>
              <a:ext cx="31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400">
                  <a:latin typeface="Calibri" panose="020F0502020204030204" pitchFamily="34" charset="0"/>
                </a:rPr>
                <a:t>C</a:t>
              </a:r>
            </a:p>
          </p:txBody>
        </p:sp>
        <p:sp>
          <p:nvSpPr>
            <p:cNvPr id="19479" name="TextBox 26">
              <a:extLst>
                <a:ext uri="{FF2B5EF4-FFF2-40B4-BE49-F238E27FC236}">
                  <a16:creationId xmlns:a16="http://schemas.microsoft.com/office/drawing/2014/main" id="{6FECC99A-2DF0-40F4-8968-A190F71FA84C}"/>
                </a:ext>
              </a:extLst>
            </p:cNvPr>
            <p:cNvSpPr txBox="1">
              <a:spLocks noChangeArrowheads="1"/>
            </p:cNvSpPr>
            <p:nvPr/>
          </p:nvSpPr>
          <p:spPr bwMode="auto">
            <a:xfrm>
              <a:off x="3243263" y="4876800"/>
              <a:ext cx="327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400">
                  <a:latin typeface="Calibri" panose="020F0502020204030204" pitchFamily="34" charset="0"/>
                </a:rPr>
                <a:t>D</a:t>
              </a:r>
            </a:p>
          </p:txBody>
        </p:sp>
        <p:sp>
          <p:nvSpPr>
            <p:cNvPr id="19480" name="TextBox 27">
              <a:extLst>
                <a:ext uri="{FF2B5EF4-FFF2-40B4-BE49-F238E27FC236}">
                  <a16:creationId xmlns:a16="http://schemas.microsoft.com/office/drawing/2014/main" id="{91A02599-468B-43F3-B6EE-03ABDB464D97}"/>
                </a:ext>
              </a:extLst>
            </p:cNvPr>
            <p:cNvSpPr txBox="1">
              <a:spLocks noChangeArrowheads="1"/>
            </p:cNvSpPr>
            <p:nvPr/>
          </p:nvSpPr>
          <p:spPr bwMode="auto">
            <a:xfrm>
              <a:off x="3816350" y="4876800"/>
              <a:ext cx="296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400">
                  <a:latin typeface="Calibri" panose="020F0502020204030204" pitchFamily="34" charset="0"/>
                </a:rPr>
                <a:t>E</a:t>
              </a:r>
            </a:p>
          </p:txBody>
        </p:sp>
        <p:sp>
          <p:nvSpPr>
            <p:cNvPr id="19481" name="TextBox 28">
              <a:extLst>
                <a:ext uri="{FF2B5EF4-FFF2-40B4-BE49-F238E27FC236}">
                  <a16:creationId xmlns:a16="http://schemas.microsoft.com/office/drawing/2014/main" id="{B59BB577-9A46-47DD-B288-49C52091DBCD}"/>
                </a:ext>
              </a:extLst>
            </p:cNvPr>
            <p:cNvSpPr txBox="1">
              <a:spLocks noChangeArrowheads="1"/>
            </p:cNvSpPr>
            <p:nvPr/>
          </p:nvSpPr>
          <p:spPr bwMode="auto">
            <a:xfrm>
              <a:off x="4548188" y="4876800"/>
              <a:ext cx="296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400">
                  <a:latin typeface="Calibri" panose="020F0502020204030204" pitchFamily="34" charset="0"/>
                </a:rPr>
                <a:t>F</a:t>
              </a:r>
            </a:p>
          </p:txBody>
        </p:sp>
        <p:sp>
          <p:nvSpPr>
            <p:cNvPr id="28" name="Elipsa 27">
              <a:extLst>
                <a:ext uri="{FF2B5EF4-FFF2-40B4-BE49-F238E27FC236}">
                  <a16:creationId xmlns:a16="http://schemas.microsoft.com/office/drawing/2014/main" id="{41CF4853-D1CB-433B-95DE-6752345AABEA}"/>
                </a:ext>
              </a:extLst>
            </p:cNvPr>
            <p:cNvSpPr/>
            <p:nvPr/>
          </p:nvSpPr>
          <p:spPr>
            <a:xfrm>
              <a:off x="3786900" y="3786082"/>
              <a:ext cx="285679" cy="28528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9" name="Elipsa 28">
              <a:extLst>
                <a:ext uri="{FF2B5EF4-FFF2-40B4-BE49-F238E27FC236}">
                  <a16:creationId xmlns:a16="http://schemas.microsoft.com/office/drawing/2014/main" id="{4EE6E123-7691-4E31-8313-C71A7C85E9D4}"/>
                </a:ext>
              </a:extLst>
            </p:cNvPr>
            <p:cNvSpPr/>
            <p:nvPr/>
          </p:nvSpPr>
          <p:spPr>
            <a:xfrm>
              <a:off x="4501096" y="4715023"/>
              <a:ext cx="285679" cy="28528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Skupina 35">
            <a:extLst>
              <a:ext uri="{FF2B5EF4-FFF2-40B4-BE49-F238E27FC236}">
                <a16:creationId xmlns:a16="http://schemas.microsoft.com/office/drawing/2014/main" id="{97E484E9-C738-4C49-BF5F-307430E221B5}"/>
              </a:ext>
            </a:extLst>
          </p:cNvPr>
          <p:cNvGrpSpPr>
            <a:grpSpLocks/>
          </p:cNvGrpSpPr>
          <p:nvPr/>
        </p:nvGrpSpPr>
        <p:grpSpPr bwMode="auto">
          <a:xfrm>
            <a:off x="285750" y="1800225"/>
            <a:ext cx="8501063" cy="3700463"/>
            <a:chOff x="377825" y="2133600"/>
            <a:chExt cx="7933916" cy="2913434"/>
          </a:xfrm>
        </p:grpSpPr>
        <p:grpSp>
          <p:nvGrpSpPr>
            <p:cNvPr id="20484" name="Group 29">
              <a:extLst>
                <a:ext uri="{FF2B5EF4-FFF2-40B4-BE49-F238E27FC236}">
                  <a16:creationId xmlns:a16="http://schemas.microsoft.com/office/drawing/2014/main" id="{8DC3E628-C979-4BC9-A1DF-ED941F006A5C}"/>
                </a:ext>
              </a:extLst>
            </p:cNvPr>
            <p:cNvGrpSpPr>
              <a:grpSpLocks/>
            </p:cNvGrpSpPr>
            <p:nvPr/>
          </p:nvGrpSpPr>
          <p:grpSpPr bwMode="auto">
            <a:xfrm>
              <a:off x="377825" y="2133600"/>
              <a:ext cx="3206313" cy="2913434"/>
              <a:chOff x="377952" y="2061245"/>
              <a:chExt cx="4005200" cy="3040602"/>
            </a:xfrm>
          </p:grpSpPr>
          <p:cxnSp>
            <p:nvCxnSpPr>
              <p:cNvPr id="4" name="Straight Connector 4">
                <a:extLst>
                  <a:ext uri="{FF2B5EF4-FFF2-40B4-BE49-F238E27FC236}">
                    <a16:creationId xmlns:a16="http://schemas.microsoft.com/office/drawing/2014/main" id="{29B66871-B223-4376-A679-8C398E5CACDE}"/>
                  </a:ext>
                </a:extLst>
              </p:cNvPr>
              <p:cNvCxnSpPr/>
              <p:nvPr/>
            </p:nvCxnSpPr>
            <p:spPr>
              <a:xfrm rot="10800000" flipH="1">
                <a:off x="546370" y="3846996"/>
                <a:ext cx="601491" cy="7082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5">
                <a:extLst>
                  <a:ext uri="{FF2B5EF4-FFF2-40B4-BE49-F238E27FC236}">
                    <a16:creationId xmlns:a16="http://schemas.microsoft.com/office/drawing/2014/main" id="{A11BBA7B-3FB6-420B-B641-8393189E9B5E}"/>
                  </a:ext>
                </a:extLst>
              </p:cNvPr>
              <p:cNvCxnSpPr/>
              <p:nvPr/>
            </p:nvCxnSpPr>
            <p:spPr>
              <a:xfrm>
                <a:off x="1164519" y="3844387"/>
                <a:ext cx="618148" cy="7109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6">
                <a:extLst>
                  <a:ext uri="{FF2B5EF4-FFF2-40B4-BE49-F238E27FC236}">
                    <a16:creationId xmlns:a16="http://schemas.microsoft.com/office/drawing/2014/main" id="{66B675FC-E8AA-42FA-86B5-2BD9A5C29955}"/>
                  </a:ext>
                </a:extLst>
              </p:cNvPr>
              <p:cNvCxnSpPr/>
              <p:nvPr/>
            </p:nvCxnSpPr>
            <p:spPr>
              <a:xfrm rot="16200000" flipH="1">
                <a:off x="1970126" y="2268172"/>
                <a:ext cx="1986631" cy="16249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7">
                <a:extLst>
                  <a:ext uri="{FF2B5EF4-FFF2-40B4-BE49-F238E27FC236}">
                    <a16:creationId xmlns:a16="http://schemas.microsoft.com/office/drawing/2014/main" id="{960A73BE-1B47-4417-ACC5-A1E8F5B9F8D2}"/>
                  </a:ext>
                </a:extLst>
              </p:cNvPr>
              <p:cNvCxnSpPr/>
              <p:nvPr/>
            </p:nvCxnSpPr>
            <p:spPr>
              <a:xfrm rot="5400000">
                <a:off x="1897363" y="3548005"/>
                <a:ext cx="1506605" cy="6514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8">
                <a:extLst>
                  <a:ext uri="{FF2B5EF4-FFF2-40B4-BE49-F238E27FC236}">
                    <a16:creationId xmlns:a16="http://schemas.microsoft.com/office/drawing/2014/main" id="{0674E6DC-A6E5-42E9-A1B4-C9F4756FD632}"/>
                  </a:ext>
                </a:extLst>
              </p:cNvPr>
              <p:cNvCxnSpPr/>
              <p:nvPr/>
            </p:nvCxnSpPr>
            <p:spPr>
              <a:xfrm rot="5400000">
                <a:off x="2607387" y="3839761"/>
                <a:ext cx="995272" cy="5792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9">
                <a:extLst>
                  <a:ext uri="{FF2B5EF4-FFF2-40B4-BE49-F238E27FC236}">
                    <a16:creationId xmlns:a16="http://schemas.microsoft.com/office/drawing/2014/main" id="{1181FFCA-DC92-4B26-BFBF-E3863E34760B}"/>
                  </a:ext>
                </a:extLst>
              </p:cNvPr>
              <p:cNvCxnSpPr/>
              <p:nvPr/>
            </p:nvCxnSpPr>
            <p:spPr>
              <a:xfrm rot="16200000" flipV="1">
                <a:off x="3691357" y="4140353"/>
                <a:ext cx="537421" cy="394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10">
                <a:extLst>
                  <a:ext uri="{FF2B5EF4-FFF2-40B4-BE49-F238E27FC236}">
                    <a16:creationId xmlns:a16="http://schemas.microsoft.com/office/drawing/2014/main" id="{005FF2C4-9536-4CE5-986C-BB5BD100EB68}"/>
                  </a:ext>
                </a:extLst>
              </p:cNvPr>
              <p:cNvCxnSpPr/>
              <p:nvPr/>
            </p:nvCxnSpPr>
            <p:spPr>
              <a:xfrm rot="5400000">
                <a:off x="3286139" y="4169992"/>
                <a:ext cx="590902" cy="370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1">
                <a:extLst>
                  <a:ext uri="{FF2B5EF4-FFF2-40B4-BE49-F238E27FC236}">
                    <a16:creationId xmlns:a16="http://schemas.microsoft.com/office/drawing/2014/main" id="{8E3A2484-F3BD-45C7-929D-C7B9F154EEF1}"/>
                  </a:ext>
                </a:extLst>
              </p:cNvPr>
              <p:cNvCxnSpPr/>
              <p:nvPr/>
            </p:nvCxnSpPr>
            <p:spPr>
              <a:xfrm rot="5400000">
                <a:off x="757904" y="2466008"/>
                <a:ext cx="1792272" cy="9827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510" name="TextBox 22">
                <a:extLst>
                  <a:ext uri="{FF2B5EF4-FFF2-40B4-BE49-F238E27FC236}">
                    <a16:creationId xmlns:a16="http://schemas.microsoft.com/office/drawing/2014/main" id="{FB7A0B4B-9C45-416A-857A-0D8ED6CF6540}"/>
                  </a:ext>
                </a:extLst>
              </p:cNvPr>
              <p:cNvSpPr txBox="1">
                <a:spLocks noChangeArrowheads="1"/>
              </p:cNvSpPr>
              <p:nvPr/>
            </p:nvSpPr>
            <p:spPr bwMode="auto">
              <a:xfrm>
                <a:off x="377952" y="4526309"/>
                <a:ext cx="484046" cy="51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3600">
                    <a:latin typeface="Calibri" panose="020F0502020204030204" pitchFamily="34" charset="0"/>
                  </a:rPr>
                  <a:t>A</a:t>
                </a:r>
              </a:p>
            </p:txBody>
          </p:sp>
          <p:sp>
            <p:nvSpPr>
              <p:cNvPr id="20511" name="TextBox 24">
                <a:extLst>
                  <a:ext uri="{FF2B5EF4-FFF2-40B4-BE49-F238E27FC236}">
                    <a16:creationId xmlns:a16="http://schemas.microsoft.com/office/drawing/2014/main" id="{B856CF8D-991D-4D80-AE07-F198B678456F}"/>
                  </a:ext>
                </a:extLst>
              </p:cNvPr>
              <p:cNvSpPr txBox="1">
                <a:spLocks noChangeArrowheads="1"/>
              </p:cNvSpPr>
              <p:nvPr/>
            </p:nvSpPr>
            <p:spPr bwMode="auto">
              <a:xfrm>
                <a:off x="1543921" y="4526309"/>
                <a:ext cx="466894" cy="51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3600">
                    <a:latin typeface="Calibri" panose="020F0502020204030204" pitchFamily="34" charset="0"/>
                  </a:rPr>
                  <a:t>B</a:t>
                </a:r>
              </a:p>
            </p:txBody>
          </p:sp>
          <p:sp>
            <p:nvSpPr>
              <p:cNvPr id="20512" name="TextBox 25">
                <a:extLst>
                  <a:ext uri="{FF2B5EF4-FFF2-40B4-BE49-F238E27FC236}">
                    <a16:creationId xmlns:a16="http://schemas.microsoft.com/office/drawing/2014/main" id="{E724D869-F2C2-4EA3-B494-037D69EF1C00}"/>
                  </a:ext>
                </a:extLst>
              </p:cNvPr>
              <p:cNvSpPr txBox="1">
                <a:spLocks noChangeArrowheads="1"/>
              </p:cNvSpPr>
              <p:nvPr/>
            </p:nvSpPr>
            <p:spPr bwMode="auto">
              <a:xfrm>
                <a:off x="2043622" y="4585001"/>
                <a:ext cx="461747" cy="51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3600">
                    <a:latin typeface="Calibri" panose="020F0502020204030204" pitchFamily="34" charset="0"/>
                  </a:rPr>
                  <a:t>C</a:t>
                </a:r>
              </a:p>
            </p:txBody>
          </p:sp>
          <p:sp>
            <p:nvSpPr>
              <p:cNvPr id="20513" name="TextBox 26">
                <a:extLst>
                  <a:ext uri="{FF2B5EF4-FFF2-40B4-BE49-F238E27FC236}">
                    <a16:creationId xmlns:a16="http://schemas.microsoft.com/office/drawing/2014/main" id="{E047476D-F0BF-4542-BAC7-84DE1068B5BE}"/>
                  </a:ext>
                </a:extLst>
              </p:cNvPr>
              <p:cNvSpPr txBox="1">
                <a:spLocks noChangeArrowheads="1"/>
              </p:cNvSpPr>
              <p:nvPr/>
            </p:nvSpPr>
            <p:spPr bwMode="auto">
              <a:xfrm>
                <a:off x="2543323" y="4585001"/>
                <a:ext cx="501199" cy="51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3600">
                    <a:latin typeface="Calibri" panose="020F0502020204030204" pitchFamily="34" charset="0"/>
                  </a:rPr>
                  <a:t>D</a:t>
                </a:r>
              </a:p>
            </p:txBody>
          </p:sp>
          <p:sp>
            <p:nvSpPr>
              <p:cNvPr id="20514" name="TextBox 27">
                <a:extLst>
                  <a:ext uri="{FF2B5EF4-FFF2-40B4-BE49-F238E27FC236}">
                    <a16:creationId xmlns:a16="http://schemas.microsoft.com/office/drawing/2014/main" id="{913B56F9-35E0-4335-9F92-6197EE623808}"/>
                  </a:ext>
                </a:extLst>
              </p:cNvPr>
              <p:cNvSpPr txBox="1">
                <a:spLocks noChangeArrowheads="1"/>
              </p:cNvSpPr>
              <p:nvPr/>
            </p:nvSpPr>
            <p:spPr bwMode="auto">
              <a:xfrm>
                <a:off x="3126307" y="4585001"/>
                <a:ext cx="439450" cy="51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3600">
                    <a:latin typeface="Calibri" panose="020F0502020204030204" pitchFamily="34" charset="0"/>
                  </a:rPr>
                  <a:t>E</a:t>
                </a:r>
              </a:p>
            </p:txBody>
          </p:sp>
          <p:sp>
            <p:nvSpPr>
              <p:cNvPr id="20515" name="TextBox 28">
                <a:extLst>
                  <a:ext uri="{FF2B5EF4-FFF2-40B4-BE49-F238E27FC236}">
                    <a16:creationId xmlns:a16="http://schemas.microsoft.com/office/drawing/2014/main" id="{EE86A75C-D166-4AD6-847B-D43CB8E494B9}"/>
                  </a:ext>
                </a:extLst>
              </p:cNvPr>
              <p:cNvSpPr txBox="1">
                <a:spLocks noChangeArrowheads="1"/>
              </p:cNvSpPr>
              <p:nvPr/>
            </p:nvSpPr>
            <p:spPr bwMode="auto">
              <a:xfrm>
                <a:off x="3959142" y="4585001"/>
                <a:ext cx="424010" cy="51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3600">
                    <a:latin typeface="Calibri" panose="020F0502020204030204" pitchFamily="34" charset="0"/>
                  </a:rPr>
                  <a:t>F</a:t>
                </a:r>
              </a:p>
            </p:txBody>
          </p:sp>
        </p:grpSp>
        <p:grpSp>
          <p:nvGrpSpPr>
            <p:cNvPr id="20485" name="Group 46">
              <a:extLst>
                <a:ext uri="{FF2B5EF4-FFF2-40B4-BE49-F238E27FC236}">
                  <a16:creationId xmlns:a16="http://schemas.microsoft.com/office/drawing/2014/main" id="{2AEAFF2A-94FA-4977-8008-6221AF2A0ECF}"/>
                </a:ext>
              </a:extLst>
            </p:cNvPr>
            <p:cNvGrpSpPr>
              <a:grpSpLocks/>
            </p:cNvGrpSpPr>
            <p:nvPr/>
          </p:nvGrpSpPr>
          <p:grpSpPr bwMode="auto">
            <a:xfrm rot="5400000">
              <a:off x="5037137" y="3221038"/>
              <a:ext cx="987425" cy="679450"/>
              <a:chOff x="4707692" y="3842744"/>
              <a:chExt cx="987828" cy="680382"/>
            </a:xfrm>
          </p:grpSpPr>
          <p:cxnSp>
            <p:nvCxnSpPr>
              <p:cNvPr id="19" name="Straight Connector 31">
                <a:extLst>
                  <a:ext uri="{FF2B5EF4-FFF2-40B4-BE49-F238E27FC236}">
                    <a16:creationId xmlns:a16="http://schemas.microsoft.com/office/drawing/2014/main" id="{677C0ED1-94AE-4482-9761-2B070ADB45DA}"/>
                  </a:ext>
                </a:extLst>
              </p:cNvPr>
              <p:cNvCxnSpPr/>
              <p:nvPr/>
            </p:nvCxnSpPr>
            <p:spPr>
              <a:xfrm rot="10800000" flipH="1">
                <a:off x="4707890" y="3846207"/>
                <a:ext cx="480144" cy="6765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32">
                <a:extLst>
                  <a:ext uri="{FF2B5EF4-FFF2-40B4-BE49-F238E27FC236}">
                    <a16:creationId xmlns:a16="http://schemas.microsoft.com/office/drawing/2014/main" id="{16ECADE1-DE5A-4B70-BADC-866180B52CE0}"/>
                  </a:ext>
                </a:extLst>
              </p:cNvPr>
              <p:cNvCxnSpPr/>
              <p:nvPr/>
            </p:nvCxnSpPr>
            <p:spPr>
              <a:xfrm>
                <a:off x="5203039" y="3843239"/>
                <a:ext cx="492647" cy="6794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86" name="Group 48">
              <a:extLst>
                <a:ext uri="{FF2B5EF4-FFF2-40B4-BE49-F238E27FC236}">
                  <a16:creationId xmlns:a16="http://schemas.microsoft.com/office/drawing/2014/main" id="{DF18CA11-B720-429D-A7CD-996FD2E632C4}"/>
                </a:ext>
              </a:extLst>
            </p:cNvPr>
            <p:cNvGrpSpPr>
              <a:grpSpLocks/>
            </p:cNvGrpSpPr>
            <p:nvPr/>
          </p:nvGrpSpPr>
          <p:grpSpPr bwMode="auto">
            <a:xfrm rot="-5400000">
              <a:off x="6472238" y="2620962"/>
              <a:ext cx="1466850" cy="1482725"/>
              <a:chOff x="6130710" y="3133347"/>
              <a:chExt cx="1467219" cy="1481464"/>
            </a:xfrm>
          </p:grpSpPr>
          <p:cxnSp>
            <p:nvCxnSpPr>
              <p:cNvPr id="22" name="Straight Connector 33">
                <a:extLst>
                  <a:ext uri="{FF2B5EF4-FFF2-40B4-BE49-F238E27FC236}">
                    <a16:creationId xmlns:a16="http://schemas.microsoft.com/office/drawing/2014/main" id="{CD5EB6D7-8664-47E6-BFE7-02752C82FDCF}"/>
                  </a:ext>
                </a:extLst>
              </p:cNvPr>
              <p:cNvCxnSpPr/>
              <p:nvPr/>
            </p:nvCxnSpPr>
            <p:spPr>
              <a:xfrm rot="16200000" flipH="1">
                <a:off x="6514621" y="3279273"/>
                <a:ext cx="929647" cy="6375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34">
                <a:extLst>
                  <a:ext uri="{FF2B5EF4-FFF2-40B4-BE49-F238E27FC236}">
                    <a16:creationId xmlns:a16="http://schemas.microsoft.com/office/drawing/2014/main" id="{C92AB8B4-455A-4D55-A8D7-AE18417444CD}"/>
                  </a:ext>
                </a:extLst>
              </p:cNvPr>
              <p:cNvCxnSpPr/>
              <p:nvPr/>
            </p:nvCxnSpPr>
            <p:spPr>
              <a:xfrm rot="5400000">
                <a:off x="5693837" y="3612517"/>
                <a:ext cx="1444802" cy="5188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35">
                <a:extLst>
                  <a:ext uri="{FF2B5EF4-FFF2-40B4-BE49-F238E27FC236}">
                    <a16:creationId xmlns:a16="http://schemas.microsoft.com/office/drawing/2014/main" id="{13D4769C-FBA5-4768-89B5-717686E45557}"/>
                  </a:ext>
                </a:extLst>
              </p:cNvPr>
              <p:cNvCxnSpPr/>
              <p:nvPr/>
            </p:nvCxnSpPr>
            <p:spPr>
              <a:xfrm rot="5400000">
                <a:off x="6301894" y="3885526"/>
                <a:ext cx="956293" cy="4613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36">
                <a:extLst>
                  <a:ext uri="{FF2B5EF4-FFF2-40B4-BE49-F238E27FC236}">
                    <a16:creationId xmlns:a16="http://schemas.microsoft.com/office/drawing/2014/main" id="{B27D55AE-71AE-41DC-BB94-8154C0DD4432}"/>
                  </a:ext>
                </a:extLst>
              </p:cNvPr>
              <p:cNvCxnSpPr/>
              <p:nvPr/>
            </p:nvCxnSpPr>
            <p:spPr>
              <a:xfrm rot="16200000" flipV="1">
                <a:off x="7182673" y="4156516"/>
                <a:ext cx="513674" cy="317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37">
                <a:extLst>
                  <a:ext uri="{FF2B5EF4-FFF2-40B4-BE49-F238E27FC236}">
                    <a16:creationId xmlns:a16="http://schemas.microsoft.com/office/drawing/2014/main" id="{F859ECB5-3A60-4124-8AA7-52B8B599D2F5}"/>
                  </a:ext>
                </a:extLst>
              </p:cNvPr>
              <p:cNvCxnSpPr/>
              <p:nvPr/>
            </p:nvCxnSpPr>
            <p:spPr>
              <a:xfrm rot="5400000">
                <a:off x="6858484" y="4182801"/>
                <a:ext cx="566967" cy="2975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38">
              <a:extLst>
                <a:ext uri="{FF2B5EF4-FFF2-40B4-BE49-F238E27FC236}">
                  <a16:creationId xmlns:a16="http://schemas.microsoft.com/office/drawing/2014/main" id="{F16D0CB9-6DE0-4329-B30D-C5A33F738B9F}"/>
                </a:ext>
              </a:extLst>
            </p:cNvPr>
            <p:cNvCxnSpPr/>
            <p:nvPr/>
          </p:nvCxnSpPr>
          <p:spPr>
            <a:xfrm rot="10800000" flipV="1">
              <a:off x="5871561" y="3560945"/>
              <a:ext cx="601526" cy="87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488" name="TextBox 39">
              <a:extLst>
                <a:ext uri="{FF2B5EF4-FFF2-40B4-BE49-F238E27FC236}">
                  <a16:creationId xmlns:a16="http://schemas.microsoft.com/office/drawing/2014/main" id="{204022E3-7A09-401E-95BB-0D35E21048D0}"/>
                </a:ext>
              </a:extLst>
            </p:cNvPr>
            <p:cNvSpPr txBox="1">
              <a:spLocks noChangeArrowheads="1"/>
            </p:cNvSpPr>
            <p:nvPr/>
          </p:nvSpPr>
          <p:spPr bwMode="auto">
            <a:xfrm>
              <a:off x="4844820" y="2808448"/>
              <a:ext cx="387497" cy="49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3600">
                  <a:latin typeface="Calibri" panose="020F0502020204030204" pitchFamily="34" charset="0"/>
                </a:rPr>
                <a:t>A</a:t>
              </a:r>
            </a:p>
          </p:txBody>
        </p:sp>
        <p:sp>
          <p:nvSpPr>
            <p:cNvPr id="20489" name="TextBox 40">
              <a:extLst>
                <a:ext uri="{FF2B5EF4-FFF2-40B4-BE49-F238E27FC236}">
                  <a16:creationId xmlns:a16="http://schemas.microsoft.com/office/drawing/2014/main" id="{029AFCCF-C827-4A04-8B1D-174CEA24B4A7}"/>
                </a:ext>
              </a:extLst>
            </p:cNvPr>
            <p:cNvSpPr txBox="1">
              <a:spLocks noChangeArrowheads="1"/>
            </p:cNvSpPr>
            <p:nvPr/>
          </p:nvSpPr>
          <p:spPr bwMode="auto">
            <a:xfrm>
              <a:off x="4844820" y="3876957"/>
              <a:ext cx="373766" cy="49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3600">
                  <a:latin typeface="Calibri" panose="020F0502020204030204" pitchFamily="34" charset="0"/>
                </a:rPr>
                <a:t>B</a:t>
              </a:r>
            </a:p>
          </p:txBody>
        </p:sp>
        <p:sp>
          <p:nvSpPr>
            <p:cNvPr id="20490" name="TextBox 41">
              <a:extLst>
                <a:ext uri="{FF2B5EF4-FFF2-40B4-BE49-F238E27FC236}">
                  <a16:creationId xmlns:a16="http://schemas.microsoft.com/office/drawing/2014/main" id="{42043B6E-4EC3-4249-A6AD-6ECF829CD564}"/>
                </a:ext>
              </a:extLst>
            </p:cNvPr>
            <p:cNvSpPr txBox="1">
              <a:spLocks noChangeArrowheads="1"/>
            </p:cNvSpPr>
            <p:nvPr/>
          </p:nvSpPr>
          <p:spPr bwMode="auto">
            <a:xfrm>
              <a:off x="7929563" y="3929063"/>
              <a:ext cx="369646" cy="49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3600">
                  <a:latin typeface="Calibri" panose="020F0502020204030204" pitchFamily="34" charset="0"/>
                </a:rPr>
                <a:t>C</a:t>
              </a:r>
            </a:p>
          </p:txBody>
        </p:sp>
        <p:sp>
          <p:nvSpPr>
            <p:cNvPr id="20491" name="TextBox 42">
              <a:extLst>
                <a:ext uri="{FF2B5EF4-FFF2-40B4-BE49-F238E27FC236}">
                  <a16:creationId xmlns:a16="http://schemas.microsoft.com/office/drawing/2014/main" id="{7B7EBBE3-7DFB-47FF-AD32-899DEC29857E}"/>
                </a:ext>
              </a:extLst>
            </p:cNvPr>
            <p:cNvSpPr txBox="1">
              <a:spLocks noChangeArrowheads="1"/>
            </p:cNvSpPr>
            <p:nvPr/>
          </p:nvSpPr>
          <p:spPr bwMode="auto">
            <a:xfrm>
              <a:off x="7910513" y="3551238"/>
              <a:ext cx="401228" cy="49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3600">
                  <a:latin typeface="Calibri" panose="020F0502020204030204" pitchFamily="34" charset="0"/>
                </a:rPr>
                <a:t>D</a:t>
              </a:r>
            </a:p>
          </p:txBody>
        </p:sp>
        <p:sp>
          <p:nvSpPr>
            <p:cNvPr id="20492" name="TextBox 43">
              <a:extLst>
                <a:ext uri="{FF2B5EF4-FFF2-40B4-BE49-F238E27FC236}">
                  <a16:creationId xmlns:a16="http://schemas.microsoft.com/office/drawing/2014/main" id="{EC11C471-10FA-492E-82A8-E455822C7D9D}"/>
                </a:ext>
              </a:extLst>
            </p:cNvPr>
            <p:cNvSpPr txBox="1">
              <a:spLocks noChangeArrowheads="1"/>
            </p:cNvSpPr>
            <p:nvPr/>
          </p:nvSpPr>
          <p:spPr bwMode="auto">
            <a:xfrm>
              <a:off x="7894638" y="3033397"/>
              <a:ext cx="350431" cy="508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3600">
                  <a:latin typeface="Calibri" panose="020F0502020204030204" pitchFamily="34" charset="0"/>
                </a:rPr>
                <a:t>E</a:t>
              </a:r>
            </a:p>
          </p:txBody>
        </p:sp>
        <p:sp>
          <p:nvSpPr>
            <p:cNvPr id="20493" name="TextBox 44">
              <a:extLst>
                <a:ext uri="{FF2B5EF4-FFF2-40B4-BE49-F238E27FC236}">
                  <a16:creationId xmlns:a16="http://schemas.microsoft.com/office/drawing/2014/main" id="{09B5919F-4526-40F2-B48B-23CD689BB4F6}"/>
                </a:ext>
              </a:extLst>
            </p:cNvPr>
            <p:cNvSpPr txBox="1">
              <a:spLocks noChangeArrowheads="1"/>
            </p:cNvSpPr>
            <p:nvPr/>
          </p:nvSpPr>
          <p:spPr bwMode="auto">
            <a:xfrm>
              <a:off x="7911712" y="2358549"/>
              <a:ext cx="339437" cy="49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3600">
                  <a:latin typeface="Calibri" panose="020F0502020204030204" pitchFamily="34" charset="0"/>
                </a:rPr>
                <a:t>F</a:t>
              </a:r>
            </a:p>
          </p:txBody>
        </p:sp>
        <p:sp>
          <p:nvSpPr>
            <p:cNvPr id="34" name="Left-Right Arrow 49">
              <a:extLst>
                <a:ext uri="{FF2B5EF4-FFF2-40B4-BE49-F238E27FC236}">
                  <a16:creationId xmlns:a16="http://schemas.microsoft.com/office/drawing/2014/main" id="{A94E1C2C-2995-40B9-A357-549E56F174A3}"/>
                </a:ext>
              </a:extLst>
            </p:cNvPr>
            <p:cNvSpPr/>
            <p:nvPr/>
          </p:nvSpPr>
          <p:spPr>
            <a:xfrm>
              <a:off x="3743998" y="3315972"/>
              <a:ext cx="1133417" cy="427454"/>
            </a:xfrm>
            <a:prstGeom prst="lef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600"/>
            </a:p>
          </p:txBody>
        </p:sp>
      </p:grpSp>
      <p:sp>
        <p:nvSpPr>
          <p:cNvPr id="35" name="Text Box 16">
            <a:extLst>
              <a:ext uri="{FF2B5EF4-FFF2-40B4-BE49-F238E27FC236}">
                <a16:creationId xmlns:a16="http://schemas.microsoft.com/office/drawing/2014/main" id="{0BB08BA9-2B0F-45D2-8476-5E50AE44D285}"/>
              </a:ext>
            </a:extLst>
          </p:cNvPr>
          <p:cNvSpPr txBox="1">
            <a:spLocks noChangeArrowheads="1"/>
          </p:cNvSpPr>
          <p:nvPr/>
        </p:nvSpPr>
        <p:spPr bwMode="auto">
          <a:xfrm>
            <a:off x="0" y="228600"/>
            <a:ext cx="9144000" cy="769938"/>
          </a:xfrm>
          <a:prstGeom prst="rect">
            <a:avLst/>
          </a:prstGeom>
          <a:solidFill>
            <a:schemeClr val="accent6">
              <a:lumMod val="20000"/>
              <a:lumOff val="80000"/>
            </a:schemeClr>
          </a:solidFill>
          <a:ln w="9525">
            <a:noFill/>
            <a:miter lim="800000"/>
            <a:headEnd/>
            <a:tailEnd/>
          </a:ln>
        </p:spPr>
        <p:txBody>
          <a:bodyPr>
            <a:spAutoFit/>
          </a:bodyPr>
          <a:lstStyle/>
          <a:p>
            <a:pPr algn="ctr" eaLnBrk="1" hangingPunct="1">
              <a:defRPr/>
            </a:pPr>
            <a:r>
              <a:rPr lang="cs-CZ" sz="4400" b="1" dirty="0">
                <a:solidFill>
                  <a:srgbClr val="C00000"/>
                </a:solidFill>
                <a:latin typeface="Arial" pitchFamily="34" charset="0"/>
                <a:cs typeface="Arial" pitchFamily="34" charset="0"/>
              </a:rPr>
              <a:t>ROOTED AND UNROOTED TREE</a:t>
            </a:r>
            <a:endParaRPr lang="cs-CZ" dirty="0">
              <a:latin typeface="Arial" pitchFamily="34" charset="0"/>
              <a:cs typeface="Arial" pitchFamily="34" charset="0"/>
            </a:endParaRPr>
          </a:p>
        </p:txBody>
      </p:sp>
      <p:cxnSp>
        <p:nvCxnSpPr>
          <p:cNvPr id="3" name="Přímá spojnice 2">
            <a:extLst>
              <a:ext uri="{FF2B5EF4-FFF2-40B4-BE49-F238E27FC236}">
                <a16:creationId xmlns:a16="http://schemas.microsoft.com/office/drawing/2014/main" id="{7876DF27-C9F1-4A54-98F0-C505D6C16430}"/>
              </a:ext>
            </a:extLst>
          </p:cNvPr>
          <p:cNvCxnSpPr/>
          <p:nvPr/>
        </p:nvCxnSpPr>
        <p:spPr>
          <a:xfrm>
            <a:off x="1800485" y="1300509"/>
            <a:ext cx="0" cy="531465"/>
          </a:xfrm>
          <a:prstGeom prst="line">
            <a:avLst/>
          </a:prstGeom>
          <a:ln w="57150">
            <a:solidFill>
              <a:srgbClr val="000066"/>
            </a:solidFill>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VÃ½sledek obrÃ¡zku pro forms of phylogenetic trees">
            <a:extLst>
              <a:ext uri="{FF2B5EF4-FFF2-40B4-BE49-F238E27FC236}">
                <a16:creationId xmlns:a16="http://schemas.microsoft.com/office/drawing/2014/main" id="{6C4E9075-7AA2-4110-BB2B-3C3453C24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68" y="2067367"/>
            <a:ext cx="8628063"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6">
            <a:extLst>
              <a:ext uri="{FF2B5EF4-FFF2-40B4-BE49-F238E27FC236}">
                <a16:creationId xmlns:a16="http://schemas.microsoft.com/office/drawing/2014/main" id="{502591ED-BF8F-4279-A4D2-7DBCFDC547EC}"/>
              </a:ext>
            </a:extLst>
          </p:cNvPr>
          <p:cNvSpPr txBox="1">
            <a:spLocks noChangeArrowheads="1"/>
          </p:cNvSpPr>
          <p:nvPr/>
        </p:nvSpPr>
        <p:spPr bwMode="auto">
          <a:xfrm>
            <a:off x="0" y="228600"/>
            <a:ext cx="9144000" cy="646331"/>
          </a:xfrm>
          <a:prstGeom prst="rect">
            <a:avLst/>
          </a:prstGeom>
          <a:solidFill>
            <a:schemeClr val="accent6">
              <a:lumMod val="20000"/>
              <a:lumOff val="80000"/>
            </a:schemeClr>
          </a:solidFill>
          <a:ln w="9525">
            <a:noFill/>
            <a:miter lim="800000"/>
            <a:headEnd/>
            <a:tailEnd/>
          </a:ln>
        </p:spPr>
        <p:txBody>
          <a:bodyPr>
            <a:spAutoFit/>
          </a:bodyPr>
          <a:lstStyle/>
          <a:p>
            <a:pPr algn="ctr" eaLnBrk="1" hangingPunct="1">
              <a:defRPr/>
            </a:pPr>
            <a:r>
              <a:rPr lang="cs-CZ" sz="3600" b="1" dirty="0">
                <a:solidFill>
                  <a:srgbClr val="C00000"/>
                </a:solidFill>
                <a:latin typeface="Arial" pitchFamily="34" charset="0"/>
                <a:cs typeface="Arial" pitchFamily="34" charset="0"/>
              </a:rPr>
              <a:t>VARIOUS FORMS OF DRAWING TREES</a:t>
            </a:r>
            <a:endParaRPr lang="cs-CZ" sz="3600" dirty="0">
              <a:latin typeface="Arial" pitchFamily="34" charset="0"/>
              <a:cs typeface="Arial" pitchFamily="34" charset="0"/>
            </a:endParaRPr>
          </a:p>
        </p:txBody>
      </p:sp>
      <p:sp>
        <p:nvSpPr>
          <p:cNvPr id="2" name="Obdélník 1">
            <a:extLst>
              <a:ext uri="{FF2B5EF4-FFF2-40B4-BE49-F238E27FC236}">
                <a16:creationId xmlns:a16="http://schemas.microsoft.com/office/drawing/2014/main" id="{89B524FE-F271-46DF-990D-2F21B6266CEF}"/>
              </a:ext>
            </a:extLst>
          </p:cNvPr>
          <p:cNvSpPr/>
          <p:nvPr/>
        </p:nvSpPr>
        <p:spPr>
          <a:xfrm>
            <a:off x="5508104" y="2204864"/>
            <a:ext cx="360040" cy="187220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3" name="Obdélník 2">
            <a:extLst>
              <a:ext uri="{FF2B5EF4-FFF2-40B4-BE49-F238E27FC236}">
                <a16:creationId xmlns:a16="http://schemas.microsoft.com/office/drawing/2014/main" id="{FE5EFB20-2264-4DC8-9E4B-744A1055314A}"/>
              </a:ext>
            </a:extLst>
          </p:cNvPr>
          <p:cNvSpPr/>
          <p:nvPr/>
        </p:nvSpPr>
        <p:spPr>
          <a:xfrm>
            <a:off x="6228184" y="1916832"/>
            <a:ext cx="216024"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5" name="Obdélník 4">
            <a:extLst>
              <a:ext uri="{FF2B5EF4-FFF2-40B4-BE49-F238E27FC236}">
                <a16:creationId xmlns:a16="http://schemas.microsoft.com/office/drawing/2014/main" id="{B7A704A2-9220-4DEF-A218-8B28F0DB9E72}"/>
              </a:ext>
            </a:extLst>
          </p:cNvPr>
          <p:cNvSpPr/>
          <p:nvPr/>
        </p:nvSpPr>
        <p:spPr>
          <a:xfrm>
            <a:off x="8685423" y="1988840"/>
            <a:ext cx="216024"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7" name="Obdélník 6">
            <a:extLst>
              <a:ext uri="{FF2B5EF4-FFF2-40B4-BE49-F238E27FC236}">
                <a16:creationId xmlns:a16="http://schemas.microsoft.com/office/drawing/2014/main" id="{AB9EE906-9D02-4C13-809A-CAF53B6172A2}"/>
              </a:ext>
            </a:extLst>
          </p:cNvPr>
          <p:cNvSpPr/>
          <p:nvPr/>
        </p:nvSpPr>
        <p:spPr>
          <a:xfrm>
            <a:off x="7308304" y="4279479"/>
            <a:ext cx="216024"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9" name="Obdélník 8">
            <a:extLst>
              <a:ext uri="{FF2B5EF4-FFF2-40B4-BE49-F238E27FC236}">
                <a16:creationId xmlns:a16="http://schemas.microsoft.com/office/drawing/2014/main" id="{A671577C-36FF-4AC5-AC93-B3028A664937}"/>
              </a:ext>
            </a:extLst>
          </p:cNvPr>
          <p:cNvSpPr/>
          <p:nvPr/>
        </p:nvSpPr>
        <p:spPr>
          <a:xfrm>
            <a:off x="7668344" y="4323698"/>
            <a:ext cx="216024"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grpSp>
        <p:nvGrpSpPr>
          <p:cNvPr id="23" name="Skupina 22">
            <a:extLst>
              <a:ext uri="{FF2B5EF4-FFF2-40B4-BE49-F238E27FC236}">
                <a16:creationId xmlns:a16="http://schemas.microsoft.com/office/drawing/2014/main" id="{969798FE-49B8-41A2-9471-14C3AA9A0C93}"/>
              </a:ext>
            </a:extLst>
          </p:cNvPr>
          <p:cNvGrpSpPr/>
          <p:nvPr/>
        </p:nvGrpSpPr>
        <p:grpSpPr>
          <a:xfrm>
            <a:off x="3563888" y="5081573"/>
            <a:ext cx="1732588" cy="1096496"/>
            <a:chOff x="3631500" y="4852784"/>
            <a:chExt cx="1732588" cy="1096496"/>
          </a:xfrm>
        </p:grpSpPr>
        <p:cxnSp>
          <p:nvCxnSpPr>
            <p:cNvPr id="12" name="Přímá spojnice 11">
              <a:extLst>
                <a:ext uri="{FF2B5EF4-FFF2-40B4-BE49-F238E27FC236}">
                  <a16:creationId xmlns:a16="http://schemas.microsoft.com/office/drawing/2014/main" id="{860B3FC8-9E0E-4E2F-9B38-DF443EC724E2}"/>
                </a:ext>
              </a:extLst>
            </p:cNvPr>
            <p:cNvCxnSpPr/>
            <p:nvPr/>
          </p:nvCxnSpPr>
          <p:spPr>
            <a:xfrm>
              <a:off x="4139952" y="5445224"/>
              <a:ext cx="72008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4" name="Přímá spojnice 13">
              <a:extLst>
                <a:ext uri="{FF2B5EF4-FFF2-40B4-BE49-F238E27FC236}">
                  <a16:creationId xmlns:a16="http://schemas.microsoft.com/office/drawing/2014/main" id="{9C69E2ED-FD18-4814-BC7C-7901A3455C2E}"/>
                </a:ext>
              </a:extLst>
            </p:cNvPr>
            <p:cNvCxnSpPr>
              <a:cxnSpLocks/>
            </p:cNvCxnSpPr>
            <p:nvPr/>
          </p:nvCxnSpPr>
          <p:spPr>
            <a:xfrm flipV="1">
              <a:off x="4814867" y="4852784"/>
              <a:ext cx="549221" cy="595551"/>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7" name="Přímá spojnice 16">
              <a:extLst>
                <a:ext uri="{FF2B5EF4-FFF2-40B4-BE49-F238E27FC236}">
                  <a16:creationId xmlns:a16="http://schemas.microsoft.com/office/drawing/2014/main" id="{0871FCCF-AEBD-4B2D-A619-21CC3F592EB6}"/>
                </a:ext>
              </a:extLst>
            </p:cNvPr>
            <p:cNvCxnSpPr>
              <a:cxnSpLocks/>
            </p:cNvCxnSpPr>
            <p:nvPr/>
          </p:nvCxnSpPr>
          <p:spPr>
            <a:xfrm>
              <a:off x="4864428" y="5448336"/>
              <a:ext cx="499660" cy="42893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9" name="Přímá spojnice 18">
              <a:extLst>
                <a:ext uri="{FF2B5EF4-FFF2-40B4-BE49-F238E27FC236}">
                  <a16:creationId xmlns:a16="http://schemas.microsoft.com/office/drawing/2014/main" id="{A42F9460-599E-4261-8D02-FB19614967BE}"/>
                </a:ext>
              </a:extLst>
            </p:cNvPr>
            <p:cNvCxnSpPr>
              <a:cxnSpLocks/>
            </p:cNvCxnSpPr>
            <p:nvPr/>
          </p:nvCxnSpPr>
          <p:spPr>
            <a:xfrm>
              <a:off x="3635896" y="4852784"/>
              <a:ext cx="510885" cy="59244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1" name="Přímá spojnice 20">
              <a:extLst>
                <a:ext uri="{FF2B5EF4-FFF2-40B4-BE49-F238E27FC236}">
                  <a16:creationId xmlns:a16="http://schemas.microsoft.com/office/drawing/2014/main" id="{39CA5B13-0156-412C-8CAF-68D9F225DAFA}"/>
                </a:ext>
              </a:extLst>
            </p:cNvPr>
            <p:cNvCxnSpPr>
              <a:cxnSpLocks/>
            </p:cNvCxnSpPr>
            <p:nvPr/>
          </p:nvCxnSpPr>
          <p:spPr>
            <a:xfrm flipH="1">
              <a:off x="3631500" y="5442784"/>
              <a:ext cx="501013" cy="50649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grpSp>
      <p:sp>
        <p:nvSpPr>
          <p:cNvPr id="6" name="TextovéPole 5">
            <a:extLst>
              <a:ext uri="{FF2B5EF4-FFF2-40B4-BE49-F238E27FC236}">
                <a16:creationId xmlns:a16="http://schemas.microsoft.com/office/drawing/2014/main" id="{05ED6EF1-0C6C-4A9D-BB91-7D0CD037D225}"/>
              </a:ext>
            </a:extLst>
          </p:cNvPr>
          <p:cNvSpPr txBox="1"/>
          <p:nvPr/>
        </p:nvSpPr>
        <p:spPr>
          <a:xfrm flipH="1">
            <a:off x="7164288" y="4203223"/>
            <a:ext cx="366899" cy="461665"/>
          </a:xfrm>
          <a:prstGeom prst="rect">
            <a:avLst/>
          </a:prstGeom>
          <a:noFill/>
        </p:spPr>
        <p:txBody>
          <a:bodyPr wrap="square" rtlCol="0">
            <a:spAutoFit/>
          </a:bodyPr>
          <a:lstStyle/>
          <a:p>
            <a:r>
              <a:rPr lang="cs-CZ" dirty="0"/>
              <a:t>A</a:t>
            </a:r>
          </a:p>
        </p:txBody>
      </p:sp>
      <p:sp>
        <p:nvSpPr>
          <p:cNvPr id="16" name="TextovéPole 15">
            <a:extLst>
              <a:ext uri="{FF2B5EF4-FFF2-40B4-BE49-F238E27FC236}">
                <a16:creationId xmlns:a16="http://schemas.microsoft.com/office/drawing/2014/main" id="{332616B4-97E9-4A8C-B7D2-C3895F6AE8C0}"/>
              </a:ext>
            </a:extLst>
          </p:cNvPr>
          <p:cNvSpPr txBox="1"/>
          <p:nvPr/>
        </p:nvSpPr>
        <p:spPr>
          <a:xfrm flipH="1">
            <a:off x="5485792" y="3615407"/>
            <a:ext cx="366899" cy="461665"/>
          </a:xfrm>
          <a:prstGeom prst="rect">
            <a:avLst/>
          </a:prstGeom>
          <a:noFill/>
        </p:spPr>
        <p:txBody>
          <a:bodyPr wrap="square" rtlCol="0">
            <a:spAutoFit/>
          </a:bodyPr>
          <a:lstStyle/>
          <a:p>
            <a:r>
              <a:rPr lang="cs-CZ" dirty="0"/>
              <a:t>A</a:t>
            </a:r>
          </a:p>
        </p:txBody>
      </p:sp>
      <p:sp>
        <p:nvSpPr>
          <p:cNvPr id="18" name="TextovéPole 17">
            <a:extLst>
              <a:ext uri="{FF2B5EF4-FFF2-40B4-BE49-F238E27FC236}">
                <a16:creationId xmlns:a16="http://schemas.microsoft.com/office/drawing/2014/main" id="{1A5FF79D-C453-4D8F-A779-1D91D1420226}"/>
              </a:ext>
            </a:extLst>
          </p:cNvPr>
          <p:cNvSpPr txBox="1"/>
          <p:nvPr/>
        </p:nvSpPr>
        <p:spPr>
          <a:xfrm flipH="1">
            <a:off x="5321225" y="4791939"/>
            <a:ext cx="366899" cy="461665"/>
          </a:xfrm>
          <a:prstGeom prst="rect">
            <a:avLst/>
          </a:prstGeom>
          <a:noFill/>
        </p:spPr>
        <p:txBody>
          <a:bodyPr wrap="square" rtlCol="0">
            <a:spAutoFit/>
          </a:bodyPr>
          <a:lstStyle/>
          <a:p>
            <a:r>
              <a:rPr lang="cs-CZ" dirty="0"/>
              <a:t>A</a:t>
            </a:r>
          </a:p>
        </p:txBody>
      </p:sp>
      <p:sp>
        <p:nvSpPr>
          <p:cNvPr id="8" name="TextovéPole 7">
            <a:extLst>
              <a:ext uri="{FF2B5EF4-FFF2-40B4-BE49-F238E27FC236}">
                <a16:creationId xmlns:a16="http://schemas.microsoft.com/office/drawing/2014/main" id="{F47236A4-8968-4A02-9E51-455F0CB0304A}"/>
              </a:ext>
            </a:extLst>
          </p:cNvPr>
          <p:cNvSpPr txBox="1"/>
          <p:nvPr/>
        </p:nvSpPr>
        <p:spPr>
          <a:xfrm>
            <a:off x="6077309" y="1930019"/>
            <a:ext cx="366899" cy="461665"/>
          </a:xfrm>
          <a:prstGeom prst="rect">
            <a:avLst/>
          </a:prstGeom>
          <a:noFill/>
        </p:spPr>
        <p:txBody>
          <a:bodyPr wrap="square" rtlCol="0">
            <a:spAutoFit/>
          </a:bodyPr>
          <a:lstStyle/>
          <a:p>
            <a:r>
              <a:rPr lang="cs-CZ" dirty="0"/>
              <a:t>B</a:t>
            </a:r>
          </a:p>
        </p:txBody>
      </p:sp>
      <p:sp>
        <p:nvSpPr>
          <p:cNvPr id="20" name="TextovéPole 19">
            <a:extLst>
              <a:ext uri="{FF2B5EF4-FFF2-40B4-BE49-F238E27FC236}">
                <a16:creationId xmlns:a16="http://schemas.microsoft.com/office/drawing/2014/main" id="{04F88C99-4A51-4FFD-9ACA-08846DF0DB5D}"/>
              </a:ext>
            </a:extLst>
          </p:cNvPr>
          <p:cNvSpPr txBox="1"/>
          <p:nvPr/>
        </p:nvSpPr>
        <p:spPr>
          <a:xfrm>
            <a:off x="3200844" y="4701036"/>
            <a:ext cx="366899" cy="461665"/>
          </a:xfrm>
          <a:prstGeom prst="rect">
            <a:avLst/>
          </a:prstGeom>
          <a:noFill/>
        </p:spPr>
        <p:txBody>
          <a:bodyPr wrap="square" rtlCol="0">
            <a:spAutoFit/>
          </a:bodyPr>
          <a:lstStyle/>
          <a:p>
            <a:r>
              <a:rPr lang="cs-CZ" dirty="0"/>
              <a:t>D</a:t>
            </a:r>
          </a:p>
        </p:txBody>
      </p:sp>
      <p:sp>
        <p:nvSpPr>
          <p:cNvPr id="22" name="TextovéPole 21">
            <a:extLst>
              <a:ext uri="{FF2B5EF4-FFF2-40B4-BE49-F238E27FC236}">
                <a16:creationId xmlns:a16="http://schemas.microsoft.com/office/drawing/2014/main" id="{5A06EF0F-7413-41C8-ABC0-29E021722F2D}"/>
              </a:ext>
            </a:extLst>
          </p:cNvPr>
          <p:cNvSpPr txBox="1"/>
          <p:nvPr/>
        </p:nvSpPr>
        <p:spPr>
          <a:xfrm>
            <a:off x="5501245" y="3062884"/>
            <a:ext cx="366899" cy="461665"/>
          </a:xfrm>
          <a:prstGeom prst="rect">
            <a:avLst/>
          </a:prstGeom>
          <a:noFill/>
        </p:spPr>
        <p:txBody>
          <a:bodyPr wrap="square" rtlCol="0">
            <a:spAutoFit/>
          </a:bodyPr>
          <a:lstStyle/>
          <a:p>
            <a:r>
              <a:rPr lang="cs-CZ" dirty="0"/>
              <a:t>B</a:t>
            </a:r>
          </a:p>
        </p:txBody>
      </p:sp>
      <p:sp>
        <p:nvSpPr>
          <p:cNvPr id="10" name="TextovéPole 9">
            <a:extLst>
              <a:ext uri="{FF2B5EF4-FFF2-40B4-BE49-F238E27FC236}">
                <a16:creationId xmlns:a16="http://schemas.microsoft.com/office/drawing/2014/main" id="{DA9DCA34-276B-41A4-A0B9-CEDD7E4C8D8C}"/>
              </a:ext>
            </a:extLst>
          </p:cNvPr>
          <p:cNvSpPr txBox="1"/>
          <p:nvPr/>
        </p:nvSpPr>
        <p:spPr>
          <a:xfrm>
            <a:off x="3249932" y="6106061"/>
            <a:ext cx="366899" cy="461665"/>
          </a:xfrm>
          <a:prstGeom prst="rect">
            <a:avLst/>
          </a:prstGeom>
          <a:noFill/>
        </p:spPr>
        <p:txBody>
          <a:bodyPr wrap="square" rtlCol="0">
            <a:spAutoFit/>
          </a:bodyPr>
          <a:lstStyle/>
          <a:p>
            <a:r>
              <a:rPr lang="cs-CZ" dirty="0"/>
              <a:t>C</a:t>
            </a:r>
          </a:p>
        </p:txBody>
      </p:sp>
      <p:sp>
        <p:nvSpPr>
          <p:cNvPr id="24" name="TextovéPole 23">
            <a:extLst>
              <a:ext uri="{FF2B5EF4-FFF2-40B4-BE49-F238E27FC236}">
                <a16:creationId xmlns:a16="http://schemas.microsoft.com/office/drawing/2014/main" id="{50CE39AB-AF0C-4C94-852D-2EE73ECB0E40}"/>
              </a:ext>
            </a:extLst>
          </p:cNvPr>
          <p:cNvSpPr txBox="1"/>
          <p:nvPr/>
        </p:nvSpPr>
        <p:spPr>
          <a:xfrm>
            <a:off x="8677817" y="1988840"/>
            <a:ext cx="366899" cy="461665"/>
          </a:xfrm>
          <a:prstGeom prst="rect">
            <a:avLst/>
          </a:prstGeom>
          <a:noFill/>
        </p:spPr>
        <p:txBody>
          <a:bodyPr wrap="square" rtlCol="0">
            <a:spAutoFit/>
          </a:bodyPr>
          <a:lstStyle/>
          <a:p>
            <a:r>
              <a:rPr lang="cs-CZ" dirty="0"/>
              <a:t>C</a:t>
            </a:r>
          </a:p>
        </p:txBody>
      </p:sp>
      <p:sp>
        <p:nvSpPr>
          <p:cNvPr id="25" name="TextovéPole 24">
            <a:extLst>
              <a:ext uri="{FF2B5EF4-FFF2-40B4-BE49-F238E27FC236}">
                <a16:creationId xmlns:a16="http://schemas.microsoft.com/office/drawing/2014/main" id="{1269A42F-0775-4A15-845D-9ACD68868DDA}"/>
              </a:ext>
            </a:extLst>
          </p:cNvPr>
          <p:cNvSpPr txBox="1"/>
          <p:nvPr/>
        </p:nvSpPr>
        <p:spPr>
          <a:xfrm>
            <a:off x="5485791" y="2261432"/>
            <a:ext cx="366899" cy="461665"/>
          </a:xfrm>
          <a:prstGeom prst="rect">
            <a:avLst/>
          </a:prstGeom>
          <a:noFill/>
        </p:spPr>
        <p:txBody>
          <a:bodyPr wrap="square" rtlCol="0">
            <a:spAutoFit/>
          </a:bodyPr>
          <a:lstStyle/>
          <a:p>
            <a:r>
              <a:rPr lang="cs-CZ" dirty="0"/>
              <a:t>C</a:t>
            </a:r>
          </a:p>
        </p:txBody>
      </p:sp>
      <p:sp>
        <p:nvSpPr>
          <p:cNvPr id="11" name="TextovéPole 10">
            <a:extLst>
              <a:ext uri="{FF2B5EF4-FFF2-40B4-BE49-F238E27FC236}">
                <a16:creationId xmlns:a16="http://schemas.microsoft.com/office/drawing/2014/main" id="{B865FD3D-7D62-4377-A677-90A0B617C5D1}"/>
              </a:ext>
            </a:extLst>
          </p:cNvPr>
          <p:cNvSpPr txBox="1"/>
          <p:nvPr/>
        </p:nvSpPr>
        <p:spPr>
          <a:xfrm>
            <a:off x="7573476" y="4279479"/>
            <a:ext cx="405759" cy="461665"/>
          </a:xfrm>
          <a:prstGeom prst="rect">
            <a:avLst/>
          </a:prstGeom>
          <a:noFill/>
        </p:spPr>
        <p:txBody>
          <a:bodyPr wrap="square" rtlCol="0">
            <a:spAutoFit/>
          </a:bodyPr>
          <a:lstStyle/>
          <a:p>
            <a:r>
              <a:rPr lang="cs-CZ" dirty="0"/>
              <a:t>D</a:t>
            </a:r>
          </a:p>
        </p:txBody>
      </p:sp>
      <p:sp>
        <p:nvSpPr>
          <p:cNvPr id="26" name="TextovéPole 25">
            <a:extLst>
              <a:ext uri="{FF2B5EF4-FFF2-40B4-BE49-F238E27FC236}">
                <a16:creationId xmlns:a16="http://schemas.microsoft.com/office/drawing/2014/main" id="{F8889E8D-57E8-4567-BFE5-A7BF41098D86}"/>
              </a:ext>
            </a:extLst>
          </p:cNvPr>
          <p:cNvSpPr txBox="1"/>
          <p:nvPr/>
        </p:nvSpPr>
        <p:spPr>
          <a:xfrm>
            <a:off x="5292080" y="6106060"/>
            <a:ext cx="405759" cy="461665"/>
          </a:xfrm>
          <a:prstGeom prst="rect">
            <a:avLst/>
          </a:prstGeom>
          <a:noFill/>
        </p:spPr>
        <p:txBody>
          <a:bodyPr wrap="square" rtlCol="0">
            <a:spAutoFit/>
          </a:bodyPr>
          <a:lstStyle/>
          <a:p>
            <a:r>
              <a:rPr lang="cs-CZ" dirty="0"/>
              <a:t>B</a:t>
            </a:r>
          </a:p>
        </p:txBody>
      </p:sp>
      <p:sp>
        <p:nvSpPr>
          <p:cNvPr id="27" name="TextovéPole 26">
            <a:extLst>
              <a:ext uri="{FF2B5EF4-FFF2-40B4-BE49-F238E27FC236}">
                <a16:creationId xmlns:a16="http://schemas.microsoft.com/office/drawing/2014/main" id="{0B96D203-3478-49AA-97F0-FEFBFE4E8867}"/>
              </a:ext>
            </a:extLst>
          </p:cNvPr>
          <p:cNvSpPr txBox="1"/>
          <p:nvPr/>
        </p:nvSpPr>
        <p:spPr>
          <a:xfrm>
            <a:off x="5508104" y="2646199"/>
            <a:ext cx="405759" cy="461665"/>
          </a:xfrm>
          <a:prstGeom prst="rect">
            <a:avLst/>
          </a:prstGeom>
          <a:noFill/>
        </p:spPr>
        <p:txBody>
          <a:bodyPr wrap="square" rtlCol="0">
            <a:spAutoFit/>
          </a:bodyPr>
          <a:lstStyle/>
          <a:p>
            <a:r>
              <a:rPr lang="cs-CZ" dirty="0"/>
              <a:t>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4">
            <a:extLst>
              <a:ext uri="{FF2B5EF4-FFF2-40B4-BE49-F238E27FC236}">
                <a16:creationId xmlns:a16="http://schemas.microsoft.com/office/drawing/2014/main" id="{EC4C8E90-841D-40E2-8C83-084801F7FB9E}"/>
              </a:ext>
            </a:extLst>
          </p:cNvPr>
          <p:cNvCxnSpPr/>
          <p:nvPr/>
        </p:nvCxnSpPr>
        <p:spPr>
          <a:xfrm rot="10800000" flipH="1">
            <a:off x="823913" y="4143375"/>
            <a:ext cx="601662" cy="7080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5">
            <a:extLst>
              <a:ext uri="{FF2B5EF4-FFF2-40B4-BE49-F238E27FC236}">
                <a16:creationId xmlns:a16="http://schemas.microsoft.com/office/drawing/2014/main" id="{DFD74C46-905D-42CC-981B-7AED3D091EFC}"/>
              </a:ext>
            </a:extLst>
          </p:cNvPr>
          <p:cNvCxnSpPr/>
          <p:nvPr/>
        </p:nvCxnSpPr>
        <p:spPr>
          <a:xfrm>
            <a:off x="1443038" y="4141788"/>
            <a:ext cx="615950" cy="709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6">
            <a:extLst>
              <a:ext uri="{FF2B5EF4-FFF2-40B4-BE49-F238E27FC236}">
                <a16:creationId xmlns:a16="http://schemas.microsoft.com/office/drawing/2014/main" id="{6FF2D13B-39F3-4D1D-AE39-1F2E2AA2CFB0}"/>
              </a:ext>
            </a:extLst>
          </p:cNvPr>
          <p:cNvCxnSpPr/>
          <p:nvPr/>
        </p:nvCxnSpPr>
        <p:spPr>
          <a:xfrm rot="16200000" flipH="1">
            <a:off x="2247900" y="2563813"/>
            <a:ext cx="1985963" cy="16271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7">
            <a:extLst>
              <a:ext uri="{FF2B5EF4-FFF2-40B4-BE49-F238E27FC236}">
                <a16:creationId xmlns:a16="http://schemas.microsoft.com/office/drawing/2014/main" id="{CF5FCFA1-216D-4944-B959-9E2FDEA40107}"/>
              </a:ext>
            </a:extLst>
          </p:cNvPr>
          <p:cNvCxnSpPr/>
          <p:nvPr/>
        </p:nvCxnSpPr>
        <p:spPr>
          <a:xfrm rot="5400000">
            <a:off x="2173288" y="3844925"/>
            <a:ext cx="1508125" cy="6508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8">
            <a:extLst>
              <a:ext uri="{FF2B5EF4-FFF2-40B4-BE49-F238E27FC236}">
                <a16:creationId xmlns:a16="http://schemas.microsoft.com/office/drawing/2014/main" id="{F9CCF74C-5C34-4C37-B889-2B9F6AAA366A}"/>
              </a:ext>
            </a:extLst>
          </p:cNvPr>
          <p:cNvCxnSpPr/>
          <p:nvPr/>
        </p:nvCxnSpPr>
        <p:spPr>
          <a:xfrm rot="5400000">
            <a:off x="2882900" y="4137025"/>
            <a:ext cx="996950" cy="5778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9">
            <a:extLst>
              <a:ext uri="{FF2B5EF4-FFF2-40B4-BE49-F238E27FC236}">
                <a16:creationId xmlns:a16="http://schemas.microsoft.com/office/drawing/2014/main" id="{2D8B6E82-EAB6-423B-9154-29CD8746D9D0}"/>
              </a:ext>
            </a:extLst>
          </p:cNvPr>
          <p:cNvCxnSpPr/>
          <p:nvPr/>
        </p:nvCxnSpPr>
        <p:spPr>
          <a:xfrm rot="16200000" flipV="1">
            <a:off x="3969544" y="4436269"/>
            <a:ext cx="536575" cy="395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10">
            <a:extLst>
              <a:ext uri="{FF2B5EF4-FFF2-40B4-BE49-F238E27FC236}">
                <a16:creationId xmlns:a16="http://schemas.microsoft.com/office/drawing/2014/main" id="{5FEFEBDA-FAAB-4B3D-A8FA-EC52762F829E}"/>
              </a:ext>
            </a:extLst>
          </p:cNvPr>
          <p:cNvCxnSpPr/>
          <p:nvPr/>
        </p:nvCxnSpPr>
        <p:spPr>
          <a:xfrm rot="5400000">
            <a:off x="3563938" y="4465637"/>
            <a:ext cx="590550" cy="3714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11">
            <a:extLst>
              <a:ext uri="{FF2B5EF4-FFF2-40B4-BE49-F238E27FC236}">
                <a16:creationId xmlns:a16="http://schemas.microsoft.com/office/drawing/2014/main" id="{997ADDA3-584F-4A81-B175-817D1379D6E0}"/>
              </a:ext>
            </a:extLst>
          </p:cNvPr>
          <p:cNvCxnSpPr/>
          <p:nvPr/>
        </p:nvCxnSpPr>
        <p:spPr>
          <a:xfrm rot="5400000">
            <a:off x="1035844" y="2763044"/>
            <a:ext cx="1792287" cy="981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538" name="TextBox 22">
            <a:extLst>
              <a:ext uri="{FF2B5EF4-FFF2-40B4-BE49-F238E27FC236}">
                <a16:creationId xmlns:a16="http://schemas.microsoft.com/office/drawing/2014/main" id="{EC9B40EA-F614-4540-8086-0B5057C78CA3}"/>
              </a:ext>
            </a:extLst>
          </p:cNvPr>
          <p:cNvSpPr txBox="1">
            <a:spLocks noChangeArrowheads="1"/>
          </p:cNvSpPr>
          <p:nvPr/>
        </p:nvSpPr>
        <p:spPr bwMode="auto">
          <a:xfrm>
            <a:off x="642938" y="4856163"/>
            <a:ext cx="317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400">
                <a:latin typeface="Calibri" panose="020F0502020204030204" pitchFamily="34" charset="0"/>
              </a:rPr>
              <a:t>A</a:t>
            </a:r>
          </a:p>
        </p:txBody>
      </p:sp>
      <p:sp>
        <p:nvSpPr>
          <p:cNvPr id="22539" name="TextBox 24">
            <a:extLst>
              <a:ext uri="{FF2B5EF4-FFF2-40B4-BE49-F238E27FC236}">
                <a16:creationId xmlns:a16="http://schemas.microsoft.com/office/drawing/2014/main" id="{249DB8A0-9138-4219-8287-A4FFD667062E}"/>
              </a:ext>
            </a:extLst>
          </p:cNvPr>
          <p:cNvSpPr txBox="1">
            <a:spLocks noChangeArrowheads="1"/>
          </p:cNvSpPr>
          <p:nvPr/>
        </p:nvSpPr>
        <p:spPr bwMode="auto">
          <a:xfrm>
            <a:off x="1885950" y="4856163"/>
            <a:ext cx="317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400">
                <a:latin typeface="Calibri" panose="020F0502020204030204" pitchFamily="34" charset="0"/>
              </a:rPr>
              <a:t>B</a:t>
            </a:r>
          </a:p>
        </p:txBody>
      </p:sp>
      <p:sp>
        <p:nvSpPr>
          <p:cNvPr id="22540" name="TextBox 25">
            <a:extLst>
              <a:ext uri="{FF2B5EF4-FFF2-40B4-BE49-F238E27FC236}">
                <a16:creationId xmlns:a16="http://schemas.microsoft.com/office/drawing/2014/main" id="{C060DBB0-E3A3-4886-9A9F-6CB34FA977D6}"/>
              </a:ext>
            </a:extLst>
          </p:cNvPr>
          <p:cNvSpPr txBox="1">
            <a:spLocks noChangeArrowheads="1"/>
          </p:cNvSpPr>
          <p:nvPr/>
        </p:nvSpPr>
        <p:spPr bwMode="auto">
          <a:xfrm>
            <a:off x="2447925" y="4856163"/>
            <a:ext cx="317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400">
                <a:latin typeface="Calibri" panose="020F0502020204030204" pitchFamily="34" charset="0"/>
              </a:rPr>
              <a:t>C</a:t>
            </a:r>
          </a:p>
        </p:txBody>
      </p:sp>
      <p:sp>
        <p:nvSpPr>
          <p:cNvPr id="22541" name="TextBox 26">
            <a:extLst>
              <a:ext uri="{FF2B5EF4-FFF2-40B4-BE49-F238E27FC236}">
                <a16:creationId xmlns:a16="http://schemas.microsoft.com/office/drawing/2014/main" id="{85985852-616C-4A3C-B806-4BB95F9491F4}"/>
              </a:ext>
            </a:extLst>
          </p:cNvPr>
          <p:cNvSpPr txBox="1">
            <a:spLocks noChangeArrowheads="1"/>
          </p:cNvSpPr>
          <p:nvPr/>
        </p:nvSpPr>
        <p:spPr bwMode="auto">
          <a:xfrm>
            <a:off x="2971800" y="4856163"/>
            <a:ext cx="327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400">
                <a:latin typeface="Calibri" panose="020F0502020204030204" pitchFamily="34" charset="0"/>
              </a:rPr>
              <a:t>D</a:t>
            </a:r>
          </a:p>
        </p:txBody>
      </p:sp>
      <p:sp>
        <p:nvSpPr>
          <p:cNvPr id="22542" name="TextBox 27">
            <a:extLst>
              <a:ext uri="{FF2B5EF4-FFF2-40B4-BE49-F238E27FC236}">
                <a16:creationId xmlns:a16="http://schemas.microsoft.com/office/drawing/2014/main" id="{D527BA9F-0EE8-4F31-924A-56BFE30BDF17}"/>
              </a:ext>
            </a:extLst>
          </p:cNvPr>
          <p:cNvSpPr txBox="1">
            <a:spLocks noChangeArrowheads="1"/>
          </p:cNvSpPr>
          <p:nvPr/>
        </p:nvSpPr>
        <p:spPr bwMode="auto">
          <a:xfrm>
            <a:off x="3544888" y="4856163"/>
            <a:ext cx="296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400">
                <a:latin typeface="Calibri" panose="020F0502020204030204" pitchFamily="34" charset="0"/>
              </a:rPr>
              <a:t>E</a:t>
            </a:r>
          </a:p>
        </p:txBody>
      </p:sp>
      <p:sp>
        <p:nvSpPr>
          <p:cNvPr id="22543" name="TextBox 28">
            <a:extLst>
              <a:ext uri="{FF2B5EF4-FFF2-40B4-BE49-F238E27FC236}">
                <a16:creationId xmlns:a16="http://schemas.microsoft.com/office/drawing/2014/main" id="{E0DDDAEF-143D-4B0D-A9AC-B959BB259FEC}"/>
              </a:ext>
            </a:extLst>
          </p:cNvPr>
          <p:cNvSpPr txBox="1">
            <a:spLocks noChangeArrowheads="1"/>
          </p:cNvSpPr>
          <p:nvPr/>
        </p:nvSpPr>
        <p:spPr bwMode="auto">
          <a:xfrm>
            <a:off x="4276725" y="4856163"/>
            <a:ext cx="296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400">
                <a:latin typeface="Calibri" panose="020F0502020204030204" pitchFamily="34" charset="0"/>
              </a:rPr>
              <a:t>F</a:t>
            </a:r>
          </a:p>
        </p:txBody>
      </p:sp>
      <p:sp>
        <p:nvSpPr>
          <p:cNvPr id="22544" name="TextovéPole 24">
            <a:extLst>
              <a:ext uri="{FF2B5EF4-FFF2-40B4-BE49-F238E27FC236}">
                <a16:creationId xmlns:a16="http://schemas.microsoft.com/office/drawing/2014/main" id="{F51EEEB5-97FC-432A-9E79-D0640D3E589F}"/>
              </a:ext>
            </a:extLst>
          </p:cNvPr>
          <p:cNvSpPr txBox="1">
            <a:spLocks noChangeArrowheads="1"/>
          </p:cNvSpPr>
          <p:nvPr/>
        </p:nvSpPr>
        <p:spPr bwMode="auto">
          <a:xfrm>
            <a:off x="3929063" y="1785938"/>
            <a:ext cx="50720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cs-CZ" altLang="cs-CZ" sz="2400" b="1" dirty="0">
                <a:latin typeface="Arial" panose="020B0604020202020204" pitchFamily="34" charset="0"/>
                <a:cs typeface="Arial" panose="020B0604020202020204" pitchFamily="34" charset="0"/>
              </a:rPr>
              <a:t> </a:t>
            </a:r>
            <a:r>
              <a:rPr lang="cs-CZ" altLang="cs-CZ" sz="2400" b="1" dirty="0" err="1">
                <a:latin typeface="Arial" panose="020B0604020202020204" pitchFamily="34" charset="0"/>
                <a:cs typeface="Arial" panose="020B0604020202020204" pitchFamily="34" charset="0"/>
              </a:rPr>
              <a:t>Shape</a:t>
            </a:r>
            <a:r>
              <a:rPr lang="cs-CZ" altLang="cs-CZ" sz="2400" b="1" dirty="0">
                <a:latin typeface="Arial" panose="020B0604020202020204" pitchFamily="34" charset="0"/>
                <a:cs typeface="Arial" panose="020B0604020202020204" pitchFamily="34" charset="0"/>
              </a:rPr>
              <a:t> </a:t>
            </a:r>
            <a:r>
              <a:rPr lang="en-US" altLang="cs-CZ" sz="2400" b="1" dirty="0">
                <a:latin typeface="Arial" panose="020B0604020202020204" pitchFamily="34" charset="0"/>
                <a:cs typeface="Arial" panose="020B0604020202020204" pitchFamily="34" charset="0"/>
              </a:rPr>
              <a:t>(</a:t>
            </a:r>
            <a:r>
              <a:rPr lang="en-US" altLang="cs-CZ" sz="2400" b="1" dirty="0" err="1">
                <a:latin typeface="Arial" panose="020B0604020202020204" pitchFamily="34" charset="0"/>
                <a:cs typeface="Arial" panose="020B0604020202020204" pitchFamily="34" charset="0"/>
              </a:rPr>
              <a:t>topolog</a:t>
            </a:r>
            <a:r>
              <a:rPr lang="cs-CZ" altLang="cs-CZ" sz="2400" b="1" dirty="0">
                <a:latin typeface="Arial" panose="020B0604020202020204" pitchFamily="34" charset="0"/>
                <a:cs typeface="Arial" panose="020B0604020202020204" pitchFamily="34" charset="0"/>
              </a:rPr>
              <a:t>y</a:t>
            </a:r>
            <a:r>
              <a:rPr lang="en-US" altLang="cs-CZ" sz="2400" b="1" dirty="0">
                <a:latin typeface="Arial" panose="020B0604020202020204" pitchFamily="34" charset="0"/>
                <a:cs typeface="Arial" panose="020B0604020202020204" pitchFamily="34" charset="0"/>
              </a:rPr>
              <a:t>)</a:t>
            </a:r>
          </a:p>
          <a:p>
            <a:pPr eaLnBrk="1" hangingPunct="1">
              <a:spcBef>
                <a:spcPct val="0"/>
              </a:spcBef>
            </a:pPr>
            <a:r>
              <a:rPr lang="en-US" altLang="cs-CZ" sz="2400" b="1" dirty="0">
                <a:latin typeface="Arial" panose="020B0604020202020204" pitchFamily="34" charset="0"/>
                <a:cs typeface="Arial" panose="020B0604020202020204" pitchFamily="34" charset="0"/>
              </a:rPr>
              <a:t> </a:t>
            </a:r>
            <a:r>
              <a:rPr lang="cs-CZ" altLang="cs-CZ" sz="2400" b="1" dirty="0" err="1">
                <a:latin typeface="Arial" panose="020B0604020202020204" pitchFamily="34" charset="0"/>
                <a:cs typeface="Arial" panose="020B0604020202020204" pitchFamily="34" charset="0"/>
              </a:rPr>
              <a:t>Branch</a:t>
            </a:r>
            <a:r>
              <a:rPr lang="cs-CZ" altLang="cs-CZ" sz="2400" b="1" dirty="0">
                <a:latin typeface="Arial" panose="020B0604020202020204" pitchFamily="34" charset="0"/>
                <a:cs typeface="Arial" panose="020B0604020202020204" pitchFamily="34" charset="0"/>
              </a:rPr>
              <a:t> </a:t>
            </a:r>
            <a:r>
              <a:rPr lang="cs-CZ" altLang="cs-CZ" sz="2400" b="1" dirty="0" err="1">
                <a:latin typeface="Arial" panose="020B0604020202020204" pitchFamily="34" charset="0"/>
                <a:cs typeface="Arial" panose="020B0604020202020204" pitchFamily="34" charset="0"/>
              </a:rPr>
              <a:t>lengths</a:t>
            </a:r>
            <a:endParaRPr lang="cs-CZ" altLang="cs-CZ" sz="2400" b="1" dirty="0">
              <a:latin typeface="Arial" panose="020B0604020202020204" pitchFamily="34" charset="0"/>
              <a:cs typeface="Arial" panose="020B0604020202020204" pitchFamily="34" charset="0"/>
            </a:endParaRPr>
          </a:p>
          <a:p>
            <a:pPr eaLnBrk="1" hangingPunct="1">
              <a:spcBef>
                <a:spcPct val="0"/>
              </a:spcBef>
            </a:pPr>
            <a:r>
              <a:rPr lang="cs-CZ" altLang="cs-CZ" sz="2400" b="1" dirty="0">
                <a:latin typeface="Arial" panose="020B0604020202020204" pitchFamily="34" charset="0"/>
                <a:cs typeface="Arial" panose="020B0604020202020204" pitchFamily="34" charset="0"/>
              </a:rPr>
              <a:t> </a:t>
            </a:r>
            <a:r>
              <a:rPr lang="cs-CZ" altLang="cs-CZ" sz="2400" b="1" dirty="0" err="1">
                <a:latin typeface="Arial" panose="020B0604020202020204" pitchFamily="34" charset="0"/>
                <a:cs typeface="Arial" panose="020B0604020202020204" pitchFamily="34" charset="0"/>
              </a:rPr>
              <a:t>Robustness</a:t>
            </a:r>
            <a:r>
              <a:rPr lang="cs-CZ" altLang="cs-CZ" sz="2400" b="1" dirty="0">
                <a:latin typeface="Arial" panose="020B0604020202020204" pitchFamily="34" charset="0"/>
                <a:cs typeface="Arial" panose="020B0604020202020204" pitchFamily="34" charset="0"/>
              </a:rPr>
              <a:t> </a:t>
            </a:r>
            <a:r>
              <a:rPr lang="cs-CZ" altLang="cs-CZ" sz="2400" b="1" dirty="0" err="1">
                <a:latin typeface="Arial" panose="020B0604020202020204" pitchFamily="34" charset="0"/>
                <a:cs typeface="Arial" panose="020B0604020202020204" pitchFamily="34" charset="0"/>
              </a:rPr>
              <a:t>of</a:t>
            </a:r>
            <a:r>
              <a:rPr lang="cs-CZ" altLang="cs-CZ" sz="2400" b="1" dirty="0">
                <a:latin typeface="Arial" panose="020B0604020202020204" pitchFamily="34" charset="0"/>
                <a:cs typeface="Arial" panose="020B0604020202020204" pitchFamily="34" charset="0"/>
              </a:rPr>
              <a:t> </a:t>
            </a:r>
            <a:r>
              <a:rPr lang="cs-CZ" altLang="cs-CZ" sz="2400" b="1" dirty="0" err="1">
                <a:latin typeface="Arial" panose="020B0604020202020204" pitchFamily="34" charset="0"/>
                <a:cs typeface="Arial" panose="020B0604020202020204" pitchFamily="34" charset="0"/>
              </a:rPr>
              <a:t>the</a:t>
            </a:r>
            <a:r>
              <a:rPr lang="cs-CZ" altLang="cs-CZ" sz="2400" b="1" dirty="0">
                <a:latin typeface="Arial" panose="020B0604020202020204" pitchFamily="34" charset="0"/>
                <a:cs typeface="Arial" panose="020B0604020202020204" pitchFamily="34" charset="0"/>
              </a:rPr>
              <a:t> </a:t>
            </a:r>
            <a:r>
              <a:rPr lang="cs-CZ" altLang="cs-CZ" sz="2400" b="1" dirty="0" err="1">
                <a:latin typeface="Arial" panose="020B0604020202020204" pitchFamily="34" charset="0"/>
                <a:cs typeface="Arial" panose="020B0604020202020204" pitchFamily="34" charset="0"/>
              </a:rPr>
              <a:t>topology</a:t>
            </a:r>
            <a:endParaRPr lang="en-US" altLang="cs-CZ" sz="2400" b="1" dirty="0">
              <a:latin typeface="Arial" panose="020B0604020202020204" pitchFamily="34" charset="0"/>
              <a:cs typeface="Arial" panose="020B0604020202020204" pitchFamily="34" charset="0"/>
            </a:endParaRPr>
          </a:p>
          <a:p>
            <a:pPr eaLnBrk="1" hangingPunct="1">
              <a:spcBef>
                <a:spcPct val="0"/>
              </a:spcBef>
            </a:pPr>
            <a:r>
              <a:rPr lang="en-US" altLang="cs-CZ" sz="2400" b="1" dirty="0">
                <a:latin typeface="Arial" panose="020B0604020202020204" pitchFamily="34" charset="0"/>
                <a:cs typeface="Arial" panose="020B0604020202020204" pitchFamily="34" charset="0"/>
              </a:rPr>
              <a:t> </a:t>
            </a:r>
            <a:r>
              <a:rPr lang="cs-CZ" altLang="cs-CZ" sz="2400" b="1" dirty="0" err="1">
                <a:latin typeface="Arial" panose="020B0604020202020204" pitchFamily="34" charset="0"/>
                <a:cs typeface="Arial" panose="020B0604020202020204" pitchFamily="34" charset="0"/>
              </a:rPr>
              <a:t>Where</a:t>
            </a:r>
            <a:r>
              <a:rPr lang="cs-CZ" altLang="cs-CZ" sz="2400" b="1" dirty="0">
                <a:latin typeface="Arial" panose="020B0604020202020204" pitchFamily="34" charset="0"/>
                <a:cs typeface="Arial" panose="020B0604020202020204" pitchFamily="34" charset="0"/>
              </a:rPr>
              <a:t> </a:t>
            </a:r>
            <a:r>
              <a:rPr lang="cs-CZ" altLang="cs-CZ" sz="2400" b="1" dirty="0" err="1">
                <a:latin typeface="Arial" panose="020B0604020202020204" pitchFamily="34" charset="0"/>
                <a:cs typeface="Arial" panose="020B0604020202020204" pitchFamily="34" charset="0"/>
              </a:rPr>
              <a:t>is</a:t>
            </a:r>
            <a:r>
              <a:rPr lang="cs-CZ" altLang="cs-CZ" sz="2400" b="1" dirty="0">
                <a:latin typeface="Arial" panose="020B0604020202020204" pitchFamily="34" charset="0"/>
                <a:cs typeface="Arial" panose="020B0604020202020204" pitchFamily="34" charset="0"/>
              </a:rPr>
              <a:t> </a:t>
            </a:r>
            <a:r>
              <a:rPr lang="cs-CZ" altLang="cs-CZ" sz="2400" b="1" dirty="0" err="1">
                <a:latin typeface="Arial" panose="020B0604020202020204" pitchFamily="34" charset="0"/>
                <a:cs typeface="Arial" panose="020B0604020202020204" pitchFamily="34" charset="0"/>
              </a:rPr>
              <a:t>the</a:t>
            </a:r>
            <a:r>
              <a:rPr lang="cs-CZ" altLang="cs-CZ" sz="2400" b="1" dirty="0">
                <a:latin typeface="Arial" panose="020B0604020202020204" pitchFamily="34" charset="0"/>
                <a:cs typeface="Arial" panose="020B0604020202020204" pitchFamily="34" charset="0"/>
              </a:rPr>
              <a:t> </a:t>
            </a:r>
            <a:r>
              <a:rPr lang="cs-CZ" altLang="cs-CZ" sz="2400" b="1" dirty="0" err="1">
                <a:latin typeface="Arial" panose="020B0604020202020204" pitchFamily="34" charset="0"/>
                <a:cs typeface="Arial" panose="020B0604020202020204" pitchFamily="34" charset="0"/>
              </a:rPr>
              <a:t>root</a:t>
            </a:r>
            <a:endParaRPr lang="cs-CZ" altLang="cs-CZ" sz="2400" b="1" dirty="0">
              <a:latin typeface="Arial" panose="020B0604020202020204" pitchFamily="34" charset="0"/>
              <a:cs typeface="Arial" panose="020B0604020202020204" pitchFamily="34" charset="0"/>
            </a:endParaRPr>
          </a:p>
        </p:txBody>
      </p:sp>
      <p:sp>
        <p:nvSpPr>
          <p:cNvPr id="22545" name="Text Box 16">
            <a:extLst>
              <a:ext uri="{FF2B5EF4-FFF2-40B4-BE49-F238E27FC236}">
                <a16:creationId xmlns:a16="http://schemas.microsoft.com/office/drawing/2014/main" id="{8DB6499A-C736-40D7-AD89-9AD8213415E2}"/>
              </a:ext>
            </a:extLst>
          </p:cNvPr>
          <p:cNvSpPr txBox="1">
            <a:spLocks noChangeArrowheads="1"/>
          </p:cNvSpPr>
          <p:nvPr/>
        </p:nvSpPr>
        <p:spPr bwMode="auto">
          <a:xfrm>
            <a:off x="685800" y="228600"/>
            <a:ext cx="8001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4400" b="1">
                <a:solidFill>
                  <a:srgbClr val="000066"/>
                </a:solidFill>
                <a:latin typeface="Arial" panose="020B0604020202020204" pitchFamily="34" charset="0"/>
              </a:rPr>
              <a:t>Co chceme </a:t>
            </a:r>
            <a:r>
              <a:rPr lang="en-US" altLang="cs-CZ" sz="4400" b="1">
                <a:solidFill>
                  <a:srgbClr val="000066"/>
                </a:solidFill>
                <a:latin typeface="Arial" panose="020B0604020202020204" pitchFamily="34" charset="0"/>
              </a:rPr>
              <a:t>u stromu </a:t>
            </a:r>
            <a:r>
              <a:rPr lang="cs-CZ" altLang="cs-CZ" sz="4400" b="1">
                <a:solidFill>
                  <a:srgbClr val="000066"/>
                </a:solidFill>
                <a:latin typeface="Arial" panose="020B0604020202020204" pitchFamily="34" charset="0"/>
              </a:rPr>
              <a:t>zjistit</a:t>
            </a:r>
            <a:r>
              <a:rPr lang="en-US" altLang="cs-CZ" sz="4400" b="1">
                <a:solidFill>
                  <a:srgbClr val="000066"/>
                </a:solidFill>
                <a:latin typeface="Arial" panose="020B0604020202020204" pitchFamily="34" charset="0"/>
              </a:rPr>
              <a:t>?</a:t>
            </a:r>
            <a:endParaRPr lang="cs-CZ" altLang="cs-CZ" sz="2400">
              <a:latin typeface="Arial" panose="020B0604020202020204" pitchFamily="34" charset="0"/>
            </a:endParaRPr>
          </a:p>
        </p:txBody>
      </p:sp>
      <p:sp>
        <p:nvSpPr>
          <p:cNvPr id="18" name="Text Box 16">
            <a:extLst>
              <a:ext uri="{FF2B5EF4-FFF2-40B4-BE49-F238E27FC236}">
                <a16:creationId xmlns:a16="http://schemas.microsoft.com/office/drawing/2014/main" id="{F148DFC6-E1FF-4D49-967C-88E82DB24BBF}"/>
              </a:ext>
            </a:extLst>
          </p:cNvPr>
          <p:cNvSpPr txBox="1">
            <a:spLocks noChangeArrowheads="1"/>
          </p:cNvSpPr>
          <p:nvPr/>
        </p:nvSpPr>
        <p:spPr bwMode="auto">
          <a:xfrm>
            <a:off x="0" y="228600"/>
            <a:ext cx="9144000" cy="769938"/>
          </a:xfrm>
          <a:prstGeom prst="rect">
            <a:avLst/>
          </a:prstGeom>
          <a:solidFill>
            <a:schemeClr val="accent6">
              <a:lumMod val="20000"/>
              <a:lumOff val="80000"/>
            </a:schemeClr>
          </a:solidFill>
          <a:ln w="9525">
            <a:noFill/>
            <a:miter lim="800000"/>
            <a:headEnd/>
            <a:tailEnd/>
          </a:ln>
        </p:spPr>
        <p:txBody>
          <a:bodyPr>
            <a:spAutoFit/>
          </a:bodyPr>
          <a:lstStyle/>
          <a:p>
            <a:pPr algn="ctr" eaLnBrk="1" hangingPunct="1">
              <a:defRPr/>
            </a:pPr>
            <a:r>
              <a:rPr lang="cs-CZ" sz="4400" b="1" dirty="0">
                <a:solidFill>
                  <a:srgbClr val="C00000"/>
                </a:solidFill>
                <a:latin typeface="Arial" pitchFamily="34" charset="0"/>
                <a:cs typeface="Arial" pitchFamily="34" charset="0"/>
              </a:rPr>
              <a:t>WHAT WE NEED TO FIND OUT</a:t>
            </a:r>
            <a:endParaRPr lang="cs-CZ" dirty="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a:extLst>
              <a:ext uri="{FF2B5EF4-FFF2-40B4-BE49-F238E27FC236}">
                <a16:creationId xmlns:a16="http://schemas.microsoft.com/office/drawing/2014/main" id="{AF8CA82D-42D8-47A4-A1D4-534498A98B73}"/>
              </a:ext>
            </a:extLst>
          </p:cNvPr>
          <p:cNvSpPr txBox="1"/>
          <p:nvPr/>
        </p:nvSpPr>
        <p:spPr>
          <a:xfrm>
            <a:off x="0" y="285750"/>
            <a:ext cx="8118248" cy="707886"/>
          </a:xfrm>
          <a:prstGeom prst="rect">
            <a:avLst/>
          </a:prstGeom>
          <a:solidFill>
            <a:schemeClr val="bg1"/>
          </a:solidFill>
        </p:spPr>
        <p:txBody>
          <a:bodyPr wrap="none">
            <a:spAutoFit/>
          </a:bodyPr>
          <a:lstStyle/>
          <a:p>
            <a:pPr eaLnBrk="1" hangingPunct="1">
              <a:defRPr/>
            </a:pPr>
            <a:r>
              <a:rPr lang="cs-CZ" sz="4000" b="1" dirty="0">
                <a:effectLst>
                  <a:outerShdw blurRad="38100" dist="38100" dir="2700000" algn="tl">
                    <a:srgbClr val="000000">
                      <a:alpha val="43137"/>
                    </a:srgbClr>
                  </a:outerShdw>
                </a:effectLst>
                <a:latin typeface="Arial" pitchFamily="34" charset="0"/>
                <a:cs typeface="Arial" pitchFamily="34" charset="0"/>
              </a:rPr>
              <a:t>HOW TO FIND THE BEST TREE</a:t>
            </a:r>
            <a:r>
              <a:rPr lang="en-US" sz="4000" b="1" dirty="0">
                <a:effectLst>
                  <a:outerShdw blurRad="38100" dist="38100" dir="2700000" algn="tl">
                    <a:srgbClr val="000000">
                      <a:alpha val="43137"/>
                    </a:srgbClr>
                  </a:outerShdw>
                </a:effectLst>
                <a:latin typeface="Arial" pitchFamily="34" charset="0"/>
                <a:cs typeface="Arial" pitchFamily="34" charset="0"/>
              </a:rPr>
              <a:t>?</a:t>
            </a:r>
            <a:endParaRPr lang="cs-CZ" sz="4000" b="1" dirty="0">
              <a:effectLst>
                <a:outerShdw blurRad="38100" dist="38100" dir="2700000" algn="tl">
                  <a:srgbClr val="000000">
                    <a:alpha val="43137"/>
                  </a:srgbClr>
                </a:outerShdw>
              </a:effectLst>
              <a:latin typeface="Arial" pitchFamily="34" charset="0"/>
              <a:cs typeface="Arial" pitchFamily="34" charset="0"/>
            </a:endParaRPr>
          </a:p>
        </p:txBody>
      </p:sp>
      <p:pic>
        <p:nvPicPr>
          <p:cNvPr id="23555" name="Picture 5" descr="https://cmgpbpscpbc.files.wordpress.com/2016/02/festival-of-trees.jpg">
            <a:extLst>
              <a:ext uri="{FF2B5EF4-FFF2-40B4-BE49-F238E27FC236}">
                <a16:creationId xmlns:a16="http://schemas.microsoft.com/office/drawing/2014/main" id="{3EAB37AE-1929-4BB0-B569-F28695307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9446"/>
          <a:stretch>
            <a:fillRect/>
          </a:stretch>
        </p:blipFill>
        <p:spPr bwMode="auto">
          <a:xfrm>
            <a:off x="0" y="1268413"/>
            <a:ext cx="914400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7">
            <a:extLst>
              <a:ext uri="{FF2B5EF4-FFF2-40B4-BE49-F238E27FC236}">
                <a16:creationId xmlns:a16="http://schemas.microsoft.com/office/drawing/2014/main" id="{29472BFB-8AF9-43E7-B05E-190561A66FD1}"/>
              </a:ext>
            </a:extLst>
          </p:cNvPr>
          <p:cNvSpPr>
            <a:spLocks noGrp="1" noChangeArrowheads="1"/>
          </p:cNvSpPr>
          <p:nvPr>
            <p:ph type="body" idx="1"/>
          </p:nvPr>
        </p:nvSpPr>
        <p:spPr>
          <a:xfrm>
            <a:off x="685800" y="3814763"/>
            <a:ext cx="7772400" cy="4114800"/>
          </a:xfrm>
        </p:spPr>
        <p:txBody>
          <a:bodyPr/>
          <a:lstStyle/>
          <a:p>
            <a:pPr marL="342900" lvl="1" indent="-342900" eaLnBrk="1" hangingPunct="1">
              <a:buFontTx/>
              <a:buChar char="•"/>
            </a:pPr>
            <a:r>
              <a:rPr lang="cs-CZ" altLang="cs-CZ" sz="2400" b="1" dirty="0" err="1">
                <a:solidFill>
                  <a:srgbClr val="C00000"/>
                </a:solidFill>
                <a:latin typeface="Arial" panose="020B0604020202020204" pitchFamily="34" charset="0"/>
              </a:rPr>
              <a:t>Algorithm</a:t>
            </a:r>
            <a:r>
              <a:rPr lang="cs-CZ" altLang="cs-CZ" sz="2400" dirty="0">
                <a:latin typeface="Arial" panose="020B0604020202020204" pitchFamily="34" charset="0"/>
              </a:rPr>
              <a:t> – </a:t>
            </a:r>
            <a:r>
              <a:rPr lang="en-US" altLang="cs-CZ" sz="2400" dirty="0">
                <a:latin typeface="Arial" panose="020B0604020202020204" pitchFamily="34" charset="0"/>
              </a:rPr>
              <a:t>finds only one tree by sequential addition of sequences, UPGMA clustering analysis, Neighbor-joining (distance methods).</a:t>
            </a:r>
            <a:endParaRPr lang="cs-CZ" altLang="cs-CZ" sz="2400" dirty="0">
              <a:latin typeface="Arial" panose="020B0604020202020204" pitchFamily="34" charset="0"/>
            </a:endParaRPr>
          </a:p>
          <a:p>
            <a:pPr marL="342900" lvl="1" indent="-342900" eaLnBrk="1" hangingPunct="1">
              <a:buFontTx/>
              <a:buChar char="•"/>
            </a:pPr>
            <a:r>
              <a:rPr lang="cs-CZ" altLang="cs-CZ" sz="2400" b="1" dirty="0" err="1">
                <a:solidFill>
                  <a:srgbClr val="C00000"/>
                </a:solidFill>
                <a:latin typeface="Arial" panose="020B0604020202020204" pitchFamily="34" charset="0"/>
              </a:rPr>
              <a:t>Search</a:t>
            </a:r>
            <a:r>
              <a:rPr lang="cs-CZ" altLang="cs-CZ" sz="2400" b="1" dirty="0">
                <a:solidFill>
                  <a:srgbClr val="C00000"/>
                </a:solidFill>
                <a:latin typeface="Arial" panose="020B0604020202020204" pitchFamily="34" charset="0"/>
              </a:rPr>
              <a:t> </a:t>
            </a:r>
            <a:r>
              <a:rPr lang="cs-CZ" altLang="cs-CZ" sz="2400" b="1" dirty="0" err="1">
                <a:solidFill>
                  <a:srgbClr val="C00000"/>
                </a:solidFill>
                <a:latin typeface="Arial" panose="020B0604020202020204" pitchFamily="34" charset="0"/>
              </a:rPr>
              <a:t>of</a:t>
            </a:r>
            <a:r>
              <a:rPr lang="cs-CZ" altLang="cs-CZ" sz="2400" b="1" dirty="0">
                <a:solidFill>
                  <a:srgbClr val="C00000"/>
                </a:solidFill>
                <a:latin typeface="Arial" panose="020B0604020202020204" pitchFamily="34" charset="0"/>
              </a:rPr>
              <a:t> </a:t>
            </a:r>
            <a:r>
              <a:rPr lang="cs-CZ" altLang="cs-CZ" sz="2400" b="1" dirty="0" err="1">
                <a:solidFill>
                  <a:srgbClr val="C00000"/>
                </a:solidFill>
                <a:latin typeface="Arial" panose="020B0604020202020204" pitchFamily="34" charset="0"/>
              </a:rPr>
              <a:t>tree</a:t>
            </a:r>
            <a:r>
              <a:rPr lang="cs-CZ" altLang="cs-CZ" sz="2400" b="1" dirty="0">
                <a:solidFill>
                  <a:srgbClr val="C00000"/>
                </a:solidFill>
                <a:latin typeface="Arial" panose="020B0604020202020204" pitchFamily="34" charset="0"/>
              </a:rPr>
              <a:t> </a:t>
            </a:r>
            <a:r>
              <a:rPr lang="cs-CZ" altLang="cs-CZ" sz="2400" b="1" dirty="0" err="1">
                <a:solidFill>
                  <a:srgbClr val="C00000"/>
                </a:solidFill>
                <a:latin typeface="Arial" panose="020B0604020202020204" pitchFamily="34" charset="0"/>
              </a:rPr>
              <a:t>space</a:t>
            </a:r>
            <a:r>
              <a:rPr lang="cs-CZ" altLang="cs-CZ" sz="2400" b="1" dirty="0">
                <a:solidFill>
                  <a:srgbClr val="C00000"/>
                </a:solidFill>
                <a:latin typeface="Arial" panose="020B0604020202020204" pitchFamily="34" charset="0"/>
              </a:rPr>
              <a:t> </a:t>
            </a:r>
            <a:r>
              <a:rPr lang="cs-CZ" altLang="cs-CZ" sz="2400" dirty="0">
                <a:latin typeface="Arial" panose="020B0604020202020204" pitchFamily="34" charset="0"/>
              </a:rPr>
              <a:t>– </a:t>
            </a:r>
            <a:r>
              <a:rPr lang="cs-CZ" altLang="cs-CZ" sz="2400" dirty="0" err="1">
                <a:latin typeface="Arial" panose="020B0604020202020204" pitchFamily="34" charset="0"/>
              </a:rPr>
              <a:t>heuristic</a:t>
            </a:r>
            <a:r>
              <a:rPr lang="cs-CZ" altLang="cs-CZ" sz="2400" dirty="0">
                <a:latin typeface="Arial" panose="020B0604020202020204" pitchFamily="34" charset="0"/>
              </a:rPr>
              <a:t>  </a:t>
            </a:r>
            <a:r>
              <a:rPr lang="cs-CZ" altLang="cs-CZ" sz="2400" dirty="0" err="1">
                <a:latin typeface="Arial" panose="020B0604020202020204" pitchFamily="34" charset="0"/>
              </a:rPr>
              <a:t>search</a:t>
            </a:r>
            <a:r>
              <a:rPr lang="cs-CZ" altLang="cs-CZ" sz="2400" dirty="0">
                <a:latin typeface="Arial" panose="020B0604020202020204" pitchFamily="34" charset="0"/>
              </a:rPr>
              <a:t>, </a:t>
            </a:r>
            <a:r>
              <a:rPr lang="cs-CZ" altLang="cs-CZ" sz="2400" dirty="0" err="1">
                <a:latin typeface="Arial" panose="020B0604020202020204" pitchFamily="34" charset="0"/>
              </a:rPr>
              <a:t>Marcov</a:t>
            </a:r>
            <a:r>
              <a:rPr lang="cs-CZ" altLang="cs-CZ" sz="2400" dirty="0">
                <a:latin typeface="Arial" panose="020B0604020202020204" pitchFamily="34" charset="0"/>
              </a:rPr>
              <a:t> </a:t>
            </a:r>
            <a:r>
              <a:rPr lang="cs-CZ" altLang="cs-CZ" sz="2400" dirty="0" err="1">
                <a:latin typeface="Arial" panose="020B0604020202020204" pitchFamily="34" charset="0"/>
              </a:rPr>
              <a:t>chain</a:t>
            </a:r>
            <a:r>
              <a:rPr lang="cs-CZ" altLang="cs-CZ" sz="2400" dirty="0">
                <a:latin typeface="Arial" panose="020B0604020202020204" pitchFamily="34" charset="0"/>
              </a:rPr>
              <a:t> Monte Carlo – and </a:t>
            </a:r>
            <a:r>
              <a:rPr lang="cs-CZ" altLang="cs-CZ" sz="2400" dirty="0" err="1">
                <a:latin typeface="Arial" panose="020B0604020202020204" pitchFamily="34" charset="0"/>
              </a:rPr>
              <a:t>scoring</a:t>
            </a:r>
            <a:r>
              <a:rPr lang="cs-CZ" altLang="cs-CZ" sz="2400" dirty="0">
                <a:latin typeface="Arial" panose="020B0604020202020204" pitchFamily="34" charset="0"/>
              </a:rPr>
              <a:t> </a:t>
            </a:r>
            <a:r>
              <a:rPr lang="cs-CZ" altLang="cs-CZ" sz="2400" dirty="0" err="1">
                <a:latin typeface="Arial" panose="020B0604020202020204" pitchFamily="34" charset="0"/>
              </a:rPr>
              <a:t>trees</a:t>
            </a:r>
            <a:r>
              <a:rPr lang="cs-CZ" altLang="cs-CZ" sz="2400" dirty="0">
                <a:latin typeface="Arial" panose="020B0604020202020204" pitchFamily="34" charset="0"/>
              </a:rPr>
              <a:t> on </a:t>
            </a:r>
            <a:r>
              <a:rPr lang="cs-CZ" altLang="cs-CZ" sz="2400" dirty="0" err="1">
                <a:latin typeface="Arial" panose="020B0604020202020204" pitchFamily="34" charset="0"/>
              </a:rPr>
              <a:t>the</a:t>
            </a:r>
            <a:r>
              <a:rPr lang="cs-CZ" altLang="cs-CZ" sz="2400" dirty="0">
                <a:latin typeface="Arial" panose="020B0604020202020204" pitchFamily="34" charset="0"/>
              </a:rPr>
              <a:t> </a:t>
            </a:r>
            <a:r>
              <a:rPr lang="cs-CZ" altLang="cs-CZ" sz="2400" dirty="0" err="1">
                <a:latin typeface="Arial" panose="020B0604020202020204" pitchFamily="34" charset="0"/>
              </a:rPr>
              <a:t>way</a:t>
            </a:r>
            <a:r>
              <a:rPr lang="cs-CZ" altLang="cs-CZ" sz="2400" dirty="0">
                <a:latin typeface="Arial" panose="020B0604020202020204" pitchFamily="34" charset="0"/>
              </a:rPr>
              <a:t> </a:t>
            </a:r>
            <a:r>
              <a:rPr lang="cs-CZ" altLang="cs-CZ" sz="2400" dirty="0" err="1">
                <a:latin typeface="Arial" panose="020B0604020202020204" pitchFamily="34" charset="0"/>
              </a:rPr>
              <a:t>according</a:t>
            </a:r>
            <a:r>
              <a:rPr lang="cs-CZ" altLang="cs-CZ" sz="2400" dirty="0">
                <a:latin typeface="Arial" panose="020B0604020202020204" pitchFamily="34" charset="0"/>
              </a:rPr>
              <a:t> to </a:t>
            </a:r>
            <a:r>
              <a:rPr lang="cs-CZ" altLang="cs-CZ" sz="2400" dirty="0" err="1">
                <a:latin typeface="Arial" panose="020B0604020202020204" pitchFamily="34" charset="0"/>
              </a:rPr>
              <a:t>various</a:t>
            </a:r>
            <a:r>
              <a:rPr lang="cs-CZ" altLang="cs-CZ" sz="2400" dirty="0">
                <a:latin typeface="Arial" panose="020B0604020202020204" pitchFamily="34" charset="0"/>
              </a:rPr>
              <a:t> </a:t>
            </a:r>
            <a:r>
              <a:rPr lang="cs-CZ" altLang="cs-CZ" sz="2400" dirty="0" err="1">
                <a:latin typeface="Arial" panose="020B0604020202020204" pitchFamily="34" charset="0"/>
              </a:rPr>
              <a:t>criteria</a:t>
            </a:r>
            <a:r>
              <a:rPr lang="cs-CZ" altLang="cs-CZ" sz="2400" dirty="0">
                <a:latin typeface="Arial" panose="020B0604020202020204" pitchFamily="34" charset="0"/>
              </a:rPr>
              <a:t>.</a:t>
            </a:r>
          </a:p>
          <a:p>
            <a:pPr marL="342900" lvl="1" indent="-342900" eaLnBrk="1" hangingPunct="1">
              <a:buFontTx/>
              <a:buChar char="•"/>
            </a:pPr>
            <a:endParaRPr lang="cs-CZ" altLang="cs-CZ" sz="2400" dirty="0">
              <a:latin typeface="Arial" panose="020B0604020202020204" pitchFamily="34" charset="0"/>
            </a:endParaRPr>
          </a:p>
          <a:p>
            <a:pPr eaLnBrk="1" hangingPunct="1">
              <a:buFontTx/>
              <a:buNone/>
            </a:pPr>
            <a:endParaRPr lang="cs-CZ" altLang="cs-CZ" sz="2400" dirty="0">
              <a:latin typeface="Arial" panose="020B0604020202020204" pitchFamily="34" charset="0"/>
            </a:endParaRPr>
          </a:p>
        </p:txBody>
      </p:sp>
      <p:pic>
        <p:nvPicPr>
          <p:cNvPr id="24579" name="Picture 4">
            <a:extLst>
              <a:ext uri="{FF2B5EF4-FFF2-40B4-BE49-F238E27FC236}">
                <a16:creationId xmlns:a16="http://schemas.microsoft.com/office/drawing/2014/main" id="{2EA6F11F-84A9-44DD-B1A2-A92B9D0F0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3" y="1714500"/>
            <a:ext cx="22860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ovéPole 4">
            <a:extLst>
              <a:ext uri="{FF2B5EF4-FFF2-40B4-BE49-F238E27FC236}">
                <a16:creationId xmlns:a16="http://schemas.microsoft.com/office/drawing/2014/main" id="{3B74B9C1-0CE9-4759-BD59-1513A4FC9CC1}"/>
              </a:ext>
            </a:extLst>
          </p:cNvPr>
          <p:cNvSpPr txBox="1">
            <a:spLocks noChangeArrowheads="1"/>
          </p:cNvSpPr>
          <p:nvPr/>
        </p:nvSpPr>
        <p:spPr bwMode="auto">
          <a:xfrm>
            <a:off x="0" y="1143000"/>
            <a:ext cx="9144000" cy="461963"/>
          </a:xfrm>
          <a:prstGeom prst="rect">
            <a:avLst/>
          </a:prstGeom>
          <a:solidFill>
            <a:srgbClr val="E2CD7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400" dirty="0" err="1">
                <a:latin typeface="Arial" panose="020B0604020202020204" pitchFamily="34" charset="0"/>
                <a:cs typeface="Arial" panose="020B0604020202020204" pitchFamily="34" charset="0"/>
              </a:rPr>
              <a:t>Tree</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which</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best</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explains</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our</a:t>
            </a:r>
            <a:r>
              <a:rPr lang="cs-CZ" altLang="cs-CZ" sz="2400" dirty="0">
                <a:latin typeface="Arial" panose="020B0604020202020204" pitchFamily="34" charset="0"/>
                <a:cs typeface="Arial" panose="020B0604020202020204" pitchFamily="34" charset="0"/>
              </a:rPr>
              <a:t> data. </a:t>
            </a:r>
          </a:p>
        </p:txBody>
      </p:sp>
      <p:pic>
        <p:nvPicPr>
          <p:cNvPr id="24581" name="Picture 6">
            <a:extLst>
              <a:ext uri="{FF2B5EF4-FFF2-40B4-BE49-F238E27FC236}">
                <a16:creationId xmlns:a16="http://schemas.microsoft.com/office/drawing/2014/main" id="{232D5AE5-1DC6-466D-9D84-4698CC8A8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006" t="2464" r="20703" b="57407"/>
          <a:stretch>
            <a:fillRect/>
          </a:stretch>
        </p:blipFill>
        <p:spPr bwMode="auto">
          <a:xfrm>
            <a:off x="4643438" y="1714500"/>
            <a:ext cx="2714625"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6">
            <a:extLst>
              <a:ext uri="{FF2B5EF4-FFF2-40B4-BE49-F238E27FC236}">
                <a16:creationId xmlns:a16="http://schemas.microsoft.com/office/drawing/2014/main" id="{E3B45B64-1740-4440-B809-334C28FB559A}"/>
              </a:ext>
            </a:extLst>
          </p:cNvPr>
          <p:cNvSpPr txBox="1">
            <a:spLocks noChangeArrowheads="1"/>
          </p:cNvSpPr>
          <p:nvPr/>
        </p:nvSpPr>
        <p:spPr bwMode="auto">
          <a:xfrm>
            <a:off x="0" y="228600"/>
            <a:ext cx="9144000" cy="646331"/>
          </a:xfrm>
          <a:prstGeom prst="rect">
            <a:avLst/>
          </a:prstGeom>
          <a:solidFill>
            <a:schemeClr val="accent6">
              <a:lumMod val="20000"/>
              <a:lumOff val="80000"/>
            </a:schemeClr>
          </a:solidFill>
          <a:ln w="9525">
            <a:noFill/>
            <a:miter lim="800000"/>
            <a:headEnd/>
            <a:tailEnd/>
          </a:ln>
        </p:spPr>
        <p:txBody>
          <a:bodyPr>
            <a:spAutoFit/>
          </a:bodyPr>
          <a:lstStyle/>
          <a:p>
            <a:pPr algn="ctr" eaLnBrk="1" hangingPunct="1">
              <a:defRPr/>
            </a:pPr>
            <a:r>
              <a:rPr lang="cs-CZ" sz="3600" b="1" dirty="0">
                <a:solidFill>
                  <a:srgbClr val="C00000"/>
                </a:solidFill>
                <a:latin typeface="Arial" pitchFamily="34" charset="0"/>
                <a:cs typeface="Arial" pitchFamily="34" charset="0"/>
              </a:rPr>
              <a:t>HOW TO RECOGNIZE THE BEST TREE?</a:t>
            </a:r>
            <a:endParaRPr lang="cs-CZ" sz="3600" dirty="0">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a:extLst>
              <a:ext uri="{FF2B5EF4-FFF2-40B4-BE49-F238E27FC236}">
                <a16:creationId xmlns:a16="http://schemas.microsoft.com/office/drawing/2014/main" id="{63EE7A03-6254-4802-AEFC-A1D6C1D2D30F}"/>
              </a:ext>
            </a:extLst>
          </p:cNvPr>
          <p:cNvGraphicFramePr>
            <a:graphicFrameLocks noGrp="1"/>
          </p:cNvGraphicFramePr>
          <p:nvPr/>
        </p:nvGraphicFramePr>
        <p:xfrm>
          <a:off x="4286250" y="1428750"/>
          <a:ext cx="4071940" cy="2286000"/>
        </p:xfrm>
        <a:graphic>
          <a:graphicData uri="http://schemas.openxmlformats.org/drawingml/2006/table">
            <a:tbl>
              <a:tblPr firstRow="1" bandRow="1">
                <a:tableStyleId>{5940675A-B579-460E-94D1-54222C63F5DA}</a:tableStyleId>
              </a:tblPr>
              <a:tblGrid>
                <a:gridCol w="814388">
                  <a:extLst>
                    <a:ext uri="{9D8B030D-6E8A-4147-A177-3AD203B41FA5}">
                      <a16:colId xmlns:a16="http://schemas.microsoft.com/office/drawing/2014/main" val="20000"/>
                    </a:ext>
                  </a:extLst>
                </a:gridCol>
                <a:gridCol w="814388">
                  <a:extLst>
                    <a:ext uri="{9D8B030D-6E8A-4147-A177-3AD203B41FA5}">
                      <a16:colId xmlns:a16="http://schemas.microsoft.com/office/drawing/2014/main" val="20001"/>
                    </a:ext>
                  </a:extLst>
                </a:gridCol>
                <a:gridCol w="814388">
                  <a:extLst>
                    <a:ext uri="{9D8B030D-6E8A-4147-A177-3AD203B41FA5}">
                      <a16:colId xmlns:a16="http://schemas.microsoft.com/office/drawing/2014/main" val="20002"/>
                    </a:ext>
                  </a:extLst>
                </a:gridCol>
                <a:gridCol w="814388">
                  <a:extLst>
                    <a:ext uri="{9D8B030D-6E8A-4147-A177-3AD203B41FA5}">
                      <a16:colId xmlns:a16="http://schemas.microsoft.com/office/drawing/2014/main" val="20003"/>
                    </a:ext>
                  </a:extLst>
                </a:gridCol>
                <a:gridCol w="814388">
                  <a:extLst>
                    <a:ext uri="{9D8B030D-6E8A-4147-A177-3AD203B41FA5}">
                      <a16:colId xmlns:a16="http://schemas.microsoft.com/office/drawing/2014/main" val="20004"/>
                    </a:ext>
                  </a:extLst>
                </a:gridCol>
              </a:tblGrid>
              <a:tr h="370840">
                <a:tc>
                  <a:txBody>
                    <a:bodyPr/>
                    <a:lstStyle/>
                    <a:p>
                      <a:pPr algn="ctr"/>
                      <a:endParaRPr lang="cs-CZ" sz="2400" b="1" dirty="0">
                        <a:latin typeface="Arial" pitchFamily="34" charset="0"/>
                        <a:cs typeface="Arial" pitchFamily="34" charset="0"/>
                      </a:endParaRPr>
                    </a:p>
                  </a:txBody>
                  <a:tcPr marL="91439" marR="91439"/>
                </a:tc>
                <a:tc>
                  <a:txBody>
                    <a:bodyPr/>
                    <a:lstStyle/>
                    <a:p>
                      <a:pPr algn="ctr"/>
                      <a:r>
                        <a:rPr lang="cs-CZ" sz="2400" b="1" dirty="0">
                          <a:latin typeface="Arial" pitchFamily="34" charset="0"/>
                          <a:cs typeface="Arial" pitchFamily="34" charset="0"/>
                        </a:rPr>
                        <a:t>A</a:t>
                      </a:r>
                    </a:p>
                  </a:txBody>
                  <a:tcPr marL="91439" marR="91439"/>
                </a:tc>
                <a:tc>
                  <a:txBody>
                    <a:bodyPr/>
                    <a:lstStyle/>
                    <a:p>
                      <a:pPr algn="ctr"/>
                      <a:r>
                        <a:rPr lang="cs-CZ" sz="2400" b="1" dirty="0">
                          <a:latin typeface="Arial" pitchFamily="34" charset="0"/>
                          <a:cs typeface="Arial" pitchFamily="34" charset="0"/>
                        </a:rPr>
                        <a:t>B</a:t>
                      </a:r>
                    </a:p>
                  </a:txBody>
                  <a:tcPr marL="91439" marR="91439"/>
                </a:tc>
                <a:tc>
                  <a:txBody>
                    <a:bodyPr/>
                    <a:lstStyle/>
                    <a:p>
                      <a:pPr algn="ctr"/>
                      <a:r>
                        <a:rPr lang="cs-CZ" sz="2400" b="1" dirty="0">
                          <a:latin typeface="Arial" pitchFamily="34" charset="0"/>
                          <a:cs typeface="Arial" pitchFamily="34" charset="0"/>
                        </a:rPr>
                        <a:t>C</a:t>
                      </a:r>
                    </a:p>
                  </a:txBody>
                  <a:tcPr marL="91439" marR="91439"/>
                </a:tc>
                <a:tc>
                  <a:txBody>
                    <a:bodyPr/>
                    <a:lstStyle/>
                    <a:p>
                      <a:pPr algn="ctr"/>
                      <a:r>
                        <a:rPr lang="cs-CZ" sz="2400" b="1" dirty="0">
                          <a:latin typeface="Arial" pitchFamily="34" charset="0"/>
                          <a:cs typeface="Arial" pitchFamily="34" charset="0"/>
                        </a:rPr>
                        <a:t>D</a:t>
                      </a:r>
                    </a:p>
                  </a:txBody>
                  <a:tcPr marL="91439" marR="91439"/>
                </a:tc>
                <a:extLst>
                  <a:ext uri="{0D108BD9-81ED-4DB2-BD59-A6C34878D82A}">
                    <a16:rowId xmlns:a16="http://schemas.microsoft.com/office/drawing/2014/main" val="10000"/>
                  </a:ext>
                </a:extLst>
              </a:tr>
              <a:tr h="370840">
                <a:tc>
                  <a:txBody>
                    <a:bodyPr/>
                    <a:lstStyle/>
                    <a:p>
                      <a:pPr algn="ctr"/>
                      <a:r>
                        <a:rPr lang="cs-CZ" sz="2400" b="1" dirty="0">
                          <a:latin typeface="Arial" pitchFamily="34" charset="0"/>
                          <a:cs typeface="Arial" pitchFamily="34" charset="0"/>
                        </a:rPr>
                        <a:t>A</a:t>
                      </a:r>
                    </a:p>
                  </a:txBody>
                  <a:tcPr marL="91439" marR="91439"/>
                </a:tc>
                <a:tc>
                  <a:txBody>
                    <a:bodyPr/>
                    <a:lstStyle/>
                    <a:p>
                      <a:pPr algn="ctr"/>
                      <a:r>
                        <a:rPr lang="en-US" sz="2400" b="1" dirty="0">
                          <a:latin typeface="Arial" pitchFamily="34" charset="0"/>
                          <a:cs typeface="Arial" pitchFamily="34" charset="0"/>
                        </a:rPr>
                        <a:t>-</a:t>
                      </a:r>
                      <a:endParaRPr lang="cs-CZ" sz="2400" b="1" dirty="0">
                        <a:latin typeface="Arial" pitchFamily="34" charset="0"/>
                        <a:cs typeface="Arial" pitchFamily="34" charset="0"/>
                      </a:endParaRPr>
                    </a:p>
                  </a:txBody>
                  <a:tcPr marL="91439" marR="91439"/>
                </a:tc>
                <a:tc>
                  <a:txBody>
                    <a:bodyPr/>
                    <a:lstStyle/>
                    <a:p>
                      <a:pPr algn="ctr"/>
                      <a:endParaRPr lang="cs-CZ" sz="2400" b="1" dirty="0">
                        <a:latin typeface="Arial" pitchFamily="34" charset="0"/>
                        <a:cs typeface="Arial" pitchFamily="34" charset="0"/>
                      </a:endParaRPr>
                    </a:p>
                  </a:txBody>
                  <a:tcPr marL="91439" marR="91439"/>
                </a:tc>
                <a:tc>
                  <a:txBody>
                    <a:bodyPr/>
                    <a:lstStyle/>
                    <a:p>
                      <a:pPr algn="ctr"/>
                      <a:endParaRPr lang="cs-CZ" sz="2400" b="1">
                        <a:latin typeface="Arial" pitchFamily="34" charset="0"/>
                        <a:cs typeface="Arial" pitchFamily="34" charset="0"/>
                      </a:endParaRPr>
                    </a:p>
                  </a:txBody>
                  <a:tcPr marL="91439" marR="91439"/>
                </a:tc>
                <a:tc>
                  <a:txBody>
                    <a:bodyPr/>
                    <a:lstStyle/>
                    <a:p>
                      <a:pPr algn="ctr"/>
                      <a:endParaRPr lang="cs-CZ" sz="2400" b="1" dirty="0">
                        <a:latin typeface="Arial" pitchFamily="34" charset="0"/>
                        <a:cs typeface="Arial" pitchFamily="34" charset="0"/>
                      </a:endParaRPr>
                    </a:p>
                  </a:txBody>
                  <a:tcPr marL="91439" marR="91439"/>
                </a:tc>
                <a:extLst>
                  <a:ext uri="{0D108BD9-81ED-4DB2-BD59-A6C34878D82A}">
                    <a16:rowId xmlns:a16="http://schemas.microsoft.com/office/drawing/2014/main" val="10001"/>
                  </a:ext>
                </a:extLst>
              </a:tr>
              <a:tr h="370840">
                <a:tc>
                  <a:txBody>
                    <a:bodyPr/>
                    <a:lstStyle/>
                    <a:p>
                      <a:pPr algn="ctr"/>
                      <a:r>
                        <a:rPr lang="cs-CZ" sz="2400" b="1" dirty="0">
                          <a:latin typeface="Arial" pitchFamily="34" charset="0"/>
                          <a:cs typeface="Arial" pitchFamily="34" charset="0"/>
                        </a:rPr>
                        <a:t>B</a:t>
                      </a:r>
                    </a:p>
                  </a:txBody>
                  <a:tcPr marL="91439" marR="91439"/>
                </a:tc>
                <a:tc>
                  <a:txBody>
                    <a:bodyPr/>
                    <a:lstStyle/>
                    <a:p>
                      <a:pPr algn="ctr"/>
                      <a:r>
                        <a:rPr lang="en-US" sz="2400" b="1" dirty="0">
                          <a:latin typeface="Arial" pitchFamily="34" charset="0"/>
                          <a:cs typeface="Arial" pitchFamily="34" charset="0"/>
                        </a:rPr>
                        <a:t>0.5</a:t>
                      </a:r>
                      <a:endParaRPr lang="cs-CZ" sz="2400" b="1" dirty="0">
                        <a:latin typeface="Arial" pitchFamily="34" charset="0"/>
                        <a:cs typeface="Arial" pitchFamily="34" charset="0"/>
                      </a:endParaRPr>
                    </a:p>
                  </a:txBody>
                  <a:tcPr marL="91439" marR="91439"/>
                </a:tc>
                <a:tc>
                  <a:txBody>
                    <a:bodyPr/>
                    <a:lstStyle/>
                    <a:p>
                      <a:pPr algn="ctr"/>
                      <a:r>
                        <a:rPr lang="en-US" sz="2400" b="1" dirty="0">
                          <a:latin typeface="Arial" pitchFamily="34" charset="0"/>
                          <a:cs typeface="Arial" pitchFamily="34" charset="0"/>
                        </a:rPr>
                        <a:t>-</a:t>
                      </a:r>
                      <a:endParaRPr lang="cs-CZ" sz="2400" b="1" dirty="0">
                        <a:latin typeface="Arial" pitchFamily="34" charset="0"/>
                        <a:cs typeface="Arial" pitchFamily="34" charset="0"/>
                      </a:endParaRPr>
                    </a:p>
                  </a:txBody>
                  <a:tcPr marL="91439" marR="91439"/>
                </a:tc>
                <a:tc>
                  <a:txBody>
                    <a:bodyPr/>
                    <a:lstStyle/>
                    <a:p>
                      <a:pPr algn="ctr"/>
                      <a:endParaRPr lang="cs-CZ" sz="2400" b="1">
                        <a:latin typeface="Arial" pitchFamily="34" charset="0"/>
                        <a:cs typeface="Arial" pitchFamily="34" charset="0"/>
                      </a:endParaRPr>
                    </a:p>
                  </a:txBody>
                  <a:tcPr marL="91439" marR="91439"/>
                </a:tc>
                <a:tc>
                  <a:txBody>
                    <a:bodyPr/>
                    <a:lstStyle/>
                    <a:p>
                      <a:pPr algn="ctr"/>
                      <a:endParaRPr lang="cs-CZ" sz="2400" b="1">
                        <a:latin typeface="Arial" pitchFamily="34" charset="0"/>
                        <a:cs typeface="Arial" pitchFamily="34" charset="0"/>
                      </a:endParaRPr>
                    </a:p>
                  </a:txBody>
                  <a:tcPr marL="91439" marR="91439"/>
                </a:tc>
                <a:extLst>
                  <a:ext uri="{0D108BD9-81ED-4DB2-BD59-A6C34878D82A}">
                    <a16:rowId xmlns:a16="http://schemas.microsoft.com/office/drawing/2014/main" val="10002"/>
                  </a:ext>
                </a:extLst>
              </a:tr>
              <a:tr h="370840">
                <a:tc>
                  <a:txBody>
                    <a:bodyPr/>
                    <a:lstStyle/>
                    <a:p>
                      <a:pPr algn="ctr"/>
                      <a:r>
                        <a:rPr lang="cs-CZ" sz="2400" b="1" dirty="0">
                          <a:latin typeface="Arial" pitchFamily="34" charset="0"/>
                          <a:cs typeface="Arial" pitchFamily="34" charset="0"/>
                        </a:rPr>
                        <a:t>C</a:t>
                      </a:r>
                    </a:p>
                  </a:txBody>
                  <a:tcPr marL="91439" marR="91439"/>
                </a:tc>
                <a:tc>
                  <a:txBody>
                    <a:bodyPr/>
                    <a:lstStyle/>
                    <a:p>
                      <a:pPr algn="ctr"/>
                      <a:r>
                        <a:rPr lang="en-US" sz="2400" b="1" dirty="0">
                          <a:latin typeface="Arial" pitchFamily="34" charset="0"/>
                          <a:cs typeface="Arial" pitchFamily="34" charset="0"/>
                        </a:rPr>
                        <a:t>0.45</a:t>
                      </a:r>
                      <a:endParaRPr lang="cs-CZ" sz="2400" b="1" dirty="0">
                        <a:latin typeface="Arial" pitchFamily="34" charset="0"/>
                        <a:cs typeface="Arial" pitchFamily="34" charset="0"/>
                      </a:endParaRPr>
                    </a:p>
                  </a:txBody>
                  <a:tcPr marL="91439" marR="91439"/>
                </a:tc>
                <a:tc>
                  <a:txBody>
                    <a:bodyPr/>
                    <a:lstStyle/>
                    <a:p>
                      <a:pPr algn="ctr"/>
                      <a:r>
                        <a:rPr lang="en-US" sz="2400" b="1" dirty="0">
                          <a:latin typeface="Arial" pitchFamily="34" charset="0"/>
                          <a:cs typeface="Arial" pitchFamily="34" charset="0"/>
                        </a:rPr>
                        <a:t>0.15</a:t>
                      </a:r>
                      <a:endParaRPr lang="cs-CZ" sz="2400" b="1" dirty="0">
                        <a:latin typeface="Arial" pitchFamily="34" charset="0"/>
                        <a:cs typeface="Arial" pitchFamily="34" charset="0"/>
                      </a:endParaRPr>
                    </a:p>
                  </a:txBody>
                  <a:tcPr marL="91439" marR="91439"/>
                </a:tc>
                <a:tc>
                  <a:txBody>
                    <a:bodyPr/>
                    <a:lstStyle/>
                    <a:p>
                      <a:pPr algn="ctr"/>
                      <a:r>
                        <a:rPr lang="en-US" sz="2400" b="1" dirty="0">
                          <a:latin typeface="Arial" pitchFamily="34" charset="0"/>
                          <a:cs typeface="Arial" pitchFamily="34" charset="0"/>
                        </a:rPr>
                        <a:t>-</a:t>
                      </a:r>
                      <a:endParaRPr lang="cs-CZ" sz="2400" b="1" dirty="0">
                        <a:latin typeface="Arial" pitchFamily="34" charset="0"/>
                        <a:cs typeface="Arial" pitchFamily="34" charset="0"/>
                      </a:endParaRPr>
                    </a:p>
                  </a:txBody>
                  <a:tcPr marL="91439" marR="91439"/>
                </a:tc>
                <a:tc>
                  <a:txBody>
                    <a:bodyPr/>
                    <a:lstStyle/>
                    <a:p>
                      <a:pPr algn="ctr"/>
                      <a:endParaRPr lang="cs-CZ" sz="2400" b="1">
                        <a:latin typeface="Arial" pitchFamily="34" charset="0"/>
                        <a:cs typeface="Arial" pitchFamily="34" charset="0"/>
                      </a:endParaRPr>
                    </a:p>
                  </a:txBody>
                  <a:tcPr marL="91439" marR="91439"/>
                </a:tc>
                <a:extLst>
                  <a:ext uri="{0D108BD9-81ED-4DB2-BD59-A6C34878D82A}">
                    <a16:rowId xmlns:a16="http://schemas.microsoft.com/office/drawing/2014/main" val="10003"/>
                  </a:ext>
                </a:extLst>
              </a:tr>
              <a:tr h="370840">
                <a:tc>
                  <a:txBody>
                    <a:bodyPr/>
                    <a:lstStyle/>
                    <a:p>
                      <a:pPr algn="ctr"/>
                      <a:r>
                        <a:rPr lang="cs-CZ" sz="2400" b="1" dirty="0">
                          <a:latin typeface="Arial" pitchFamily="34" charset="0"/>
                          <a:cs typeface="Arial" pitchFamily="34" charset="0"/>
                        </a:rPr>
                        <a:t>D</a:t>
                      </a:r>
                    </a:p>
                  </a:txBody>
                  <a:tcPr marL="91439" marR="91439"/>
                </a:tc>
                <a:tc>
                  <a:txBody>
                    <a:bodyPr/>
                    <a:lstStyle/>
                    <a:p>
                      <a:pPr algn="ctr"/>
                      <a:r>
                        <a:rPr lang="en-US" sz="2400" b="1" dirty="0">
                          <a:latin typeface="Arial" pitchFamily="34" charset="0"/>
                          <a:cs typeface="Arial" pitchFamily="34" charset="0"/>
                        </a:rPr>
                        <a:t>0.55</a:t>
                      </a:r>
                      <a:endParaRPr lang="cs-CZ" sz="2400" b="1" dirty="0">
                        <a:latin typeface="Arial" pitchFamily="34" charset="0"/>
                        <a:cs typeface="Arial" pitchFamily="34" charset="0"/>
                      </a:endParaRPr>
                    </a:p>
                  </a:txBody>
                  <a:tcPr marL="91439" marR="91439"/>
                </a:tc>
                <a:tc>
                  <a:txBody>
                    <a:bodyPr/>
                    <a:lstStyle/>
                    <a:p>
                      <a:pPr algn="ctr"/>
                      <a:r>
                        <a:rPr lang="en-US" sz="2400" b="1" dirty="0">
                          <a:latin typeface="Arial" pitchFamily="34" charset="0"/>
                          <a:cs typeface="Arial" pitchFamily="34" charset="0"/>
                        </a:rPr>
                        <a:t>0.4</a:t>
                      </a:r>
                      <a:endParaRPr lang="cs-CZ" sz="2400" b="1" dirty="0">
                        <a:latin typeface="Arial" pitchFamily="34" charset="0"/>
                        <a:cs typeface="Arial" pitchFamily="34" charset="0"/>
                      </a:endParaRPr>
                    </a:p>
                  </a:txBody>
                  <a:tcPr marL="91439" marR="91439"/>
                </a:tc>
                <a:tc>
                  <a:txBody>
                    <a:bodyPr/>
                    <a:lstStyle/>
                    <a:p>
                      <a:pPr algn="ctr"/>
                      <a:r>
                        <a:rPr lang="en-US" sz="2400" b="1" dirty="0">
                          <a:latin typeface="Arial" pitchFamily="34" charset="0"/>
                          <a:cs typeface="Arial" pitchFamily="34" charset="0"/>
                        </a:rPr>
                        <a:t>0.35</a:t>
                      </a:r>
                      <a:endParaRPr lang="cs-CZ" sz="2400" b="1" dirty="0">
                        <a:latin typeface="Arial" pitchFamily="34" charset="0"/>
                        <a:cs typeface="Arial" pitchFamily="34" charset="0"/>
                      </a:endParaRPr>
                    </a:p>
                  </a:txBody>
                  <a:tcPr marL="91439" marR="91439"/>
                </a:tc>
                <a:tc>
                  <a:txBody>
                    <a:bodyPr/>
                    <a:lstStyle/>
                    <a:p>
                      <a:pPr algn="ctr"/>
                      <a:r>
                        <a:rPr lang="en-US" sz="2400" b="1" dirty="0">
                          <a:latin typeface="Arial" pitchFamily="34" charset="0"/>
                          <a:cs typeface="Arial" pitchFamily="34" charset="0"/>
                        </a:rPr>
                        <a:t>-</a:t>
                      </a:r>
                      <a:endParaRPr lang="cs-CZ" sz="2400" b="1" dirty="0">
                        <a:latin typeface="Arial" pitchFamily="34" charset="0"/>
                        <a:cs typeface="Arial" pitchFamily="34" charset="0"/>
                      </a:endParaRPr>
                    </a:p>
                  </a:txBody>
                  <a:tcPr marL="91439" marR="91439"/>
                </a:tc>
                <a:extLst>
                  <a:ext uri="{0D108BD9-81ED-4DB2-BD59-A6C34878D82A}">
                    <a16:rowId xmlns:a16="http://schemas.microsoft.com/office/drawing/2014/main" val="10004"/>
                  </a:ext>
                </a:extLst>
              </a:tr>
            </a:tbl>
          </a:graphicData>
        </a:graphic>
      </p:graphicFrame>
      <p:sp>
        <p:nvSpPr>
          <p:cNvPr id="5" name="Text Box 16">
            <a:extLst>
              <a:ext uri="{FF2B5EF4-FFF2-40B4-BE49-F238E27FC236}">
                <a16:creationId xmlns:a16="http://schemas.microsoft.com/office/drawing/2014/main" id="{1FBADC51-659F-430D-8F56-A6CB54D8FC1C}"/>
              </a:ext>
            </a:extLst>
          </p:cNvPr>
          <p:cNvSpPr txBox="1">
            <a:spLocks noChangeArrowheads="1"/>
          </p:cNvSpPr>
          <p:nvPr/>
        </p:nvSpPr>
        <p:spPr bwMode="auto">
          <a:xfrm>
            <a:off x="0" y="228600"/>
            <a:ext cx="9144000" cy="707886"/>
          </a:xfrm>
          <a:prstGeom prst="rect">
            <a:avLst/>
          </a:prstGeom>
          <a:solidFill>
            <a:schemeClr val="accent6">
              <a:lumMod val="20000"/>
              <a:lumOff val="80000"/>
            </a:schemeClr>
          </a:solidFill>
          <a:ln w="9525">
            <a:noFill/>
            <a:miter lim="800000"/>
            <a:headEnd/>
            <a:tailEnd/>
          </a:ln>
        </p:spPr>
        <p:txBody>
          <a:bodyPr>
            <a:spAutoFit/>
          </a:bodyPr>
          <a:lstStyle/>
          <a:p>
            <a:pPr algn="ctr" eaLnBrk="1" hangingPunct="1">
              <a:defRPr/>
            </a:pPr>
            <a:r>
              <a:rPr lang="cs-CZ" sz="4000" b="1" cap="all" dirty="0">
                <a:solidFill>
                  <a:srgbClr val="C00000"/>
                </a:solidFill>
                <a:latin typeface="Arial" pitchFamily="34" charset="0"/>
                <a:cs typeface="Arial" pitchFamily="34" charset="0"/>
              </a:rPr>
              <a:t>STARTING WITH DISTANCE MATRIX</a:t>
            </a:r>
            <a:endParaRPr lang="cs-CZ" sz="4000" cap="all" dirty="0">
              <a:latin typeface="Arial" pitchFamily="34" charset="0"/>
              <a:cs typeface="Arial" pitchFamily="34" charset="0"/>
            </a:endParaRPr>
          </a:p>
        </p:txBody>
      </p:sp>
      <p:sp>
        <p:nvSpPr>
          <p:cNvPr id="25641" name="TextovéPole 5">
            <a:extLst>
              <a:ext uri="{FF2B5EF4-FFF2-40B4-BE49-F238E27FC236}">
                <a16:creationId xmlns:a16="http://schemas.microsoft.com/office/drawing/2014/main" id="{B94898B6-FB55-4979-B30B-3F6D05394AC5}"/>
              </a:ext>
            </a:extLst>
          </p:cNvPr>
          <p:cNvSpPr txBox="1">
            <a:spLocks noChangeArrowheads="1"/>
          </p:cNvSpPr>
          <p:nvPr/>
        </p:nvSpPr>
        <p:spPr bwMode="auto">
          <a:xfrm>
            <a:off x="161536" y="1455003"/>
            <a:ext cx="4143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dirty="0">
                <a:latin typeface="Arial" panose="020B0604020202020204" pitchFamily="34" charset="0"/>
                <a:cs typeface="Arial" panose="020B0604020202020204" pitchFamily="34" charset="0"/>
              </a:rPr>
              <a:t>A</a:t>
            </a:r>
            <a:r>
              <a:rPr lang="en-US" altLang="cs-CZ" sz="2400" dirty="0">
                <a:latin typeface="Arial" panose="020B0604020202020204" pitchFamily="34" charset="0"/>
                <a:cs typeface="Arial" panose="020B0604020202020204" pitchFamily="34" charset="0"/>
              </a:rPr>
              <a:t>-B </a:t>
            </a:r>
            <a:r>
              <a:rPr lang="cs-CZ" altLang="cs-CZ" sz="2400" dirty="0">
                <a:latin typeface="Arial" panose="020B0604020202020204" pitchFamily="34" charset="0"/>
                <a:cs typeface="Arial" panose="020B0604020202020204" pitchFamily="34" charset="0"/>
              </a:rPr>
              <a:t>are taxa </a:t>
            </a:r>
            <a:r>
              <a:rPr lang="cs-CZ" altLang="cs-CZ" sz="2400" dirty="0" err="1">
                <a:latin typeface="Arial" panose="020B0604020202020204" pitchFamily="34" charset="0"/>
                <a:cs typeface="Arial" panose="020B0604020202020204" pitchFamily="34" charset="0"/>
              </a:rPr>
              <a:t>or</a:t>
            </a:r>
            <a:r>
              <a:rPr lang="cs-CZ" altLang="cs-CZ" sz="2400" dirty="0">
                <a:latin typeface="Arial" panose="020B0604020202020204" pitchFamily="34" charset="0"/>
                <a:cs typeface="Arial" panose="020B0604020202020204" pitchFamily="34" charset="0"/>
              </a:rPr>
              <a:t> OTU </a:t>
            </a:r>
            <a:r>
              <a:rPr lang="en-US" altLang="cs-CZ" sz="2400" dirty="0">
                <a:latin typeface="Arial" panose="020B0604020202020204" pitchFamily="34" charset="0"/>
                <a:cs typeface="Arial" panose="020B0604020202020204" pitchFamily="34" charset="0"/>
              </a:rPr>
              <a:t>(operation taxonomic units)</a:t>
            </a:r>
            <a:endParaRPr lang="cs-CZ" altLang="cs-CZ" sz="2400" dirty="0">
              <a:latin typeface="Arial" panose="020B0604020202020204" pitchFamily="34" charset="0"/>
              <a:cs typeface="Arial" panose="020B0604020202020204" pitchFamily="34" charset="0"/>
            </a:endParaRPr>
          </a:p>
        </p:txBody>
      </p:sp>
      <p:sp>
        <p:nvSpPr>
          <p:cNvPr id="25642" name="TextovéPole 6">
            <a:extLst>
              <a:ext uri="{FF2B5EF4-FFF2-40B4-BE49-F238E27FC236}">
                <a16:creationId xmlns:a16="http://schemas.microsoft.com/office/drawing/2014/main" id="{41767A65-CA75-49F1-8074-071749DF22F1}"/>
              </a:ext>
            </a:extLst>
          </p:cNvPr>
          <p:cNvSpPr txBox="1">
            <a:spLocks noChangeArrowheads="1"/>
          </p:cNvSpPr>
          <p:nvPr/>
        </p:nvSpPr>
        <p:spPr bwMode="auto">
          <a:xfrm>
            <a:off x="357188" y="4572000"/>
            <a:ext cx="84296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400" dirty="0" err="1">
                <a:latin typeface="Arial" panose="020B0604020202020204" pitchFamily="34" charset="0"/>
                <a:cs typeface="Arial" panose="020B0604020202020204" pitchFamily="34" charset="0"/>
              </a:rPr>
              <a:t>Simples</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algorithmic</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method</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is</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clustering</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analysis</a:t>
            </a:r>
            <a:r>
              <a:rPr lang="cs-CZ" altLang="cs-CZ" sz="2400" dirty="0">
                <a:latin typeface="Arial" panose="020B0604020202020204" pitchFamily="34" charset="0"/>
                <a:cs typeface="Arial" panose="020B0604020202020204" pitchFamily="34" charset="0"/>
              </a:rPr>
              <a:t> </a:t>
            </a:r>
            <a:br>
              <a:rPr lang="cs-CZ" altLang="cs-CZ" sz="2400" dirty="0">
                <a:latin typeface="Arial" panose="020B0604020202020204" pitchFamily="34" charset="0"/>
                <a:cs typeface="Arial" panose="020B0604020202020204" pitchFamily="34" charset="0"/>
              </a:rPr>
            </a:br>
            <a:r>
              <a:rPr lang="cs-CZ" altLang="cs-CZ" sz="2400" b="1" dirty="0">
                <a:latin typeface="Arial" panose="020B0604020202020204" pitchFamily="34" charset="0"/>
                <a:cs typeface="Arial" panose="020B0604020202020204" pitchFamily="34" charset="0"/>
              </a:rPr>
              <a:t>UPGMA</a:t>
            </a:r>
            <a:r>
              <a:rPr lang="cs-CZ" altLang="cs-CZ" sz="2400" dirty="0">
                <a:latin typeface="Arial" panose="020B0604020202020204" pitchFamily="34" charset="0"/>
                <a:cs typeface="Arial" panose="020B0604020202020204" pitchFamily="34" charset="0"/>
              </a:rPr>
              <a:t> </a:t>
            </a:r>
          </a:p>
          <a:p>
            <a:pPr algn="ctr" eaLnBrk="1" hangingPunct="1">
              <a:spcBef>
                <a:spcPct val="0"/>
              </a:spcBef>
              <a:buFontTx/>
              <a:buNone/>
            </a:pPr>
            <a:r>
              <a:rPr lang="en-US" altLang="cs-CZ" sz="2400" dirty="0">
                <a:latin typeface="Arial" panose="020B0604020202020204" pitchFamily="34" charset="0"/>
                <a:cs typeface="Arial" panose="020B0604020202020204" pitchFamily="34" charset="0"/>
              </a:rPr>
              <a:t>(</a:t>
            </a:r>
            <a:r>
              <a:rPr lang="en-US" altLang="cs-CZ" sz="2400" b="1" dirty="0">
                <a:latin typeface="Arial" panose="020B0604020202020204" pitchFamily="34" charset="0"/>
                <a:cs typeface="Arial" panose="020B0604020202020204" pitchFamily="34" charset="0"/>
              </a:rPr>
              <a:t>U</a:t>
            </a:r>
            <a:r>
              <a:rPr lang="en-US" altLang="cs-CZ" sz="2400" dirty="0">
                <a:latin typeface="Arial" panose="020B0604020202020204" pitchFamily="34" charset="0"/>
                <a:cs typeface="Arial" panose="020B0604020202020204" pitchFamily="34" charset="0"/>
              </a:rPr>
              <a:t>nweighted </a:t>
            </a:r>
            <a:r>
              <a:rPr lang="en-US" altLang="cs-CZ" sz="2400" b="1" dirty="0">
                <a:latin typeface="Arial" panose="020B0604020202020204" pitchFamily="34" charset="0"/>
                <a:cs typeface="Arial" panose="020B0604020202020204" pitchFamily="34" charset="0"/>
              </a:rPr>
              <a:t>P</a:t>
            </a:r>
            <a:r>
              <a:rPr lang="en-US" altLang="cs-CZ" sz="2400" dirty="0">
                <a:latin typeface="Arial" panose="020B0604020202020204" pitchFamily="34" charset="0"/>
                <a:cs typeface="Arial" panose="020B0604020202020204" pitchFamily="34" charset="0"/>
              </a:rPr>
              <a:t>air </a:t>
            </a:r>
            <a:r>
              <a:rPr lang="en-US" altLang="cs-CZ" sz="2400" b="1" dirty="0">
                <a:latin typeface="Arial" panose="020B0604020202020204" pitchFamily="34" charset="0"/>
                <a:cs typeface="Arial" panose="020B0604020202020204" pitchFamily="34" charset="0"/>
              </a:rPr>
              <a:t>G</a:t>
            </a:r>
            <a:r>
              <a:rPr lang="en-US" altLang="cs-CZ" sz="2400" dirty="0">
                <a:latin typeface="Arial" panose="020B0604020202020204" pitchFamily="34" charset="0"/>
                <a:cs typeface="Arial" panose="020B0604020202020204" pitchFamily="34" charset="0"/>
              </a:rPr>
              <a:t>roup </a:t>
            </a:r>
            <a:r>
              <a:rPr lang="en-US" altLang="cs-CZ" sz="2400" b="1" dirty="0">
                <a:latin typeface="Arial" panose="020B0604020202020204" pitchFamily="34" charset="0"/>
                <a:cs typeface="Arial" panose="020B0604020202020204" pitchFamily="34" charset="0"/>
              </a:rPr>
              <a:t>M</a:t>
            </a:r>
            <a:r>
              <a:rPr lang="en-US" altLang="cs-CZ" sz="2400" dirty="0">
                <a:latin typeface="Arial" panose="020B0604020202020204" pitchFamily="34" charset="0"/>
                <a:cs typeface="Arial" panose="020B0604020202020204" pitchFamily="34" charset="0"/>
              </a:rPr>
              <a:t>ethod with </a:t>
            </a:r>
            <a:r>
              <a:rPr lang="en-US" altLang="cs-CZ" sz="2400" b="1" dirty="0">
                <a:latin typeface="Arial" panose="020B0604020202020204" pitchFamily="34" charset="0"/>
                <a:cs typeface="Arial" panose="020B0604020202020204" pitchFamily="34" charset="0"/>
              </a:rPr>
              <a:t>A</a:t>
            </a:r>
            <a:r>
              <a:rPr lang="en-US" altLang="cs-CZ" sz="2400" dirty="0">
                <a:latin typeface="Arial" panose="020B0604020202020204" pitchFamily="34" charset="0"/>
                <a:cs typeface="Arial" panose="020B0604020202020204" pitchFamily="34" charset="0"/>
              </a:rPr>
              <a:t>rithmetic mean)</a:t>
            </a:r>
            <a:endParaRPr lang="cs-CZ" altLang="cs-CZ" sz="2400" dirty="0">
              <a:latin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a:extLst>
              <a:ext uri="{FF2B5EF4-FFF2-40B4-BE49-F238E27FC236}">
                <a16:creationId xmlns:a16="http://schemas.microsoft.com/office/drawing/2014/main" id="{62408412-20D2-4C82-BCFC-9E03382D86F1}"/>
              </a:ext>
            </a:extLst>
          </p:cNvPr>
          <p:cNvSpPr txBox="1">
            <a:spLocks noChangeArrowheads="1"/>
          </p:cNvSpPr>
          <p:nvPr/>
        </p:nvSpPr>
        <p:spPr bwMode="auto">
          <a:xfrm>
            <a:off x="142875" y="1428750"/>
            <a:ext cx="53578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cs-CZ" sz="2000" dirty="0">
                <a:latin typeface="Arial" panose="020B0604020202020204" pitchFamily="34" charset="0"/>
                <a:cs typeface="Arial" panose="020B0604020202020204" pitchFamily="34" charset="0"/>
              </a:rPr>
              <a:t>1</a:t>
            </a:r>
            <a:r>
              <a:rPr lang="cs-CZ" altLang="cs-CZ" sz="2000" dirty="0">
                <a:latin typeface="Arial" panose="020B0604020202020204" pitchFamily="34" charset="0"/>
                <a:cs typeface="Arial" panose="020B0604020202020204" pitchFamily="34" charset="0"/>
              </a:rPr>
              <a:t>) </a:t>
            </a:r>
            <a:r>
              <a:rPr lang="cs-CZ" altLang="cs-CZ" sz="2000" dirty="0" err="1">
                <a:latin typeface="Arial" panose="020B0604020202020204" pitchFamily="34" charset="0"/>
                <a:cs typeface="Arial" panose="020B0604020202020204" pitchFamily="34" charset="0"/>
              </a:rPr>
              <a:t>Find</a:t>
            </a:r>
            <a:r>
              <a:rPr lang="cs-CZ" altLang="cs-CZ" sz="2000" dirty="0">
                <a:latin typeface="Arial" panose="020B0604020202020204" pitchFamily="34" charset="0"/>
                <a:cs typeface="Arial" panose="020B0604020202020204" pitchFamily="34" charset="0"/>
              </a:rPr>
              <a:t> in </a:t>
            </a:r>
            <a:r>
              <a:rPr lang="cs-CZ" altLang="cs-CZ" sz="2000" dirty="0" err="1">
                <a:latin typeface="Arial" panose="020B0604020202020204" pitchFamily="34" charset="0"/>
                <a:cs typeface="Arial" panose="020B0604020202020204" pitchFamily="34" charset="0"/>
              </a:rPr>
              <a:t>the</a:t>
            </a:r>
            <a:r>
              <a:rPr lang="cs-CZ" altLang="cs-CZ" sz="2000" dirty="0">
                <a:latin typeface="Arial" panose="020B0604020202020204" pitchFamily="34" charset="0"/>
                <a:cs typeface="Arial" panose="020B0604020202020204" pitchFamily="34" charset="0"/>
              </a:rPr>
              <a:t> matrix </a:t>
            </a:r>
            <a:r>
              <a:rPr lang="cs-CZ" altLang="cs-CZ" sz="2000" dirty="0" err="1">
                <a:latin typeface="Arial" panose="020B0604020202020204" pitchFamily="34" charset="0"/>
                <a:cs typeface="Arial" panose="020B0604020202020204" pitchFamily="34" charset="0"/>
              </a:rPr>
              <a:t>the</a:t>
            </a:r>
            <a:r>
              <a:rPr lang="cs-CZ" altLang="cs-CZ" sz="2000" dirty="0">
                <a:latin typeface="Arial" panose="020B0604020202020204" pitchFamily="34" charset="0"/>
                <a:cs typeface="Arial" panose="020B0604020202020204" pitchFamily="34" charset="0"/>
              </a:rPr>
              <a:t> </a:t>
            </a:r>
            <a:r>
              <a:rPr lang="cs-CZ" altLang="cs-CZ" sz="2000" dirty="0" err="1">
                <a:latin typeface="Arial" panose="020B0604020202020204" pitchFamily="34" charset="0"/>
                <a:cs typeface="Arial" panose="020B0604020202020204" pitchFamily="34" charset="0"/>
              </a:rPr>
              <a:t>shortest</a:t>
            </a:r>
            <a:r>
              <a:rPr lang="cs-CZ" altLang="cs-CZ" sz="2000" dirty="0">
                <a:latin typeface="Arial" panose="020B0604020202020204" pitchFamily="34" charset="0"/>
                <a:cs typeface="Arial" panose="020B0604020202020204" pitchFamily="34" charset="0"/>
              </a:rPr>
              <a:t> distance</a:t>
            </a:r>
            <a:br>
              <a:rPr lang="en-US" altLang="cs-CZ" sz="2000" dirty="0">
                <a:latin typeface="Arial" panose="020B0604020202020204" pitchFamily="34" charset="0"/>
                <a:cs typeface="Arial" panose="020B0604020202020204" pitchFamily="34" charset="0"/>
              </a:rPr>
            </a:br>
            <a:r>
              <a:rPr lang="cs-CZ" altLang="cs-CZ" sz="2000" dirty="0">
                <a:latin typeface="Arial" panose="020B0604020202020204" pitchFamily="34" charset="0"/>
                <a:cs typeface="Arial" panose="020B0604020202020204" pitchFamily="34" charset="0"/>
              </a:rPr>
              <a:t>(in </a:t>
            </a:r>
            <a:r>
              <a:rPr lang="cs-CZ" altLang="cs-CZ" sz="2000" dirty="0" err="1">
                <a:latin typeface="Arial" panose="020B0604020202020204" pitchFamily="34" charset="0"/>
                <a:cs typeface="Arial" panose="020B0604020202020204" pitchFamily="34" charset="0"/>
              </a:rPr>
              <a:t>this</a:t>
            </a:r>
            <a:r>
              <a:rPr lang="cs-CZ" altLang="cs-CZ" sz="2000" dirty="0">
                <a:latin typeface="Arial" panose="020B0604020202020204" pitchFamily="34" charset="0"/>
                <a:cs typeface="Arial" panose="020B0604020202020204" pitchFamily="34" charset="0"/>
              </a:rPr>
              <a:t> case </a:t>
            </a:r>
            <a:r>
              <a:rPr lang="cs-CZ" altLang="cs-CZ" sz="2000" dirty="0" err="1">
                <a:latin typeface="Arial" panose="020B0604020202020204" pitchFamily="34" charset="0"/>
                <a:cs typeface="Arial" panose="020B0604020202020204" pitchFamily="34" charset="0"/>
              </a:rPr>
              <a:t>d</a:t>
            </a:r>
            <a:r>
              <a:rPr lang="cs-CZ" altLang="cs-CZ" sz="2000" baseline="-25000" dirty="0" err="1">
                <a:latin typeface="Arial" panose="020B0604020202020204" pitchFamily="34" charset="0"/>
                <a:cs typeface="Arial" panose="020B0604020202020204" pitchFamily="34" charset="0"/>
              </a:rPr>
              <a:t>BC</a:t>
            </a:r>
            <a:r>
              <a:rPr lang="cs-CZ" altLang="cs-CZ" sz="2000" dirty="0">
                <a:latin typeface="Arial" panose="020B0604020202020204" pitchFamily="34" charset="0"/>
                <a:cs typeface="Arial" panose="020B0604020202020204" pitchFamily="34" charset="0"/>
              </a:rPr>
              <a:t>) </a:t>
            </a:r>
          </a:p>
        </p:txBody>
      </p:sp>
      <p:sp>
        <p:nvSpPr>
          <p:cNvPr id="5" name="Text Box 16">
            <a:extLst>
              <a:ext uri="{FF2B5EF4-FFF2-40B4-BE49-F238E27FC236}">
                <a16:creationId xmlns:a16="http://schemas.microsoft.com/office/drawing/2014/main" id="{AAF15D38-6299-4668-A7DA-BA65F05F561B}"/>
              </a:ext>
            </a:extLst>
          </p:cNvPr>
          <p:cNvSpPr txBox="1">
            <a:spLocks noChangeArrowheads="1"/>
          </p:cNvSpPr>
          <p:nvPr/>
        </p:nvSpPr>
        <p:spPr bwMode="auto">
          <a:xfrm>
            <a:off x="0" y="228600"/>
            <a:ext cx="9144000" cy="769938"/>
          </a:xfrm>
          <a:prstGeom prst="rect">
            <a:avLst/>
          </a:prstGeom>
          <a:solidFill>
            <a:schemeClr val="accent6">
              <a:lumMod val="20000"/>
              <a:lumOff val="80000"/>
            </a:schemeClr>
          </a:solidFill>
          <a:ln w="9525">
            <a:noFill/>
            <a:miter lim="800000"/>
            <a:headEnd/>
            <a:tailEnd/>
          </a:ln>
        </p:spPr>
        <p:txBody>
          <a:bodyPr>
            <a:spAutoFit/>
          </a:bodyPr>
          <a:lstStyle/>
          <a:p>
            <a:pPr algn="ctr" eaLnBrk="1" hangingPunct="1">
              <a:defRPr/>
            </a:pPr>
            <a:r>
              <a:rPr lang="en-US" sz="4400" b="1" dirty="0">
                <a:solidFill>
                  <a:srgbClr val="C00000"/>
                </a:solidFill>
                <a:latin typeface="Arial" pitchFamily="34" charset="0"/>
                <a:cs typeface="Arial" pitchFamily="34" charset="0"/>
              </a:rPr>
              <a:t>UPGMA</a:t>
            </a:r>
            <a:endParaRPr lang="cs-CZ" dirty="0">
              <a:latin typeface="Arial" pitchFamily="34" charset="0"/>
              <a:cs typeface="Arial" pitchFamily="34" charset="0"/>
            </a:endParaRPr>
          </a:p>
        </p:txBody>
      </p:sp>
      <p:graphicFrame>
        <p:nvGraphicFramePr>
          <p:cNvPr id="7" name="Tabulka 6">
            <a:extLst>
              <a:ext uri="{FF2B5EF4-FFF2-40B4-BE49-F238E27FC236}">
                <a16:creationId xmlns:a16="http://schemas.microsoft.com/office/drawing/2014/main" id="{5F0DDF48-DF2D-4255-9978-9019DB6AC771}"/>
              </a:ext>
            </a:extLst>
          </p:cNvPr>
          <p:cNvGraphicFramePr>
            <a:graphicFrameLocks noGrp="1"/>
          </p:cNvGraphicFramePr>
          <p:nvPr/>
        </p:nvGraphicFramePr>
        <p:xfrm>
          <a:off x="5429250" y="1428750"/>
          <a:ext cx="2928940" cy="1524000"/>
        </p:xfrm>
        <a:graphic>
          <a:graphicData uri="http://schemas.openxmlformats.org/drawingml/2006/table">
            <a:tbl>
              <a:tblPr firstRow="1" bandRow="1">
                <a:tableStyleId>{5940675A-B579-460E-94D1-54222C63F5DA}</a:tableStyleId>
              </a:tblPr>
              <a:tblGrid>
                <a:gridCol w="585788">
                  <a:extLst>
                    <a:ext uri="{9D8B030D-6E8A-4147-A177-3AD203B41FA5}">
                      <a16:colId xmlns:a16="http://schemas.microsoft.com/office/drawing/2014/main" val="20000"/>
                    </a:ext>
                  </a:extLst>
                </a:gridCol>
                <a:gridCol w="585788">
                  <a:extLst>
                    <a:ext uri="{9D8B030D-6E8A-4147-A177-3AD203B41FA5}">
                      <a16:colId xmlns:a16="http://schemas.microsoft.com/office/drawing/2014/main" val="20001"/>
                    </a:ext>
                  </a:extLst>
                </a:gridCol>
                <a:gridCol w="585788">
                  <a:extLst>
                    <a:ext uri="{9D8B030D-6E8A-4147-A177-3AD203B41FA5}">
                      <a16:colId xmlns:a16="http://schemas.microsoft.com/office/drawing/2014/main" val="20002"/>
                    </a:ext>
                  </a:extLst>
                </a:gridCol>
                <a:gridCol w="585788">
                  <a:extLst>
                    <a:ext uri="{9D8B030D-6E8A-4147-A177-3AD203B41FA5}">
                      <a16:colId xmlns:a16="http://schemas.microsoft.com/office/drawing/2014/main" val="20003"/>
                    </a:ext>
                  </a:extLst>
                </a:gridCol>
                <a:gridCol w="585788">
                  <a:extLst>
                    <a:ext uri="{9D8B030D-6E8A-4147-A177-3AD203B41FA5}">
                      <a16:colId xmlns:a16="http://schemas.microsoft.com/office/drawing/2014/main" val="20004"/>
                    </a:ext>
                  </a:extLst>
                </a:gridCol>
              </a:tblGrid>
              <a:tr h="300040">
                <a:tc>
                  <a:txBody>
                    <a:bodyPr/>
                    <a:lstStyle/>
                    <a:p>
                      <a:pPr algn="ctr"/>
                      <a:endParaRPr lang="cs-CZ" sz="1400" b="1" dirty="0">
                        <a:latin typeface="Arial" pitchFamily="34" charset="0"/>
                        <a:cs typeface="Arial" pitchFamily="34" charset="0"/>
                      </a:endParaRPr>
                    </a:p>
                  </a:txBody>
                  <a:tcPr marL="91439" marR="91439"/>
                </a:tc>
                <a:tc>
                  <a:txBody>
                    <a:bodyPr/>
                    <a:lstStyle/>
                    <a:p>
                      <a:pPr algn="ctr"/>
                      <a:r>
                        <a:rPr lang="cs-CZ" sz="1400" b="1" dirty="0">
                          <a:latin typeface="Arial" pitchFamily="34" charset="0"/>
                          <a:cs typeface="Arial" pitchFamily="34" charset="0"/>
                        </a:rPr>
                        <a:t>A</a:t>
                      </a:r>
                    </a:p>
                  </a:txBody>
                  <a:tcPr marL="91439" marR="91439"/>
                </a:tc>
                <a:tc>
                  <a:txBody>
                    <a:bodyPr/>
                    <a:lstStyle/>
                    <a:p>
                      <a:pPr algn="ctr"/>
                      <a:r>
                        <a:rPr lang="cs-CZ" sz="1400" b="1" dirty="0">
                          <a:latin typeface="Arial" pitchFamily="34" charset="0"/>
                          <a:cs typeface="Arial" pitchFamily="34" charset="0"/>
                        </a:rPr>
                        <a:t>B</a:t>
                      </a:r>
                    </a:p>
                  </a:txBody>
                  <a:tcPr marL="91439" marR="91439"/>
                </a:tc>
                <a:tc>
                  <a:txBody>
                    <a:bodyPr/>
                    <a:lstStyle/>
                    <a:p>
                      <a:pPr algn="ctr"/>
                      <a:r>
                        <a:rPr lang="cs-CZ" sz="1400" b="1" dirty="0">
                          <a:latin typeface="Arial" pitchFamily="34" charset="0"/>
                          <a:cs typeface="Arial" pitchFamily="34" charset="0"/>
                        </a:rPr>
                        <a:t>C</a:t>
                      </a:r>
                    </a:p>
                  </a:txBody>
                  <a:tcPr marL="91439" marR="91439"/>
                </a:tc>
                <a:tc>
                  <a:txBody>
                    <a:bodyPr/>
                    <a:lstStyle/>
                    <a:p>
                      <a:pPr algn="ctr"/>
                      <a:r>
                        <a:rPr lang="cs-CZ" sz="1400" b="1" dirty="0">
                          <a:latin typeface="Arial" pitchFamily="34" charset="0"/>
                          <a:cs typeface="Arial" pitchFamily="34" charset="0"/>
                        </a:rPr>
                        <a:t>D</a:t>
                      </a:r>
                    </a:p>
                  </a:txBody>
                  <a:tcPr marL="91439" marR="91439"/>
                </a:tc>
                <a:extLst>
                  <a:ext uri="{0D108BD9-81ED-4DB2-BD59-A6C34878D82A}">
                    <a16:rowId xmlns:a16="http://schemas.microsoft.com/office/drawing/2014/main" val="10000"/>
                  </a:ext>
                </a:extLst>
              </a:tr>
              <a:tr h="300040">
                <a:tc>
                  <a:txBody>
                    <a:bodyPr/>
                    <a:lstStyle/>
                    <a:p>
                      <a:pPr algn="ctr"/>
                      <a:r>
                        <a:rPr lang="cs-CZ" sz="1400" b="1" dirty="0">
                          <a:latin typeface="Arial" pitchFamily="34" charset="0"/>
                          <a:cs typeface="Arial" pitchFamily="34" charset="0"/>
                        </a:rPr>
                        <a:t>A</a:t>
                      </a:r>
                    </a:p>
                  </a:txBody>
                  <a:tcPr marL="91439" marR="91439"/>
                </a:tc>
                <a:tc>
                  <a:txBody>
                    <a:bodyPr/>
                    <a:lstStyle/>
                    <a:p>
                      <a:pPr algn="ctr"/>
                      <a:r>
                        <a:rPr lang="en-US" sz="1400" b="1" dirty="0">
                          <a:latin typeface="Arial" pitchFamily="34" charset="0"/>
                          <a:cs typeface="Arial" pitchFamily="34" charset="0"/>
                        </a:rPr>
                        <a:t>-</a:t>
                      </a:r>
                      <a:endParaRPr lang="cs-CZ" sz="1400" b="1" dirty="0">
                        <a:latin typeface="Arial" pitchFamily="34" charset="0"/>
                        <a:cs typeface="Arial" pitchFamily="34" charset="0"/>
                      </a:endParaRPr>
                    </a:p>
                  </a:txBody>
                  <a:tcPr marL="91439" marR="91439"/>
                </a:tc>
                <a:tc>
                  <a:txBody>
                    <a:bodyPr/>
                    <a:lstStyle/>
                    <a:p>
                      <a:pPr algn="ctr"/>
                      <a:endParaRPr lang="cs-CZ" sz="1400" b="1" dirty="0">
                        <a:latin typeface="Arial" pitchFamily="34" charset="0"/>
                        <a:cs typeface="Arial" pitchFamily="34" charset="0"/>
                      </a:endParaRPr>
                    </a:p>
                  </a:txBody>
                  <a:tcPr marL="91439" marR="91439"/>
                </a:tc>
                <a:tc>
                  <a:txBody>
                    <a:bodyPr/>
                    <a:lstStyle/>
                    <a:p>
                      <a:pPr algn="ctr"/>
                      <a:endParaRPr lang="cs-CZ" sz="1400" b="1">
                        <a:latin typeface="Arial" pitchFamily="34" charset="0"/>
                        <a:cs typeface="Arial" pitchFamily="34" charset="0"/>
                      </a:endParaRPr>
                    </a:p>
                  </a:txBody>
                  <a:tcPr marL="91439" marR="91439"/>
                </a:tc>
                <a:tc>
                  <a:txBody>
                    <a:bodyPr/>
                    <a:lstStyle/>
                    <a:p>
                      <a:pPr algn="ctr"/>
                      <a:endParaRPr lang="cs-CZ" sz="1400" b="1" dirty="0">
                        <a:latin typeface="Arial" pitchFamily="34" charset="0"/>
                        <a:cs typeface="Arial" pitchFamily="34" charset="0"/>
                      </a:endParaRPr>
                    </a:p>
                  </a:txBody>
                  <a:tcPr marL="91439" marR="91439"/>
                </a:tc>
                <a:extLst>
                  <a:ext uri="{0D108BD9-81ED-4DB2-BD59-A6C34878D82A}">
                    <a16:rowId xmlns:a16="http://schemas.microsoft.com/office/drawing/2014/main" val="10001"/>
                  </a:ext>
                </a:extLst>
              </a:tr>
              <a:tr h="300040">
                <a:tc>
                  <a:txBody>
                    <a:bodyPr/>
                    <a:lstStyle/>
                    <a:p>
                      <a:pPr algn="ctr"/>
                      <a:r>
                        <a:rPr lang="cs-CZ" sz="1400" b="1" dirty="0">
                          <a:latin typeface="Arial" pitchFamily="34" charset="0"/>
                          <a:cs typeface="Arial" pitchFamily="34" charset="0"/>
                        </a:rPr>
                        <a:t>B</a:t>
                      </a:r>
                    </a:p>
                  </a:txBody>
                  <a:tcPr marL="91439" marR="91439"/>
                </a:tc>
                <a:tc>
                  <a:txBody>
                    <a:bodyPr/>
                    <a:lstStyle/>
                    <a:p>
                      <a:pPr algn="ctr"/>
                      <a:r>
                        <a:rPr lang="en-US" sz="1400" b="1" dirty="0">
                          <a:latin typeface="Arial" pitchFamily="34" charset="0"/>
                          <a:cs typeface="Arial" pitchFamily="34" charset="0"/>
                        </a:rPr>
                        <a:t>0.5</a:t>
                      </a:r>
                      <a:endParaRPr lang="cs-CZ" sz="1400" b="1" dirty="0">
                        <a:latin typeface="Arial" pitchFamily="34" charset="0"/>
                        <a:cs typeface="Arial" pitchFamily="34" charset="0"/>
                      </a:endParaRPr>
                    </a:p>
                  </a:txBody>
                  <a:tcPr marL="91439" marR="91439"/>
                </a:tc>
                <a:tc>
                  <a:txBody>
                    <a:bodyPr/>
                    <a:lstStyle/>
                    <a:p>
                      <a:pPr algn="ctr"/>
                      <a:r>
                        <a:rPr lang="en-US" sz="1400" b="1" dirty="0">
                          <a:latin typeface="Arial" pitchFamily="34" charset="0"/>
                          <a:cs typeface="Arial" pitchFamily="34" charset="0"/>
                        </a:rPr>
                        <a:t>-</a:t>
                      </a:r>
                      <a:endParaRPr lang="cs-CZ" sz="1400" b="1" dirty="0">
                        <a:latin typeface="Arial" pitchFamily="34" charset="0"/>
                        <a:cs typeface="Arial" pitchFamily="34" charset="0"/>
                      </a:endParaRPr>
                    </a:p>
                  </a:txBody>
                  <a:tcPr marL="91439" marR="91439"/>
                </a:tc>
                <a:tc>
                  <a:txBody>
                    <a:bodyPr/>
                    <a:lstStyle/>
                    <a:p>
                      <a:pPr algn="ctr"/>
                      <a:endParaRPr lang="cs-CZ" sz="1400" b="1">
                        <a:latin typeface="Arial" pitchFamily="34" charset="0"/>
                        <a:cs typeface="Arial" pitchFamily="34" charset="0"/>
                      </a:endParaRPr>
                    </a:p>
                  </a:txBody>
                  <a:tcPr marL="91439" marR="91439"/>
                </a:tc>
                <a:tc>
                  <a:txBody>
                    <a:bodyPr/>
                    <a:lstStyle/>
                    <a:p>
                      <a:pPr algn="ctr"/>
                      <a:endParaRPr lang="cs-CZ" sz="1400" b="1">
                        <a:latin typeface="Arial" pitchFamily="34" charset="0"/>
                        <a:cs typeface="Arial" pitchFamily="34" charset="0"/>
                      </a:endParaRPr>
                    </a:p>
                  </a:txBody>
                  <a:tcPr marL="91439" marR="91439"/>
                </a:tc>
                <a:extLst>
                  <a:ext uri="{0D108BD9-81ED-4DB2-BD59-A6C34878D82A}">
                    <a16:rowId xmlns:a16="http://schemas.microsoft.com/office/drawing/2014/main" val="10002"/>
                  </a:ext>
                </a:extLst>
              </a:tr>
              <a:tr h="300040">
                <a:tc>
                  <a:txBody>
                    <a:bodyPr/>
                    <a:lstStyle/>
                    <a:p>
                      <a:pPr algn="ctr"/>
                      <a:r>
                        <a:rPr lang="cs-CZ" sz="1400" b="1" dirty="0">
                          <a:latin typeface="Arial" pitchFamily="34" charset="0"/>
                          <a:cs typeface="Arial" pitchFamily="34" charset="0"/>
                        </a:rPr>
                        <a:t>C</a:t>
                      </a:r>
                    </a:p>
                  </a:txBody>
                  <a:tcPr marL="91439" marR="91439"/>
                </a:tc>
                <a:tc>
                  <a:txBody>
                    <a:bodyPr/>
                    <a:lstStyle/>
                    <a:p>
                      <a:pPr algn="ctr"/>
                      <a:r>
                        <a:rPr lang="en-US" sz="1400" b="1" dirty="0">
                          <a:latin typeface="Arial" pitchFamily="34" charset="0"/>
                          <a:cs typeface="Arial" pitchFamily="34" charset="0"/>
                        </a:rPr>
                        <a:t>0.45</a:t>
                      </a:r>
                      <a:endParaRPr lang="cs-CZ" sz="1400" b="1" dirty="0">
                        <a:latin typeface="Arial" pitchFamily="34" charset="0"/>
                        <a:cs typeface="Arial" pitchFamily="34" charset="0"/>
                      </a:endParaRPr>
                    </a:p>
                  </a:txBody>
                  <a:tcPr marL="91439" marR="91439"/>
                </a:tc>
                <a:tc>
                  <a:txBody>
                    <a:bodyPr/>
                    <a:lstStyle/>
                    <a:p>
                      <a:pPr algn="ctr"/>
                      <a:r>
                        <a:rPr lang="en-US" sz="1400" b="1" dirty="0">
                          <a:latin typeface="Arial" pitchFamily="34" charset="0"/>
                          <a:cs typeface="Arial" pitchFamily="34" charset="0"/>
                        </a:rPr>
                        <a:t>0.15</a:t>
                      </a:r>
                      <a:endParaRPr lang="cs-CZ" sz="1400" b="1" dirty="0">
                        <a:latin typeface="Arial" pitchFamily="34" charset="0"/>
                        <a:cs typeface="Arial" pitchFamily="34" charset="0"/>
                      </a:endParaRPr>
                    </a:p>
                  </a:txBody>
                  <a:tcPr marL="91439" marR="91439">
                    <a:solidFill>
                      <a:srgbClr val="FF0000"/>
                    </a:solidFill>
                  </a:tcPr>
                </a:tc>
                <a:tc>
                  <a:txBody>
                    <a:bodyPr/>
                    <a:lstStyle/>
                    <a:p>
                      <a:pPr algn="ctr"/>
                      <a:r>
                        <a:rPr lang="en-US" sz="1400" b="1" dirty="0">
                          <a:latin typeface="Arial" pitchFamily="34" charset="0"/>
                          <a:cs typeface="Arial" pitchFamily="34" charset="0"/>
                        </a:rPr>
                        <a:t>-</a:t>
                      </a:r>
                      <a:endParaRPr lang="cs-CZ" sz="1400" b="1" dirty="0">
                        <a:latin typeface="Arial" pitchFamily="34" charset="0"/>
                        <a:cs typeface="Arial" pitchFamily="34" charset="0"/>
                      </a:endParaRPr>
                    </a:p>
                  </a:txBody>
                  <a:tcPr marL="91439" marR="91439"/>
                </a:tc>
                <a:tc>
                  <a:txBody>
                    <a:bodyPr/>
                    <a:lstStyle/>
                    <a:p>
                      <a:pPr algn="ctr"/>
                      <a:endParaRPr lang="cs-CZ" sz="1400" b="1">
                        <a:latin typeface="Arial" pitchFamily="34" charset="0"/>
                        <a:cs typeface="Arial" pitchFamily="34" charset="0"/>
                      </a:endParaRPr>
                    </a:p>
                  </a:txBody>
                  <a:tcPr marL="91439" marR="91439"/>
                </a:tc>
                <a:extLst>
                  <a:ext uri="{0D108BD9-81ED-4DB2-BD59-A6C34878D82A}">
                    <a16:rowId xmlns:a16="http://schemas.microsoft.com/office/drawing/2014/main" val="10003"/>
                  </a:ext>
                </a:extLst>
              </a:tr>
              <a:tr h="300040">
                <a:tc>
                  <a:txBody>
                    <a:bodyPr/>
                    <a:lstStyle/>
                    <a:p>
                      <a:pPr algn="ctr"/>
                      <a:r>
                        <a:rPr lang="cs-CZ" sz="1400" b="1" dirty="0">
                          <a:latin typeface="Arial" pitchFamily="34" charset="0"/>
                          <a:cs typeface="Arial" pitchFamily="34" charset="0"/>
                        </a:rPr>
                        <a:t>D</a:t>
                      </a:r>
                    </a:p>
                  </a:txBody>
                  <a:tcPr marL="91439" marR="91439"/>
                </a:tc>
                <a:tc>
                  <a:txBody>
                    <a:bodyPr/>
                    <a:lstStyle/>
                    <a:p>
                      <a:pPr algn="ctr"/>
                      <a:r>
                        <a:rPr lang="en-US" sz="1400" b="1" dirty="0">
                          <a:latin typeface="Arial" pitchFamily="34" charset="0"/>
                          <a:cs typeface="Arial" pitchFamily="34" charset="0"/>
                        </a:rPr>
                        <a:t>0.55</a:t>
                      </a:r>
                      <a:endParaRPr lang="cs-CZ" sz="1400" b="1" dirty="0">
                        <a:latin typeface="Arial" pitchFamily="34" charset="0"/>
                        <a:cs typeface="Arial" pitchFamily="34" charset="0"/>
                      </a:endParaRPr>
                    </a:p>
                  </a:txBody>
                  <a:tcPr marL="91439" marR="91439"/>
                </a:tc>
                <a:tc>
                  <a:txBody>
                    <a:bodyPr/>
                    <a:lstStyle/>
                    <a:p>
                      <a:pPr algn="ctr"/>
                      <a:r>
                        <a:rPr lang="en-US" sz="1400" b="1" dirty="0">
                          <a:latin typeface="Arial" pitchFamily="34" charset="0"/>
                          <a:cs typeface="Arial" pitchFamily="34" charset="0"/>
                        </a:rPr>
                        <a:t>0.4</a:t>
                      </a:r>
                      <a:endParaRPr lang="cs-CZ" sz="1400" b="1" dirty="0">
                        <a:latin typeface="Arial" pitchFamily="34" charset="0"/>
                        <a:cs typeface="Arial" pitchFamily="34" charset="0"/>
                      </a:endParaRPr>
                    </a:p>
                  </a:txBody>
                  <a:tcPr marL="91439" marR="91439"/>
                </a:tc>
                <a:tc>
                  <a:txBody>
                    <a:bodyPr/>
                    <a:lstStyle/>
                    <a:p>
                      <a:pPr algn="ctr"/>
                      <a:r>
                        <a:rPr lang="en-US" sz="1400" b="1" dirty="0">
                          <a:latin typeface="Arial" pitchFamily="34" charset="0"/>
                          <a:cs typeface="Arial" pitchFamily="34" charset="0"/>
                        </a:rPr>
                        <a:t>0.35</a:t>
                      </a:r>
                      <a:endParaRPr lang="cs-CZ" sz="1400" b="1" dirty="0">
                        <a:latin typeface="Arial" pitchFamily="34" charset="0"/>
                        <a:cs typeface="Arial" pitchFamily="34" charset="0"/>
                      </a:endParaRPr>
                    </a:p>
                  </a:txBody>
                  <a:tcPr marL="91439" marR="91439"/>
                </a:tc>
                <a:tc>
                  <a:txBody>
                    <a:bodyPr/>
                    <a:lstStyle/>
                    <a:p>
                      <a:pPr algn="ctr"/>
                      <a:r>
                        <a:rPr lang="en-US" sz="1400" b="1" dirty="0">
                          <a:latin typeface="Arial" pitchFamily="34" charset="0"/>
                          <a:cs typeface="Arial" pitchFamily="34" charset="0"/>
                        </a:rPr>
                        <a:t>-</a:t>
                      </a:r>
                      <a:endParaRPr lang="cs-CZ" sz="1400" b="1" dirty="0">
                        <a:latin typeface="Arial" pitchFamily="34" charset="0"/>
                        <a:cs typeface="Arial" pitchFamily="34" charset="0"/>
                      </a:endParaRPr>
                    </a:p>
                  </a:txBody>
                  <a:tcPr marL="91439" marR="91439"/>
                </a:tc>
                <a:extLst>
                  <a:ext uri="{0D108BD9-81ED-4DB2-BD59-A6C34878D82A}">
                    <a16:rowId xmlns:a16="http://schemas.microsoft.com/office/drawing/2014/main" val="10004"/>
                  </a:ext>
                </a:extLst>
              </a:tr>
            </a:tbl>
          </a:graphicData>
        </a:graphic>
      </p:graphicFrame>
      <p:sp>
        <p:nvSpPr>
          <p:cNvPr id="15" name="TextovéPole 14">
            <a:extLst>
              <a:ext uri="{FF2B5EF4-FFF2-40B4-BE49-F238E27FC236}">
                <a16:creationId xmlns:a16="http://schemas.microsoft.com/office/drawing/2014/main" id="{A0AEB140-F8E4-4F4E-B284-020C71ABF92B}"/>
              </a:ext>
            </a:extLst>
          </p:cNvPr>
          <p:cNvSpPr txBox="1">
            <a:spLocks noChangeArrowheads="1"/>
          </p:cNvSpPr>
          <p:nvPr/>
        </p:nvSpPr>
        <p:spPr bwMode="auto">
          <a:xfrm>
            <a:off x="8059738" y="3886200"/>
            <a:ext cx="369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C</a:t>
            </a:r>
          </a:p>
        </p:txBody>
      </p:sp>
      <p:sp>
        <p:nvSpPr>
          <p:cNvPr id="16" name="TextovéPole 15">
            <a:extLst>
              <a:ext uri="{FF2B5EF4-FFF2-40B4-BE49-F238E27FC236}">
                <a16:creationId xmlns:a16="http://schemas.microsoft.com/office/drawing/2014/main" id="{EB8E0E4C-BEDA-4B3C-8E94-92FA925600E8}"/>
              </a:ext>
            </a:extLst>
          </p:cNvPr>
          <p:cNvSpPr txBox="1">
            <a:spLocks noChangeArrowheads="1"/>
          </p:cNvSpPr>
          <p:nvPr/>
        </p:nvSpPr>
        <p:spPr bwMode="auto">
          <a:xfrm>
            <a:off x="8059738" y="3457575"/>
            <a:ext cx="35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B</a:t>
            </a:r>
          </a:p>
        </p:txBody>
      </p:sp>
      <p:sp>
        <p:nvSpPr>
          <p:cNvPr id="17" name="Obdélník 16">
            <a:extLst>
              <a:ext uri="{FF2B5EF4-FFF2-40B4-BE49-F238E27FC236}">
                <a16:creationId xmlns:a16="http://schemas.microsoft.com/office/drawing/2014/main" id="{3559FD81-747D-487E-8459-C8F0AC0DD24E}"/>
              </a:ext>
            </a:extLst>
          </p:cNvPr>
          <p:cNvSpPr>
            <a:spLocks noChangeArrowheads="1"/>
          </p:cNvSpPr>
          <p:nvPr/>
        </p:nvSpPr>
        <p:spPr bwMode="auto">
          <a:xfrm>
            <a:off x="144463" y="2928938"/>
            <a:ext cx="592931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2000" dirty="0">
                <a:latin typeface="Arial" panose="020B0604020202020204" pitchFamily="34" charset="0"/>
                <a:cs typeface="Arial" panose="020B0604020202020204" pitchFamily="34" charset="0"/>
              </a:rPr>
              <a:t>2) </a:t>
            </a:r>
            <a:r>
              <a:rPr lang="en-US" altLang="cs-CZ" sz="2000" dirty="0">
                <a:latin typeface="Arial" panose="020B0604020202020204" pitchFamily="34" charset="0"/>
                <a:cs typeface="Arial" panose="020B0604020202020204" pitchFamily="34" charset="0"/>
              </a:rPr>
              <a:t>We combine the two OTUs (species) with the smallest mutual distance into one OTU and calculate the distance of this OTU from the others:</a:t>
            </a:r>
            <a:endParaRPr lang="cs-CZ" altLang="cs-CZ" sz="2000" dirty="0">
              <a:latin typeface="Arial" panose="020B0604020202020204" pitchFamily="34" charset="0"/>
              <a:cs typeface="Arial" panose="020B0604020202020204" pitchFamily="34" charset="0"/>
            </a:endParaRPr>
          </a:p>
          <a:p>
            <a:pPr eaLnBrk="1" hangingPunct="1">
              <a:spcBef>
                <a:spcPct val="50000"/>
              </a:spcBef>
              <a:buFontTx/>
              <a:buNone/>
            </a:pPr>
            <a:r>
              <a:rPr lang="cs-CZ" altLang="cs-CZ" sz="2000" dirty="0">
                <a:solidFill>
                  <a:srgbClr val="FF0000"/>
                </a:solidFill>
                <a:latin typeface="Arial" panose="020B0604020202020204" pitchFamily="34" charset="0"/>
                <a:cs typeface="Arial" panose="020B0604020202020204" pitchFamily="34" charset="0"/>
              </a:rPr>
              <a:t>D</a:t>
            </a:r>
            <a:r>
              <a:rPr lang="cs-CZ" altLang="cs-CZ" sz="2000" baseline="-25000" dirty="0">
                <a:solidFill>
                  <a:srgbClr val="FF0000"/>
                </a:solidFill>
                <a:latin typeface="Arial" panose="020B0604020202020204" pitchFamily="34" charset="0"/>
                <a:cs typeface="Arial" panose="020B0604020202020204" pitchFamily="34" charset="0"/>
              </a:rPr>
              <a:t>(BC)A</a:t>
            </a:r>
            <a:r>
              <a:rPr lang="cs-CZ" altLang="cs-CZ" sz="2000" dirty="0">
                <a:solidFill>
                  <a:srgbClr val="FF0000"/>
                </a:solidFill>
                <a:latin typeface="Arial" panose="020B0604020202020204" pitchFamily="34" charset="0"/>
                <a:cs typeface="Arial" panose="020B0604020202020204" pitchFamily="34" charset="0"/>
              </a:rPr>
              <a:t> = (D</a:t>
            </a:r>
            <a:r>
              <a:rPr lang="cs-CZ" altLang="cs-CZ" sz="2000" baseline="-25000" dirty="0">
                <a:solidFill>
                  <a:srgbClr val="FF0000"/>
                </a:solidFill>
                <a:latin typeface="Arial" panose="020B0604020202020204" pitchFamily="34" charset="0"/>
                <a:cs typeface="Arial" panose="020B0604020202020204" pitchFamily="34" charset="0"/>
              </a:rPr>
              <a:t>A</a:t>
            </a:r>
            <a:r>
              <a:rPr lang="en-US" altLang="cs-CZ" sz="2000" baseline="-25000" dirty="0">
                <a:solidFill>
                  <a:srgbClr val="FF0000"/>
                </a:solidFill>
                <a:latin typeface="Arial" panose="020B0604020202020204" pitchFamily="34" charset="0"/>
                <a:cs typeface="Arial" panose="020B0604020202020204" pitchFamily="34" charset="0"/>
              </a:rPr>
              <a:t>B</a:t>
            </a:r>
            <a:r>
              <a:rPr lang="cs-CZ" altLang="cs-CZ" sz="2000" dirty="0">
                <a:solidFill>
                  <a:srgbClr val="FF0000"/>
                </a:solidFill>
                <a:latin typeface="Arial" panose="020B0604020202020204" pitchFamily="34" charset="0"/>
                <a:cs typeface="Arial" panose="020B0604020202020204" pitchFamily="34" charset="0"/>
              </a:rPr>
              <a:t> + D</a:t>
            </a:r>
            <a:r>
              <a:rPr lang="en-US" altLang="cs-CZ" sz="2000" baseline="-25000" dirty="0">
                <a:solidFill>
                  <a:srgbClr val="FF0000"/>
                </a:solidFill>
                <a:latin typeface="Arial" panose="020B0604020202020204" pitchFamily="34" charset="0"/>
                <a:cs typeface="Arial" panose="020B0604020202020204" pitchFamily="34" charset="0"/>
              </a:rPr>
              <a:t>A</a:t>
            </a:r>
            <a:r>
              <a:rPr lang="cs-CZ" altLang="cs-CZ" sz="2000" baseline="-25000" dirty="0">
                <a:solidFill>
                  <a:srgbClr val="FF0000"/>
                </a:solidFill>
                <a:latin typeface="Arial" panose="020B0604020202020204" pitchFamily="34" charset="0"/>
                <a:cs typeface="Arial" panose="020B0604020202020204" pitchFamily="34" charset="0"/>
              </a:rPr>
              <a:t>C</a:t>
            </a:r>
            <a:r>
              <a:rPr lang="cs-CZ" altLang="cs-CZ" sz="2000" dirty="0">
                <a:solidFill>
                  <a:srgbClr val="FF0000"/>
                </a:solidFill>
                <a:latin typeface="Arial" panose="020B0604020202020204" pitchFamily="34" charset="0"/>
                <a:cs typeface="Arial" panose="020B0604020202020204" pitchFamily="34" charset="0"/>
              </a:rPr>
              <a:t>)/2 = </a:t>
            </a:r>
            <a:r>
              <a:rPr lang="en-US" altLang="cs-CZ" sz="2000" dirty="0">
                <a:solidFill>
                  <a:srgbClr val="FF0000"/>
                </a:solidFill>
                <a:latin typeface="Arial" panose="020B0604020202020204" pitchFamily="34" charset="0"/>
                <a:cs typeface="Arial" panose="020B0604020202020204" pitchFamily="34" charset="0"/>
              </a:rPr>
              <a:t>(0,5 + </a:t>
            </a:r>
            <a:r>
              <a:rPr lang="cs-CZ" altLang="cs-CZ" sz="2000" dirty="0">
                <a:solidFill>
                  <a:srgbClr val="FF0000"/>
                </a:solidFill>
                <a:latin typeface="Arial" panose="020B0604020202020204" pitchFamily="34" charset="0"/>
                <a:cs typeface="Arial" panose="020B0604020202020204" pitchFamily="34" charset="0"/>
              </a:rPr>
              <a:t>0</a:t>
            </a:r>
            <a:r>
              <a:rPr lang="en-US" altLang="cs-CZ" sz="2000" dirty="0">
                <a:solidFill>
                  <a:srgbClr val="FF0000"/>
                </a:solidFill>
                <a:latin typeface="Arial" panose="020B0604020202020204" pitchFamily="34" charset="0"/>
                <a:cs typeface="Arial" panose="020B0604020202020204" pitchFamily="34" charset="0"/>
              </a:rPr>
              <a:t>,</a:t>
            </a:r>
            <a:r>
              <a:rPr lang="cs-CZ" altLang="cs-CZ" sz="2000" dirty="0">
                <a:solidFill>
                  <a:srgbClr val="FF0000"/>
                </a:solidFill>
                <a:latin typeface="Arial" panose="020B0604020202020204" pitchFamily="34" charset="0"/>
                <a:cs typeface="Arial" panose="020B0604020202020204" pitchFamily="34" charset="0"/>
              </a:rPr>
              <a:t>45</a:t>
            </a:r>
            <a:r>
              <a:rPr lang="en-US" altLang="cs-CZ" sz="2000" dirty="0">
                <a:solidFill>
                  <a:srgbClr val="FF0000"/>
                </a:solidFill>
                <a:latin typeface="Arial" panose="020B0604020202020204" pitchFamily="34" charset="0"/>
                <a:cs typeface="Arial" panose="020B0604020202020204" pitchFamily="34" charset="0"/>
              </a:rPr>
              <a:t>)/2 = 0,475</a:t>
            </a:r>
            <a:endParaRPr lang="cs-CZ" altLang="cs-CZ" sz="2000" dirty="0">
              <a:solidFill>
                <a:srgbClr val="FF0000"/>
              </a:solidFill>
              <a:latin typeface="Arial" panose="020B0604020202020204" pitchFamily="34" charset="0"/>
              <a:cs typeface="Arial" panose="020B0604020202020204" pitchFamily="34" charset="0"/>
            </a:endParaRPr>
          </a:p>
          <a:p>
            <a:pPr eaLnBrk="1" hangingPunct="1">
              <a:spcBef>
                <a:spcPct val="50000"/>
              </a:spcBef>
              <a:buFontTx/>
              <a:buNone/>
            </a:pPr>
            <a:r>
              <a:rPr lang="cs-CZ" altLang="cs-CZ" sz="2000" dirty="0">
                <a:solidFill>
                  <a:srgbClr val="FF0000"/>
                </a:solidFill>
                <a:latin typeface="Arial" panose="020B0604020202020204" pitchFamily="34" charset="0"/>
                <a:cs typeface="Arial" panose="020B0604020202020204" pitchFamily="34" charset="0"/>
              </a:rPr>
              <a:t>D</a:t>
            </a:r>
            <a:r>
              <a:rPr lang="cs-CZ" altLang="cs-CZ" sz="2000" baseline="-25000" dirty="0">
                <a:solidFill>
                  <a:srgbClr val="FF0000"/>
                </a:solidFill>
                <a:latin typeface="Arial" panose="020B0604020202020204" pitchFamily="34" charset="0"/>
                <a:cs typeface="Arial" panose="020B0604020202020204" pitchFamily="34" charset="0"/>
              </a:rPr>
              <a:t>(BC)D</a:t>
            </a:r>
            <a:r>
              <a:rPr lang="cs-CZ" altLang="cs-CZ" sz="2000" dirty="0">
                <a:solidFill>
                  <a:srgbClr val="FF0000"/>
                </a:solidFill>
                <a:latin typeface="Arial" panose="020B0604020202020204" pitchFamily="34" charset="0"/>
                <a:cs typeface="Arial" panose="020B0604020202020204" pitchFamily="34" charset="0"/>
              </a:rPr>
              <a:t> = (D</a:t>
            </a:r>
            <a:r>
              <a:rPr lang="en-US" altLang="cs-CZ" sz="2000" baseline="-25000" dirty="0">
                <a:solidFill>
                  <a:srgbClr val="FF0000"/>
                </a:solidFill>
                <a:latin typeface="Arial" panose="020B0604020202020204" pitchFamily="34" charset="0"/>
                <a:cs typeface="Arial" panose="020B0604020202020204" pitchFamily="34" charset="0"/>
              </a:rPr>
              <a:t>B</a:t>
            </a:r>
            <a:r>
              <a:rPr lang="cs-CZ" altLang="cs-CZ" sz="2000" baseline="-25000" dirty="0">
                <a:solidFill>
                  <a:srgbClr val="FF0000"/>
                </a:solidFill>
                <a:latin typeface="Arial" panose="020B0604020202020204" pitchFamily="34" charset="0"/>
                <a:cs typeface="Arial" panose="020B0604020202020204" pitchFamily="34" charset="0"/>
              </a:rPr>
              <a:t>D</a:t>
            </a:r>
            <a:r>
              <a:rPr lang="cs-CZ" altLang="cs-CZ" sz="2000" dirty="0">
                <a:solidFill>
                  <a:srgbClr val="FF0000"/>
                </a:solidFill>
                <a:latin typeface="Arial" panose="020B0604020202020204" pitchFamily="34" charset="0"/>
                <a:cs typeface="Arial" panose="020B0604020202020204" pitchFamily="34" charset="0"/>
              </a:rPr>
              <a:t> + D</a:t>
            </a:r>
            <a:r>
              <a:rPr lang="en-US" altLang="cs-CZ" sz="2000" baseline="-25000" dirty="0">
                <a:solidFill>
                  <a:srgbClr val="FF0000"/>
                </a:solidFill>
                <a:latin typeface="Arial" panose="020B0604020202020204" pitchFamily="34" charset="0"/>
                <a:cs typeface="Arial" panose="020B0604020202020204" pitchFamily="34" charset="0"/>
              </a:rPr>
              <a:t>C</a:t>
            </a:r>
            <a:r>
              <a:rPr lang="cs-CZ" altLang="cs-CZ" sz="2000" baseline="-25000" dirty="0">
                <a:solidFill>
                  <a:srgbClr val="FF0000"/>
                </a:solidFill>
                <a:latin typeface="Arial" panose="020B0604020202020204" pitchFamily="34" charset="0"/>
                <a:cs typeface="Arial" panose="020B0604020202020204" pitchFamily="34" charset="0"/>
              </a:rPr>
              <a:t>D</a:t>
            </a:r>
            <a:r>
              <a:rPr lang="cs-CZ" altLang="cs-CZ" sz="2000" dirty="0">
                <a:solidFill>
                  <a:srgbClr val="FF0000"/>
                </a:solidFill>
                <a:latin typeface="Arial" panose="020B0604020202020204" pitchFamily="34" charset="0"/>
                <a:cs typeface="Arial" panose="020B0604020202020204" pitchFamily="34" charset="0"/>
              </a:rPr>
              <a:t>)/2</a:t>
            </a:r>
            <a:r>
              <a:rPr lang="en-US" altLang="cs-CZ" sz="2000" dirty="0">
                <a:solidFill>
                  <a:srgbClr val="FF0000"/>
                </a:solidFill>
                <a:latin typeface="Arial" panose="020B0604020202020204" pitchFamily="34" charset="0"/>
                <a:cs typeface="Arial" panose="020B0604020202020204" pitchFamily="34" charset="0"/>
              </a:rPr>
              <a:t> = (0,4 + 0,35)/2 = 0,375</a:t>
            </a:r>
            <a:endParaRPr lang="cs-CZ" altLang="cs-CZ" sz="2000" dirty="0">
              <a:solidFill>
                <a:srgbClr val="FF0000"/>
              </a:solidFill>
              <a:latin typeface="Arial" panose="020B0604020202020204" pitchFamily="34" charset="0"/>
              <a:cs typeface="Arial" panose="020B0604020202020204" pitchFamily="34" charset="0"/>
            </a:endParaRPr>
          </a:p>
          <a:p>
            <a:pPr eaLnBrk="1" hangingPunct="1">
              <a:spcBef>
                <a:spcPct val="50000"/>
              </a:spcBef>
              <a:buFontTx/>
              <a:buNone/>
            </a:pPr>
            <a:r>
              <a:rPr lang="cs-CZ" altLang="cs-CZ" sz="2000" dirty="0">
                <a:latin typeface="Arial" panose="020B0604020202020204" pitchFamily="34" charset="0"/>
                <a:cs typeface="Arial" panose="020B0604020202020204" pitchFamily="34" charset="0"/>
              </a:rPr>
              <a:t>(</a:t>
            </a:r>
            <a:r>
              <a:rPr lang="en-US" altLang="cs-CZ" sz="2000" dirty="0">
                <a:latin typeface="Arial" panose="020B0604020202020204" pitchFamily="34" charset="0"/>
                <a:cs typeface="Arial" panose="020B0604020202020204" pitchFamily="34" charset="0"/>
              </a:rPr>
              <a:t>in general: the arithmetic mean of the distances of all pairs of simple OTUs (species), where each member of the pair comes from one of the connected OTUs</a:t>
            </a:r>
            <a:r>
              <a:rPr lang="cs-CZ" altLang="cs-CZ" sz="2000" dirty="0">
                <a:latin typeface="Arial" panose="020B0604020202020204" pitchFamily="34" charset="0"/>
                <a:cs typeface="Arial" panose="020B0604020202020204" pitchFamily="34" charset="0"/>
              </a:rPr>
              <a:t>)</a:t>
            </a:r>
          </a:p>
        </p:txBody>
      </p:sp>
      <p:cxnSp>
        <p:nvCxnSpPr>
          <p:cNvPr id="11" name="Přímá spojovací čára 10">
            <a:extLst>
              <a:ext uri="{FF2B5EF4-FFF2-40B4-BE49-F238E27FC236}">
                <a16:creationId xmlns:a16="http://schemas.microsoft.com/office/drawing/2014/main" id="{9E5EE3A5-7BC3-422A-8391-8328A5219247}"/>
              </a:ext>
            </a:extLst>
          </p:cNvPr>
          <p:cNvCxnSpPr/>
          <p:nvPr/>
        </p:nvCxnSpPr>
        <p:spPr>
          <a:xfrm>
            <a:off x="7786688" y="3643313"/>
            <a:ext cx="273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Přímá spojovací čára 12">
            <a:extLst>
              <a:ext uri="{FF2B5EF4-FFF2-40B4-BE49-F238E27FC236}">
                <a16:creationId xmlns:a16="http://schemas.microsoft.com/office/drawing/2014/main" id="{545E83F0-52D5-4A83-85EB-B48107D8C6C1}"/>
              </a:ext>
            </a:extLst>
          </p:cNvPr>
          <p:cNvCxnSpPr/>
          <p:nvPr/>
        </p:nvCxnSpPr>
        <p:spPr>
          <a:xfrm rot="5400000">
            <a:off x="7572375" y="3857626"/>
            <a:ext cx="428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Přímá spojovací čára 17">
            <a:extLst>
              <a:ext uri="{FF2B5EF4-FFF2-40B4-BE49-F238E27FC236}">
                <a16:creationId xmlns:a16="http://schemas.microsoft.com/office/drawing/2014/main" id="{A139F57C-819D-46D4-BD01-7DCD84311A91}"/>
              </a:ext>
            </a:extLst>
          </p:cNvPr>
          <p:cNvCxnSpPr/>
          <p:nvPr/>
        </p:nvCxnSpPr>
        <p:spPr>
          <a:xfrm>
            <a:off x="7786688" y="4071938"/>
            <a:ext cx="273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a:extLst>
              <a:ext uri="{FF2B5EF4-FFF2-40B4-BE49-F238E27FC236}">
                <a16:creationId xmlns:a16="http://schemas.microsoft.com/office/drawing/2014/main" id="{1477947A-593C-4269-9A12-24343638B83D}"/>
              </a:ext>
            </a:extLst>
          </p:cNvPr>
          <p:cNvSpPr txBox="1">
            <a:spLocks noChangeArrowheads="1"/>
          </p:cNvSpPr>
          <p:nvPr/>
        </p:nvSpPr>
        <p:spPr bwMode="auto">
          <a:xfrm>
            <a:off x="142875" y="1428750"/>
            <a:ext cx="5143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2000" dirty="0">
                <a:latin typeface="Arial" panose="020B0604020202020204" pitchFamily="34" charset="0"/>
                <a:cs typeface="Arial" panose="020B0604020202020204" pitchFamily="34" charset="0"/>
              </a:rPr>
              <a:t>3) </a:t>
            </a:r>
            <a:r>
              <a:rPr lang="cs-CZ" altLang="cs-CZ" sz="2000" dirty="0" err="1">
                <a:latin typeface="Arial" panose="020B0604020202020204" pitchFamily="34" charset="0"/>
                <a:cs typeface="Arial" panose="020B0604020202020204" pitchFamily="34" charset="0"/>
              </a:rPr>
              <a:t>We</a:t>
            </a:r>
            <a:r>
              <a:rPr lang="cs-CZ" altLang="cs-CZ" sz="2000" dirty="0">
                <a:latin typeface="Arial" panose="020B0604020202020204" pitchFamily="34" charset="0"/>
                <a:cs typeface="Arial" panose="020B0604020202020204" pitchFamily="34" charset="0"/>
              </a:rPr>
              <a:t> </a:t>
            </a:r>
            <a:r>
              <a:rPr lang="cs-CZ" altLang="cs-CZ" sz="2000" dirty="0" err="1">
                <a:latin typeface="Arial" panose="020B0604020202020204" pitchFamily="34" charset="0"/>
                <a:cs typeface="Arial" panose="020B0604020202020204" pitchFamily="34" charset="0"/>
              </a:rPr>
              <a:t>create</a:t>
            </a:r>
            <a:r>
              <a:rPr lang="cs-CZ" altLang="cs-CZ" sz="2000" dirty="0">
                <a:latin typeface="Arial" panose="020B0604020202020204" pitchFamily="34" charset="0"/>
                <a:cs typeface="Arial" panose="020B0604020202020204" pitchFamily="34" charset="0"/>
              </a:rPr>
              <a:t> </a:t>
            </a:r>
            <a:r>
              <a:rPr lang="cs-CZ" altLang="cs-CZ" sz="2000" dirty="0" err="1">
                <a:latin typeface="Arial" panose="020B0604020202020204" pitchFamily="34" charset="0"/>
                <a:cs typeface="Arial" panose="020B0604020202020204" pitchFamily="34" charset="0"/>
              </a:rPr>
              <a:t>new</a:t>
            </a:r>
            <a:r>
              <a:rPr lang="cs-CZ" altLang="cs-CZ" sz="2000" dirty="0">
                <a:latin typeface="Arial" panose="020B0604020202020204" pitchFamily="34" charset="0"/>
                <a:cs typeface="Arial" panose="020B0604020202020204" pitchFamily="34" charset="0"/>
              </a:rPr>
              <a:t> </a:t>
            </a:r>
            <a:r>
              <a:rPr lang="cs-CZ" altLang="cs-CZ" sz="2000" dirty="0" err="1">
                <a:latin typeface="Arial" panose="020B0604020202020204" pitchFamily="34" charset="0"/>
                <a:cs typeface="Arial" panose="020B0604020202020204" pitchFamily="34" charset="0"/>
              </a:rPr>
              <a:t>smaller</a:t>
            </a:r>
            <a:r>
              <a:rPr lang="cs-CZ" altLang="cs-CZ" sz="2000" dirty="0">
                <a:latin typeface="Arial" panose="020B0604020202020204" pitchFamily="34" charset="0"/>
                <a:cs typeface="Arial" panose="020B0604020202020204" pitchFamily="34" charset="0"/>
              </a:rPr>
              <a:t> matrix </a:t>
            </a:r>
            <a:r>
              <a:rPr lang="cs-CZ" altLang="cs-CZ" sz="2000" dirty="0" err="1">
                <a:latin typeface="Arial" panose="020B0604020202020204" pitchFamily="34" charset="0"/>
                <a:cs typeface="Arial" panose="020B0604020202020204" pitchFamily="34" charset="0"/>
              </a:rPr>
              <a:t>with</a:t>
            </a:r>
            <a:r>
              <a:rPr lang="cs-CZ" altLang="cs-CZ" sz="2000" dirty="0">
                <a:latin typeface="Arial" panose="020B0604020202020204" pitchFamily="34" charset="0"/>
                <a:cs typeface="Arial" panose="020B0604020202020204" pitchFamily="34" charset="0"/>
              </a:rPr>
              <a:t> </a:t>
            </a:r>
            <a:r>
              <a:rPr lang="cs-CZ" altLang="cs-CZ" sz="2000" dirty="0" err="1">
                <a:latin typeface="Arial" panose="020B0604020202020204" pitchFamily="34" charset="0"/>
                <a:cs typeface="Arial" panose="020B0604020202020204" pitchFamily="34" charset="0"/>
              </a:rPr>
              <a:t>recalculated</a:t>
            </a:r>
            <a:r>
              <a:rPr lang="cs-CZ" altLang="cs-CZ" sz="2000" dirty="0">
                <a:latin typeface="Arial" panose="020B0604020202020204" pitchFamily="34" charset="0"/>
                <a:cs typeface="Arial" panose="020B0604020202020204" pitchFamily="34" charset="0"/>
              </a:rPr>
              <a:t> </a:t>
            </a:r>
            <a:r>
              <a:rPr lang="cs-CZ" altLang="cs-CZ" sz="2000" dirty="0" err="1">
                <a:latin typeface="Arial" panose="020B0604020202020204" pitchFamily="34" charset="0"/>
                <a:cs typeface="Arial" panose="020B0604020202020204" pitchFamily="34" charset="0"/>
              </a:rPr>
              <a:t>distances</a:t>
            </a:r>
            <a:r>
              <a:rPr lang="cs-CZ" altLang="cs-CZ" sz="2000" dirty="0">
                <a:latin typeface="Arial" panose="020B0604020202020204" pitchFamily="34" charset="0"/>
                <a:cs typeface="Arial" panose="020B0604020202020204" pitchFamily="34" charset="0"/>
              </a:rPr>
              <a:t>. </a:t>
            </a:r>
          </a:p>
        </p:txBody>
      </p:sp>
      <p:sp>
        <p:nvSpPr>
          <p:cNvPr id="5" name="Text Box 16">
            <a:extLst>
              <a:ext uri="{FF2B5EF4-FFF2-40B4-BE49-F238E27FC236}">
                <a16:creationId xmlns:a16="http://schemas.microsoft.com/office/drawing/2014/main" id="{5A872224-6000-4B96-88D3-DD991556617B}"/>
              </a:ext>
            </a:extLst>
          </p:cNvPr>
          <p:cNvSpPr txBox="1">
            <a:spLocks noChangeArrowheads="1"/>
          </p:cNvSpPr>
          <p:nvPr/>
        </p:nvSpPr>
        <p:spPr bwMode="auto">
          <a:xfrm>
            <a:off x="0" y="228600"/>
            <a:ext cx="9144000" cy="769938"/>
          </a:xfrm>
          <a:prstGeom prst="rect">
            <a:avLst/>
          </a:prstGeom>
          <a:solidFill>
            <a:schemeClr val="accent6">
              <a:lumMod val="20000"/>
              <a:lumOff val="80000"/>
            </a:schemeClr>
          </a:solidFill>
          <a:ln w="9525">
            <a:noFill/>
            <a:miter lim="800000"/>
            <a:headEnd/>
            <a:tailEnd/>
          </a:ln>
        </p:spPr>
        <p:txBody>
          <a:bodyPr>
            <a:spAutoFit/>
          </a:bodyPr>
          <a:lstStyle/>
          <a:p>
            <a:pPr algn="ctr" eaLnBrk="1" hangingPunct="1">
              <a:defRPr/>
            </a:pPr>
            <a:r>
              <a:rPr lang="en-US" sz="4400" b="1" dirty="0">
                <a:solidFill>
                  <a:srgbClr val="C00000"/>
                </a:solidFill>
                <a:latin typeface="Arial" pitchFamily="34" charset="0"/>
                <a:cs typeface="Arial" pitchFamily="34" charset="0"/>
              </a:rPr>
              <a:t>UPGMA</a:t>
            </a:r>
            <a:endParaRPr lang="cs-CZ" dirty="0">
              <a:latin typeface="Arial" pitchFamily="34" charset="0"/>
              <a:cs typeface="Arial" pitchFamily="34" charset="0"/>
            </a:endParaRPr>
          </a:p>
        </p:txBody>
      </p:sp>
      <p:graphicFrame>
        <p:nvGraphicFramePr>
          <p:cNvPr id="7" name="Tabulka 6">
            <a:extLst>
              <a:ext uri="{FF2B5EF4-FFF2-40B4-BE49-F238E27FC236}">
                <a16:creationId xmlns:a16="http://schemas.microsoft.com/office/drawing/2014/main" id="{466D1F9F-1825-451A-AA10-82DFE6D5A521}"/>
              </a:ext>
            </a:extLst>
          </p:cNvPr>
          <p:cNvGraphicFramePr>
            <a:graphicFrameLocks noGrp="1"/>
          </p:cNvGraphicFramePr>
          <p:nvPr/>
        </p:nvGraphicFramePr>
        <p:xfrm>
          <a:off x="5429250" y="1428750"/>
          <a:ext cx="2643188" cy="1219200"/>
        </p:xfrm>
        <a:graphic>
          <a:graphicData uri="http://schemas.openxmlformats.org/drawingml/2006/table">
            <a:tbl>
              <a:tblPr firstRow="1" bandRow="1">
                <a:tableStyleId>{5940675A-B579-460E-94D1-54222C63F5DA}</a:tableStyleId>
              </a:tblPr>
              <a:tblGrid>
                <a:gridCol w="660797">
                  <a:extLst>
                    <a:ext uri="{9D8B030D-6E8A-4147-A177-3AD203B41FA5}">
                      <a16:colId xmlns:a16="http://schemas.microsoft.com/office/drawing/2014/main" val="20000"/>
                    </a:ext>
                  </a:extLst>
                </a:gridCol>
                <a:gridCol w="660797">
                  <a:extLst>
                    <a:ext uri="{9D8B030D-6E8A-4147-A177-3AD203B41FA5}">
                      <a16:colId xmlns:a16="http://schemas.microsoft.com/office/drawing/2014/main" val="20001"/>
                    </a:ext>
                  </a:extLst>
                </a:gridCol>
                <a:gridCol w="660797">
                  <a:extLst>
                    <a:ext uri="{9D8B030D-6E8A-4147-A177-3AD203B41FA5}">
                      <a16:colId xmlns:a16="http://schemas.microsoft.com/office/drawing/2014/main" val="20002"/>
                    </a:ext>
                  </a:extLst>
                </a:gridCol>
                <a:gridCol w="660797">
                  <a:extLst>
                    <a:ext uri="{9D8B030D-6E8A-4147-A177-3AD203B41FA5}">
                      <a16:colId xmlns:a16="http://schemas.microsoft.com/office/drawing/2014/main" val="20003"/>
                    </a:ext>
                  </a:extLst>
                </a:gridCol>
              </a:tblGrid>
              <a:tr h="300040">
                <a:tc>
                  <a:txBody>
                    <a:bodyPr/>
                    <a:lstStyle/>
                    <a:p>
                      <a:pPr algn="ctr"/>
                      <a:endParaRPr lang="cs-CZ" sz="1400" b="1" dirty="0">
                        <a:latin typeface="Arial" pitchFamily="34" charset="0"/>
                        <a:cs typeface="Arial" pitchFamily="34" charset="0"/>
                      </a:endParaRPr>
                    </a:p>
                  </a:txBody>
                  <a:tcPr marL="91439" marR="91439"/>
                </a:tc>
                <a:tc>
                  <a:txBody>
                    <a:bodyPr/>
                    <a:lstStyle/>
                    <a:p>
                      <a:pPr algn="ctr"/>
                      <a:r>
                        <a:rPr lang="cs-CZ" sz="1400" b="1" dirty="0">
                          <a:latin typeface="Arial" pitchFamily="34" charset="0"/>
                          <a:cs typeface="Arial" pitchFamily="34" charset="0"/>
                        </a:rPr>
                        <a:t>A</a:t>
                      </a:r>
                    </a:p>
                  </a:txBody>
                  <a:tcPr marL="91439" marR="91439"/>
                </a:tc>
                <a:tc>
                  <a:txBody>
                    <a:bodyPr/>
                    <a:lstStyle/>
                    <a:p>
                      <a:pPr algn="ctr"/>
                      <a:r>
                        <a:rPr lang="cs-CZ" sz="1400" b="1" dirty="0">
                          <a:latin typeface="Arial" pitchFamily="34" charset="0"/>
                          <a:cs typeface="Arial" pitchFamily="34" charset="0"/>
                        </a:rPr>
                        <a:t>BC</a:t>
                      </a:r>
                    </a:p>
                  </a:txBody>
                  <a:tcPr marL="91439" marR="91439"/>
                </a:tc>
                <a:tc>
                  <a:txBody>
                    <a:bodyPr/>
                    <a:lstStyle/>
                    <a:p>
                      <a:pPr algn="ctr"/>
                      <a:r>
                        <a:rPr lang="cs-CZ" sz="1400" b="1" dirty="0">
                          <a:latin typeface="Arial" pitchFamily="34" charset="0"/>
                          <a:cs typeface="Arial" pitchFamily="34" charset="0"/>
                        </a:rPr>
                        <a:t>D</a:t>
                      </a:r>
                    </a:p>
                  </a:txBody>
                  <a:tcPr marL="91439" marR="91439"/>
                </a:tc>
                <a:extLst>
                  <a:ext uri="{0D108BD9-81ED-4DB2-BD59-A6C34878D82A}">
                    <a16:rowId xmlns:a16="http://schemas.microsoft.com/office/drawing/2014/main" val="10000"/>
                  </a:ext>
                </a:extLst>
              </a:tr>
              <a:tr h="300040">
                <a:tc>
                  <a:txBody>
                    <a:bodyPr/>
                    <a:lstStyle/>
                    <a:p>
                      <a:pPr algn="ctr"/>
                      <a:r>
                        <a:rPr lang="cs-CZ" sz="1400" b="1" dirty="0">
                          <a:latin typeface="Arial" pitchFamily="34" charset="0"/>
                          <a:cs typeface="Arial" pitchFamily="34" charset="0"/>
                        </a:rPr>
                        <a:t>A</a:t>
                      </a:r>
                    </a:p>
                  </a:txBody>
                  <a:tcPr marL="91439" marR="91439"/>
                </a:tc>
                <a:tc>
                  <a:txBody>
                    <a:bodyPr/>
                    <a:lstStyle/>
                    <a:p>
                      <a:pPr algn="ctr"/>
                      <a:r>
                        <a:rPr lang="en-US" sz="1400" b="1" dirty="0">
                          <a:latin typeface="Arial" pitchFamily="34" charset="0"/>
                          <a:cs typeface="Arial" pitchFamily="34" charset="0"/>
                        </a:rPr>
                        <a:t>-</a:t>
                      </a:r>
                      <a:endParaRPr lang="cs-CZ" sz="1400" b="1" dirty="0">
                        <a:latin typeface="Arial" pitchFamily="34" charset="0"/>
                        <a:cs typeface="Arial" pitchFamily="34" charset="0"/>
                      </a:endParaRPr>
                    </a:p>
                  </a:txBody>
                  <a:tcPr marL="91439" marR="91439"/>
                </a:tc>
                <a:tc>
                  <a:txBody>
                    <a:bodyPr/>
                    <a:lstStyle/>
                    <a:p>
                      <a:pPr algn="ctr"/>
                      <a:endParaRPr lang="cs-CZ" sz="1400" b="1" dirty="0">
                        <a:latin typeface="Arial" pitchFamily="34" charset="0"/>
                        <a:cs typeface="Arial" pitchFamily="34" charset="0"/>
                      </a:endParaRPr>
                    </a:p>
                  </a:txBody>
                  <a:tcPr marL="91439" marR="91439"/>
                </a:tc>
                <a:tc>
                  <a:txBody>
                    <a:bodyPr/>
                    <a:lstStyle/>
                    <a:p>
                      <a:pPr algn="ctr"/>
                      <a:endParaRPr lang="cs-CZ" sz="1400" b="1">
                        <a:latin typeface="Arial" pitchFamily="34" charset="0"/>
                        <a:cs typeface="Arial" pitchFamily="34" charset="0"/>
                      </a:endParaRPr>
                    </a:p>
                  </a:txBody>
                  <a:tcPr marL="91439" marR="91439"/>
                </a:tc>
                <a:extLst>
                  <a:ext uri="{0D108BD9-81ED-4DB2-BD59-A6C34878D82A}">
                    <a16:rowId xmlns:a16="http://schemas.microsoft.com/office/drawing/2014/main" val="10001"/>
                  </a:ext>
                </a:extLst>
              </a:tr>
              <a:tr h="300040">
                <a:tc>
                  <a:txBody>
                    <a:bodyPr/>
                    <a:lstStyle/>
                    <a:p>
                      <a:pPr algn="ctr"/>
                      <a:r>
                        <a:rPr lang="cs-CZ" sz="1400" b="1" dirty="0">
                          <a:latin typeface="Arial" pitchFamily="34" charset="0"/>
                          <a:cs typeface="Arial" pitchFamily="34" charset="0"/>
                        </a:rPr>
                        <a:t>BC</a:t>
                      </a:r>
                    </a:p>
                  </a:txBody>
                  <a:tcPr marL="91439" marR="91439"/>
                </a:tc>
                <a:tc>
                  <a:txBody>
                    <a:bodyPr/>
                    <a:lstStyle/>
                    <a:p>
                      <a:pPr algn="ctr"/>
                      <a:r>
                        <a:rPr lang="cs-CZ" sz="1400" b="1" dirty="0">
                          <a:latin typeface="Arial" pitchFamily="34" charset="0"/>
                          <a:cs typeface="Arial" pitchFamily="34" charset="0"/>
                        </a:rPr>
                        <a:t>0.475</a:t>
                      </a:r>
                    </a:p>
                  </a:txBody>
                  <a:tcPr marL="91439" marR="91439"/>
                </a:tc>
                <a:tc>
                  <a:txBody>
                    <a:bodyPr/>
                    <a:lstStyle/>
                    <a:p>
                      <a:pPr algn="ctr"/>
                      <a:r>
                        <a:rPr lang="en-US" sz="1400" b="1" dirty="0">
                          <a:latin typeface="Arial" pitchFamily="34" charset="0"/>
                          <a:cs typeface="Arial" pitchFamily="34" charset="0"/>
                        </a:rPr>
                        <a:t>-</a:t>
                      </a:r>
                      <a:endParaRPr lang="cs-CZ" sz="1400" b="1" dirty="0">
                        <a:latin typeface="Arial" pitchFamily="34" charset="0"/>
                        <a:cs typeface="Arial" pitchFamily="34" charset="0"/>
                      </a:endParaRPr>
                    </a:p>
                  </a:txBody>
                  <a:tcPr marL="91439" marR="91439"/>
                </a:tc>
                <a:tc>
                  <a:txBody>
                    <a:bodyPr/>
                    <a:lstStyle/>
                    <a:p>
                      <a:pPr algn="ctr"/>
                      <a:endParaRPr lang="cs-CZ" sz="1400" b="1">
                        <a:latin typeface="Arial" pitchFamily="34" charset="0"/>
                        <a:cs typeface="Arial" pitchFamily="34" charset="0"/>
                      </a:endParaRPr>
                    </a:p>
                  </a:txBody>
                  <a:tcPr marL="91439" marR="91439"/>
                </a:tc>
                <a:extLst>
                  <a:ext uri="{0D108BD9-81ED-4DB2-BD59-A6C34878D82A}">
                    <a16:rowId xmlns:a16="http://schemas.microsoft.com/office/drawing/2014/main" val="10002"/>
                  </a:ext>
                </a:extLst>
              </a:tr>
              <a:tr h="300040">
                <a:tc>
                  <a:txBody>
                    <a:bodyPr/>
                    <a:lstStyle/>
                    <a:p>
                      <a:pPr algn="ctr"/>
                      <a:r>
                        <a:rPr lang="cs-CZ" sz="1400" b="1" dirty="0">
                          <a:latin typeface="Arial" pitchFamily="34" charset="0"/>
                          <a:cs typeface="Arial" pitchFamily="34" charset="0"/>
                        </a:rPr>
                        <a:t>D</a:t>
                      </a:r>
                    </a:p>
                  </a:txBody>
                  <a:tcPr marL="91439" marR="91439"/>
                </a:tc>
                <a:tc>
                  <a:txBody>
                    <a:bodyPr/>
                    <a:lstStyle/>
                    <a:p>
                      <a:pPr algn="ctr"/>
                      <a:r>
                        <a:rPr lang="cs-CZ" sz="1400" b="1" dirty="0">
                          <a:latin typeface="Arial" pitchFamily="34" charset="0"/>
                          <a:cs typeface="Arial" pitchFamily="34" charset="0"/>
                        </a:rPr>
                        <a:t>0.55</a:t>
                      </a:r>
                    </a:p>
                  </a:txBody>
                  <a:tcPr marL="91439" marR="91439">
                    <a:solidFill>
                      <a:schemeClr val="accent3"/>
                    </a:solidFill>
                  </a:tcPr>
                </a:tc>
                <a:tc>
                  <a:txBody>
                    <a:bodyPr/>
                    <a:lstStyle/>
                    <a:p>
                      <a:pPr algn="ctr"/>
                      <a:r>
                        <a:rPr lang="cs-CZ" sz="1400" b="1" dirty="0">
                          <a:latin typeface="Arial" pitchFamily="34" charset="0"/>
                          <a:cs typeface="Arial" pitchFamily="34" charset="0"/>
                        </a:rPr>
                        <a:t>0.375</a:t>
                      </a:r>
                    </a:p>
                  </a:txBody>
                  <a:tcPr marL="91439" marR="91439">
                    <a:solidFill>
                      <a:srgbClr val="FF0000"/>
                    </a:solidFill>
                  </a:tcPr>
                </a:tc>
                <a:tc>
                  <a:txBody>
                    <a:bodyPr/>
                    <a:lstStyle/>
                    <a:p>
                      <a:pPr algn="ctr"/>
                      <a:r>
                        <a:rPr lang="en-US" sz="1400" b="1" dirty="0">
                          <a:latin typeface="Arial" pitchFamily="34" charset="0"/>
                          <a:cs typeface="Arial" pitchFamily="34" charset="0"/>
                        </a:rPr>
                        <a:t>-</a:t>
                      </a:r>
                      <a:endParaRPr lang="cs-CZ" sz="1400" b="1" dirty="0">
                        <a:latin typeface="Arial" pitchFamily="34" charset="0"/>
                        <a:cs typeface="Arial" pitchFamily="34" charset="0"/>
                      </a:endParaRPr>
                    </a:p>
                  </a:txBody>
                  <a:tcPr marL="91439" marR="91439"/>
                </a:tc>
                <a:extLst>
                  <a:ext uri="{0D108BD9-81ED-4DB2-BD59-A6C34878D82A}">
                    <a16:rowId xmlns:a16="http://schemas.microsoft.com/office/drawing/2014/main" val="10003"/>
                  </a:ext>
                </a:extLst>
              </a:tr>
            </a:tbl>
          </a:graphicData>
        </a:graphic>
      </p:graphicFrame>
      <p:cxnSp>
        <p:nvCxnSpPr>
          <p:cNvPr id="10" name="Přímá spojovací čára 9">
            <a:extLst>
              <a:ext uri="{FF2B5EF4-FFF2-40B4-BE49-F238E27FC236}">
                <a16:creationId xmlns:a16="http://schemas.microsoft.com/office/drawing/2014/main" id="{0E991561-3D22-4017-84DB-115CDCA0874D}"/>
              </a:ext>
            </a:extLst>
          </p:cNvPr>
          <p:cNvCxnSpPr/>
          <p:nvPr/>
        </p:nvCxnSpPr>
        <p:spPr>
          <a:xfrm>
            <a:off x="7786688" y="3643313"/>
            <a:ext cx="273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Přímá spojovací čára 11">
            <a:extLst>
              <a:ext uri="{FF2B5EF4-FFF2-40B4-BE49-F238E27FC236}">
                <a16:creationId xmlns:a16="http://schemas.microsoft.com/office/drawing/2014/main" id="{74F66E2E-EDA0-43F5-8886-BBA4F2BB10FF}"/>
              </a:ext>
            </a:extLst>
          </p:cNvPr>
          <p:cNvCxnSpPr/>
          <p:nvPr/>
        </p:nvCxnSpPr>
        <p:spPr>
          <a:xfrm rot="5400000">
            <a:off x="7572375" y="3857626"/>
            <a:ext cx="428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Přímá spojovací čára 13">
            <a:extLst>
              <a:ext uri="{FF2B5EF4-FFF2-40B4-BE49-F238E27FC236}">
                <a16:creationId xmlns:a16="http://schemas.microsoft.com/office/drawing/2014/main" id="{42A28ACD-804E-486A-9A4B-CCE25AB762FC}"/>
              </a:ext>
            </a:extLst>
          </p:cNvPr>
          <p:cNvCxnSpPr/>
          <p:nvPr/>
        </p:nvCxnSpPr>
        <p:spPr>
          <a:xfrm>
            <a:off x="7786688" y="4071938"/>
            <a:ext cx="273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706" name="TextovéPole 14">
            <a:extLst>
              <a:ext uri="{FF2B5EF4-FFF2-40B4-BE49-F238E27FC236}">
                <a16:creationId xmlns:a16="http://schemas.microsoft.com/office/drawing/2014/main" id="{187C3CE4-C1BB-4AA6-BD84-F5931D88F21C}"/>
              </a:ext>
            </a:extLst>
          </p:cNvPr>
          <p:cNvSpPr txBox="1">
            <a:spLocks noChangeArrowheads="1"/>
          </p:cNvSpPr>
          <p:nvPr/>
        </p:nvSpPr>
        <p:spPr bwMode="auto">
          <a:xfrm>
            <a:off x="8059738" y="3886200"/>
            <a:ext cx="369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C</a:t>
            </a:r>
          </a:p>
        </p:txBody>
      </p:sp>
      <p:sp>
        <p:nvSpPr>
          <p:cNvPr id="28707" name="TextovéPole 15">
            <a:extLst>
              <a:ext uri="{FF2B5EF4-FFF2-40B4-BE49-F238E27FC236}">
                <a16:creationId xmlns:a16="http://schemas.microsoft.com/office/drawing/2014/main" id="{8B605FCA-56DB-468B-94F5-EFB56FEBA907}"/>
              </a:ext>
            </a:extLst>
          </p:cNvPr>
          <p:cNvSpPr txBox="1">
            <a:spLocks noChangeArrowheads="1"/>
          </p:cNvSpPr>
          <p:nvPr/>
        </p:nvSpPr>
        <p:spPr bwMode="auto">
          <a:xfrm>
            <a:off x="8059738" y="3457575"/>
            <a:ext cx="35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B</a:t>
            </a:r>
          </a:p>
        </p:txBody>
      </p:sp>
      <p:sp>
        <p:nvSpPr>
          <p:cNvPr id="17" name="Obdélník 16">
            <a:extLst>
              <a:ext uri="{FF2B5EF4-FFF2-40B4-BE49-F238E27FC236}">
                <a16:creationId xmlns:a16="http://schemas.microsoft.com/office/drawing/2014/main" id="{CC9B3117-57F2-44E9-8CA5-97888CEE6979}"/>
              </a:ext>
            </a:extLst>
          </p:cNvPr>
          <p:cNvSpPr>
            <a:spLocks noChangeArrowheads="1"/>
          </p:cNvSpPr>
          <p:nvPr/>
        </p:nvSpPr>
        <p:spPr bwMode="auto">
          <a:xfrm>
            <a:off x="144463" y="2928938"/>
            <a:ext cx="5641975"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2000" dirty="0">
                <a:latin typeface="Arial" panose="020B0604020202020204" pitchFamily="34" charset="0"/>
                <a:cs typeface="Arial" panose="020B0604020202020204" pitchFamily="34" charset="0"/>
              </a:rPr>
              <a:t>4) </a:t>
            </a:r>
            <a:r>
              <a:rPr lang="en-US" altLang="cs-CZ" sz="2000" dirty="0">
                <a:latin typeface="Arial" panose="020B0604020202020204" pitchFamily="34" charset="0"/>
                <a:cs typeface="Arial" panose="020B0604020202020204" pitchFamily="34" charset="0"/>
              </a:rPr>
              <a:t>We repeat the whole procedure. The smallest distance this time is between D and BC. Therefore, we connect D to BC. We calculate the distance BCD from A.</a:t>
            </a:r>
            <a:br>
              <a:rPr lang="cs-CZ" altLang="cs-CZ" sz="2000" dirty="0">
                <a:latin typeface="Arial" panose="020B0604020202020204" pitchFamily="34" charset="0"/>
                <a:cs typeface="Arial" panose="020B0604020202020204" pitchFamily="34" charset="0"/>
              </a:rPr>
            </a:br>
            <a:br>
              <a:rPr lang="cs-CZ" altLang="cs-CZ" sz="2000" dirty="0">
                <a:latin typeface="Arial" panose="020B0604020202020204" pitchFamily="34" charset="0"/>
                <a:cs typeface="Arial" panose="020B0604020202020204" pitchFamily="34" charset="0"/>
              </a:rPr>
            </a:br>
            <a:r>
              <a:rPr lang="cs-CZ" altLang="cs-CZ" sz="2000" dirty="0">
                <a:solidFill>
                  <a:srgbClr val="FF0000"/>
                </a:solidFill>
                <a:latin typeface="Arial" panose="020B0604020202020204" pitchFamily="34" charset="0"/>
                <a:cs typeface="Arial" panose="020B0604020202020204" pitchFamily="34" charset="0"/>
              </a:rPr>
              <a:t>    D</a:t>
            </a:r>
            <a:r>
              <a:rPr lang="cs-CZ" altLang="cs-CZ" sz="2000" baseline="-25000" dirty="0">
                <a:solidFill>
                  <a:srgbClr val="FF0000"/>
                </a:solidFill>
                <a:latin typeface="Arial" panose="020B0604020202020204" pitchFamily="34" charset="0"/>
                <a:cs typeface="Arial" panose="020B0604020202020204" pitchFamily="34" charset="0"/>
              </a:rPr>
              <a:t>(BCD)A</a:t>
            </a:r>
            <a:r>
              <a:rPr lang="cs-CZ" altLang="cs-CZ" sz="2000" dirty="0">
                <a:solidFill>
                  <a:srgbClr val="FF0000"/>
                </a:solidFill>
                <a:latin typeface="Arial" panose="020B0604020202020204" pitchFamily="34" charset="0"/>
                <a:cs typeface="Arial" panose="020B0604020202020204" pitchFamily="34" charset="0"/>
              </a:rPr>
              <a:t> = (D</a:t>
            </a:r>
            <a:r>
              <a:rPr lang="cs-CZ" altLang="cs-CZ" sz="2000" baseline="-25000" dirty="0">
                <a:solidFill>
                  <a:srgbClr val="FF0000"/>
                </a:solidFill>
                <a:latin typeface="Arial" panose="020B0604020202020204" pitchFamily="34" charset="0"/>
                <a:cs typeface="Arial" panose="020B0604020202020204" pitchFamily="34" charset="0"/>
              </a:rPr>
              <a:t>A</a:t>
            </a:r>
            <a:r>
              <a:rPr lang="en-US" altLang="cs-CZ" sz="2000" baseline="-25000" dirty="0">
                <a:solidFill>
                  <a:srgbClr val="FF0000"/>
                </a:solidFill>
                <a:latin typeface="Arial" panose="020B0604020202020204" pitchFamily="34" charset="0"/>
                <a:cs typeface="Arial" panose="020B0604020202020204" pitchFamily="34" charset="0"/>
              </a:rPr>
              <a:t>B</a:t>
            </a:r>
            <a:r>
              <a:rPr lang="cs-CZ" altLang="cs-CZ" sz="2000" dirty="0">
                <a:solidFill>
                  <a:srgbClr val="FF0000"/>
                </a:solidFill>
                <a:latin typeface="Arial" panose="020B0604020202020204" pitchFamily="34" charset="0"/>
                <a:cs typeface="Arial" panose="020B0604020202020204" pitchFamily="34" charset="0"/>
              </a:rPr>
              <a:t> + D</a:t>
            </a:r>
            <a:r>
              <a:rPr lang="en-US" altLang="cs-CZ" sz="2000" baseline="-25000" dirty="0">
                <a:solidFill>
                  <a:srgbClr val="FF0000"/>
                </a:solidFill>
                <a:latin typeface="Arial" panose="020B0604020202020204" pitchFamily="34" charset="0"/>
                <a:cs typeface="Arial" panose="020B0604020202020204" pitchFamily="34" charset="0"/>
              </a:rPr>
              <a:t>A</a:t>
            </a:r>
            <a:r>
              <a:rPr lang="cs-CZ" altLang="cs-CZ" sz="2000" baseline="-25000" dirty="0">
                <a:solidFill>
                  <a:srgbClr val="FF0000"/>
                </a:solidFill>
                <a:latin typeface="Arial" panose="020B0604020202020204" pitchFamily="34" charset="0"/>
                <a:cs typeface="Arial" panose="020B0604020202020204" pitchFamily="34" charset="0"/>
              </a:rPr>
              <a:t>C</a:t>
            </a:r>
            <a:r>
              <a:rPr lang="cs-CZ" altLang="cs-CZ" sz="2000" dirty="0">
                <a:solidFill>
                  <a:srgbClr val="FF0000"/>
                </a:solidFill>
                <a:latin typeface="Arial" panose="020B0604020202020204" pitchFamily="34" charset="0"/>
                <a:cs typeface="Arial" panose="020B0604020202020204" pitchFamily="34" charset="0"/>
              </a:rPr>
              <a:t> + D</a:t>
            </a:r>
            <a:r>
              <a:rPr lang="en-US" altLang="cs-CZ" sz="2000" baseline="-25000" dirty="0">
                <a:solidFill>
                  <a:srgbClr val="FF0000"/>
                </a:solidFill>
                <a:latin typeface="Arial" panose="020B0604020202020204" pitchFamily="34" charset="0"/>
                <a:cs typeface="Arial" panose="020B0604020202020204" pitchFamily="34" charset="0"/>
              </a:rPr>
              <a:t>A</a:t>
            </a:r>
            <a:r>
              <a:rPr lang="cs-CZ" altLang="cs-CZ" sz="2000" baseline="-25000" dirty="0">
                <a:solidFill>
                  <a:srgbClr val="FF0000"/>
                </a:solidFill>
                <a:latin typeface="Arial" panose="020B0604020202020204" pitchFamily="34" charset="0"/>
                <a:cs typeface="Arial" panose="020B0604020202020204" pitchFamily="34" charset="0"/>
              </a:rPr>
              <a:t>D</a:t>
            </a:r>
            <a:r>
              <a:rPr lang="cs-CZ" altLang="cs-CZ" sz="2000" dirty="0">
                <a:solidFill>
                  <a:srgbClr val="FF0000"/>
                </a:solidFill>
                <a:latin typeface="Arial" panose="020B0604020202020204" pitchFamily="34" charset="0"/>
                <a:cs typeface="Arial" panose="020B0604020202020204" pitchFamily="34" charset="0"/>
              </a:rPr>
              <a:t>)/3 = </a:t>
            </a:r>
          </a:p>
          <a:p>
            <a:pPr eaLnBrk="1" hangingPunct="1">
              <a:spcBef>
                <a:spcPct val="50000"/>
              </a:spcBef>
              <a:buFontTx/>
              <a:buNone/>
            </a:pPr>
            <a:r>
              <a:rPr lang="cs-CZ" altLang="cs-CZ" sz="2000" dirty="0">
                <a:solidFill>
                  <a:srgbClr val="FF0000"/>
                </a:solidFill>
                <a:latin typeface="Arial" panose="020B0604020202020204" pitchFamily="34" charset="0"/>
                <a:cs typeface="Arial" panose="020B0604020202020204" pitchFamily="34" charset="0"/>
              </a:rPr>
              <a:t>                 </a:t>
            </a:r>
            <a:r>
              <a:rPr lang="en-US" altLang="cs-CZ" sz="2000" dirty="0">
                <a:solidFill>
                  <a:srgbClr val="FF0000"/>
                </a:solidFill>
                <a:latin typeface="Arial" panose="020B0604020202020204" pitchFamily="34" charset="0"/>
                <a:cs typeface="Arial" panose="020B0604020202020204" pitchFamily="34" charset="0"/>
              </a:rPr>
              <a:t>(0,5 + </a:t>
            </a:r>
            <a:r>
              <a:rPr lang="cs-CZ" altLang="cs-CZ" sz="2000" dirty="0">
                <a:solidFill>
                  <a:srgbClr val="FF0000"/>
                </a:solidFill>
                <a:latin typeface="Arial" panose="020B0604020202020204" pitchFamily="34" charset="0"/>
                <a:cs typeface="Arial" panose="020B0604020202020204" pitchFamily="34" charset="0"/>
              </a:rPr>
              <a:t>0</a:t>
            </a:r>
            <a:r>
              <a:rPr lang="en-US" altLang="cs-CZ" sz="2000" dirty="0">
                <a:solidFill>
                  <a:srgbClr val="FF0000"/>
                </a:solidFill>
                <a:latin typeface="Arial" panose="020B0604020202020204" pitchFamily="34" charset="0"/>
                <a:cs typeface="Arial" panose="020B0604020202020204" pitchFamily="34" charset="0"/>
              </a:rPr>
              <a:t>,</a:t>
            </a:r>
            <a:r>
              <a:rPr lang="cs-CZ" altLang="cs-CZ" sz="2000" dirty="0">
                <a:solidFill>
                  <a:srgbClr val="FF0000"/>
                </a:solidFill>
                <a:latin typeface="Arial" panose="020B0604020202020204" pitchFamily="34" charset="0"/>
                <a:cs typeface="Arial" panose="020B0604020202020204" pitchFamily="34" charset="0"/>
              </a:rPr>
              <a:t>45 + 0,55</a:t>
            </a:r>
            <a:r>
              <a:rPr lang="en-US" altLang="cs-CZ" sz="2000" dirty="0">
                <a:solidFill>
                  <a:srgbClr val="FF0000"/>
                </a:solidFill>
                <a:latin typeface="Arial" panose="020B0604020202020204" pitchFamily="34" charset="0"/>
                <a:cs typeface="Arial" panose="020B0604020202020204" pitchFamily="34" charset="0"/>
              </a:rPr>
              <a:t>)/</a:t>
            </a:r>
            <a:r>
              <a:rPr lang="cs-CZ" altLang="cs-CZ" sz="2000" dirty="0">
                <a:solidFill>
                  <a:srgbClr val="FF0000"/>
                </a:solidFill>
                <a:latin typeface="Arial" panose="020B0604020202020204" pitchFamily="34" charset="0"/>
                <a:cs typeface="Arial" panose="020B0604020202020204" pitchFamily="34" charset="0"/>
              </a:rPr>
              <a:t>3</a:t>
            </a:r>
            <a:r>
              <a:rPr lang="en-US" altLang="cs-CZ" sz="2000" dirty="0">
                <a:solidFill>
                  <a:srgbClr val="FF0000"/>
                </a:solidFill>
                <a:latin typeface="Arial" panose="020B0604020202020204" pitchFamily="34" charset="0"/>
                <a:cs typeface="Arial" panose="020B0604020202020204" pitchFamily="34" charset="0"/>
              </a:rPr>
              <a:t> = 0,</a:t>
            </a:r>
            <a:r>
              <a:rPr lang="cs-CZ" altLang="cs-CZ" sz="2000" dirty="0">
                <a:solidFill>
                  <a:srgbClr val="FF0000"/>
                </a:solidFill>
                <a:latin typeface="Arial" panose="020B0604020202020204" pitchFamily="34" charset="0"/>
                <a:cs typeface="Arial" panose="020B0604020202020204" pitchFamily="34" charset="0"/>
              </a:rPr>
              <a:t>5</a:t>
            </a:r>
          </a:p>
        </p:txBody>
      </p:sp>
      <p:sp>
        <p:nvSpPr>
          <p:cNvPr id="11" name="TextovéPole 10">
            <a:extLst>
              <a:ext uri="{FF2B5EF4-FFF2-40B4-BE49-F238E27FC236}">
                <a16:creationId xmlns:a16="http://schemas.microsoft.com/office/drawing/2014/main" id="{1D8FF2C0-F046-47EB-AB12-C483D80B526D}"/>
              </a:ext>
            </a:extLst>
          </p:cNvPr>
          <p:cNvSpPr txBox="1">
            <a:spLocks noChangeArrowheads="1"/>
          </p:cNvSpPr>
          <p:nvPr/>
        </p:nvSpPr>
        <p:spPr bwMode="auto">
          <a:xfrm>
            <a:off x="8072438" y="4243388"/>
            <a:ext cx="369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D</a:t>
            </a:r>
          </a:p>
        </p:txBody>
      </p:sp>
      <p:cxnSp>
        <p:nvCxnSpPr>
          <p:cNvPr id="19" name="Přímá spojovací čára 18">
            <a:extLst>
              <a:ext uri="{FF2B5EF4-FFF2-40B4-BE49-F238E27FC236}">
                <a16:creationId xmlns:a16="http://schemas.microsoft.com/office/drawing/2014/main" id="{B8C786F5-FC77-4481-BFCF-D50C2127EB5E}"/>
              </a:ext>
            </a:extLst>
          </p:cNvPr>
          <p:cNvCxnSpPr/>
          <p:nvPr/>
        </p:nvCxnSpPr>
        <p:spPr>
          <a:xfrm>
            <a:off x="7286625" y="4429125"/>
            <a:ext cx="7731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Přímá spojovací čára 20">
            <a:extLst>
              <a:ext uri="{FF2B5EF4-FFF2-40B4-BE49-F238E27FC236}">
                <a16:creationId xmlns:a16="http://schemas.microsoft.com/office/drawing/2014/main" id="{C911BF09-8A9F-4303-B39B-EA4F9F8DB2AB}"/>
              </a:ext>
            </a:extLst>
          </p:cNvPr>
          <p:cNvCxnSpPr/>
          <p:nvPr/>
        </p:nvCxnSpPr>
        <p:spPr>
          <a:xfrm>
            <a:off x="7286625" y="3857625"/>
            <a:ext cx="5000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Přímá spojovací čára 22">
            <a:extLst>
              <a:ext uri="{FF2B5EF4-FFF2-40B4-BE49-F238E27FC236}">
                <a16:creationId xmlns:a16="http://schemas.microsoft.com/office/drawing/2014/main" id="{3F69D97B-1E54-4644-9A9E-4B3287AF909C}"/>
              </a:ext>
            </a:extLst>
          </p:cNvPr>
          <p:cNvCxnSpPr/>
          <p:nvPr/>
        </p:nvCxnSpPr>
        <p:spPr>
          <a:xfrm rot="5400000">
            <a:off x="7000875" y="4143375"/>
            <a:ext cx="571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Přímá spojovací čára 24">
            <a:extLst>
              <a:ext uri="{FF2B5EF4-FFF2-40B4-BE49-F238E27FC236}">
                <a16:creationId xmlns:a16="http://schemas.microsoft.com/office/drawing/2014/main" id="{55A214FA-FC9D-4C22-A828-19A9B3F24179}"/>
              </a:ext>
            </a:extLst>
          </p:cNvPr>
          <p:cNvCxnSpPr/>
          <p:nvPr/>
        </p:nvCxnSpPr>
        <p:spPr>
          <a:xfrm>
            <a:off x="6858000" y="4143375"/>
            <a:ext cx="428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Přímá spojovací čára 26">
            <a:extLst>
              <a:ext uri="{FF2B5EF4-FFF2-40B4-BE49-F238E27FC236}">
                <a16:creationId xmlns:a16="http://schemas.microsoft.com/office/drawing/2014/main" id="{35DBB2C7-C4A0-4A34-834C-A14E740F7417}"/>
              </a:ext>
            </a:extLst>
          </p:cNvPr>
          <p:cNvCxnSpPr/>
          <p:nvPr/>
        </p:nvCxnSpPr>
        <p:spPr>
          <a:xfrm rot="5400000">
            <a:off x="6500812" y="4500563"/>
            <a:ext cx="7143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Přímá spojovací čára 27">
            <a:extLst>
              <a:ext uri="{FF2B5EF4-FFF2-40B4-BE49-F238E27FC236}">
                <a16:creationId xmlns:a16="http://schemas.microsoft.com/office/drawing/2014/main" id="{81B12A39-C8ED-402C-AAF0-757161108A18}"/>
              </a:ext>
            </a:extLst>
          </p:cNvPr>
          <p:cNvCxnSpPr/>
          <p:nvPr/>
        </p:nvCxnSpPr>
        <p:spPr>
          <a:xfrm>
            <a:off x="6858000" y="4857750"/>
            <a:ext cx="12144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ovéPole 30">
            <a:extLst>
              <a:ext uri="{FF2B5EF4-FFF2-40B4-BE49-F238E27FC236}">
                <a16:creationId xmlns:a16="http://schemas.microsoft.com/office/drawing/2014/main" id="{0AA21165-C7DB-4859-9835-57901BE63988}"/>
              </a:ext>
            </a:extLst>
          </p:cNvPr>
          <p:cNvSpPr txBox="1">
            <a:spLocks noChangeArrowheads="1"/>
          </p:cNvSpPr>
          <p:nvPr/>
        </p:nvSpPr>
        <p:spPr bwMode="auto">
          <a:xfrm>
            <a:off x="8072438" y="4672013"/>
            <a:ext cx="35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9"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dissolve">
                                      <p:cBhvr>
                                        <p:cTn id="10" dur="500"/>
                                        <p:tgtEl>
                                          <p:spTgt spid="23"/>
                                        </p:tgtEl>
                                      </p:cBhvr>
                                    </p:animEffect>
                                  </p:childTnLst>
                                </p:cTn>
                              </p:par>
                              <p:par>
                                <p:cTn id="11" presetID="9"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dissolve">
                                      <p:cBhvr>
                                        <p:cTn id="24" dur="500"/>
                                        <p:tgtEl>
                                          <p:spTgt spid="27"/>
                                        </p:tgtEl>
                                      </p:cBhvr>
                                    </p:animEffect>
                                  </p:childTnLst>
                                </p:cTn>
                              </p:par>
                              <p:par>
                                <p:cTn id="25" presetID="9"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dissolve">
                                      <p:cBhvr>
                                        <p:cTn id="27" dur="500"/>
                                        <p:tgtEl>
                                          <p:spTgt spid="25"/>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dissolve">
                                      <p:cBhvr>
                                        <p:cTn id="30" dur="500"/>
                                        <p:tgtEl>
                                          <p:spTgt spid="31"/>
                                        </p:tgtEl>
                                      </p:cBhvr>
                                    </p:animEffect>
                                  </p:childTnLst>
                                </p:cTn>
                              </p:par>
                              <p:par>
                                <p:cTn id="31" presetID="9"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6">
            <a:extLst>
              <a:ext uri="{FF2B5EF4-FFF2-40B4-BE49-F238E27FC236}">
                <a16:creationId xmlns:a16="http://schemas.microsoft.com/office/drawing/2014/main" id="{5CA26C15-F40E-4B5D-A1C0-7AA2C6164D13}"/>
              </a:ext>
            </a:extLst>
          </p:cNvPr>
          <p:cNvSpPr txBox="1">
            <a:spLocks noChangeArrowheads="1"/>
          </p:cNvSpPr>
          <p:nvPr/>
        </p:nvSpPr>
        <p:spPr bwMode="auto">
          <a:xfrm>
            <a:off x="0" y="228600"/>
            <a:ext cx="9144000" cy="769938"/>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9525">
            <a:noFill/>
            <a:miter lim="800000"/>
            <a:headEnd/>
            <a:tailEnd/>
          </a:ln>
        </p:spPr>
        <p:txBody>
          <a:bodyPr>
            <a:spAutoFit/>
          </a:bodyPr>
          <a:lstStyle/>
          <a:p>
            <a:pPr algn="ctr">
              <a:defRPr/>
            </a:pPr>
            <a:r>
              <a:rPr lang="cs-CZ" sz="4400" b="1" kern="0" dirty="0">
                <a:solidFill>
                  <a:srgbClr val="C00000"/>
                </a:solidFill>
                <a:latin typeface="Arial" charset="0"/>
              </a:rPr>
              <a:t>MATRICES</a:t>
            </a:r>
            <a:endParaRPr lang="cs-CZ" sz="2800" kern="0" dirty="0"/>
          </a:p>
        </p:txBody>
      </p:sp>
      <p:pic>
        <p:nvPicPr>
          <p:cNvPr id="8195" name="Obrázek 6" descr="Figure1a-upr.jpg">
            <a:extLst>
              <a:ext uri="{FF2B5EF4-FFF2-40B4-BE49-F238E27FC236}">
                <a16:creationId xmlns:a16="http://schemas.microsoft.com/office/drawing/2014/main" id="{35AA542E-8F8E-4F35-8B34-9391C9393B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1908175"/>
            <a:ext cx="5091112"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Obrázek 7" descr="Figure1c-upr.jpg">
            <a:extLst>
              <a:ext uri="{FF2B5EF4-FFF2-40B4-BE49-F238E27FC236}">
                <a16:creationId xmlns:a16="http://schemas.microsoft.com/office/drawing/2014/main" id="{47AF1F19-2BD4-4B53-A30B-654A4E0513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779838"/>
            <a:ext cx="914400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Obdélník 8">
            <a:extLst>
              <a:ext uri="{FF2B5EF4-FFF2-40B4-BE49-F238E27FC236}">
                <a16:creationId xmlns:a16="http://schemas.microsoft.com/office/drawing/2014/main" id="{FD898C8F-87BE-4598-A7E4-F63DA0792125}"/>
              </a:ext>
            </a:extLst>
          </p:cNvPr>
          <p:cNvSpPr>
            <a:spLocks noChangeArrowheads="1"/>
          </p:cNvSpPr>
          <p:nvPr/>
        </p:nvSpPr>
        <p:spPr bwMode="auto">
          <a:xfrm>
            <a:off x="8526463" y="4100513"/>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baseline="30000">
                <a:cs typeface="Arial" panose="020B0604020202020204" pitchFamily="34" charset="0"/>
              </a:rPr>
              <a:t>4</a:t>
            </a:r>
            <a:r>
              <a:rPr lang="cs-CZ" altLang="cs-CZ" sz="2000" b="1" baseline="30000">
                <a:cs typeface="Arial" panose="020B0604020202020204" pitchFamily="34" charset="0"/>
              </a:rPr>
              <a:t>/3 </a:t>
            </a:r>
            <a:r>
              <a:rPr lang="en-US" altLang="cs-CZ" sz="2000" b="1" i="1" baseline="30000">
                <a:cs typeface="Arial" panose="020B0604020202020204" pitchFamily="34" charset="0"/>
              </a:rPr>
              <a:t>u</a:t>
            </a:r>
            <a:r>
              <a:rPr lang="cs-CZ" altLang="cs-CZ" sz="2000" b="1" i="1" baseline="30000">
                <a:cs typeface="Arial" panose="020B0604020202020204" pitchFamily="34" charset="0"/>
              </a:rPr>
              <a:t>t</a:t>
            </a:r>
            <a:endParaRPr lang="cs-CZ" altLang="cs-CZ" sz="2000"/>
          </a:p>
        </p:txBody>
      </p:sp>
      <p:sp>
        <p:nvSpPr>
          <p:cNvPr id="8198" name="Obdélník 9">
            <a:extLst>
              <a:ext uri="{FF2B5EF4-FFF2-40B4-BE49-F238E27FC236}">
                <a16:creationId xmlns:a16="http://schemas.microsoft.com/office/drawing/2014/main" id="{E8CA366E-A8D9-4747-9220-031EB29726DE}"/>
              </a:ext>
            </a:extLst>
          </p:cNvPr>
          <p:cNvSpPr>
            <a:spLocks noChangeArrowheads="1"/>
          </p:cNvSpPr>
          <p:nvPr/>
        </p:nvSpPr>
        <p:spPr bwMode="auto">
          <a:xfrm>
            <a:off x="8526463" y="4595813"/>
            <a:ext cx="587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baseline="30000">
                <a:cs typeface="Arial" panose="020B0604020202020204" pitchFamily="34" charset="0"/>
              </a:rPr>
              <a:t>4</a:t>
            </a:r>
            <a:r>
              <a:rPr lang="cs-CZ" altLang="cs-CZ" sz="2000" b="1" baseline="30000">
                <a:cs typeface="Arial" panose="020B0604020202020204" pitchFamily="34" charset="0"/>
              </a:rPr>
              <a:t>/3 </a:t>
            </a:r>
            <a:r>
              <a:rPr lang="en-US" altLang="cs-CZ" sz="2000" b="1" i="1" baseline="30000">
                <a:cs typeface="Arial" panose="020B0604020202020204" pitchFamily="34" charset="0"/>
              </a:rPr>
              <a:t>u</a:t>
            </a:r>
            <a:r>
              <a:rPr lang="cs-CZ" altLang="cs-CZ" sz="2000" b="1" i="1" baseline="30000">
                <a:cs typeface="Arial" panose="020B0604020202020204" pitchFamily="34" charset="0"/>
              </a:rPr>
              <a:t>t</a:t>
            </a:r>
            <a:endParaRPr lang="cs-CZ" altLang="cs-CZ" sz="2000"/>
          </a:p>
        </p:txBody>
      </p:sp>
      <p:sp>
        <p:nvSpPr>
          <p:cNvPr id="29" name="Obdélník 28">
            <a:extLst>
              <a:ext uri="{FF2B5EF4-FFF2-40B4-BE49-F238E27FC236}">
                <a16:creationId xmlns:a16="http://schemas.microsoft.com/office/drawing/2014/main" id="{510BE4E3-B506-45BD-B86D-A59EE345057A}"/>
              </a:ext>
            </a:extLst>
          </p:cNvPr>
          <p:cNvSpPr/>
          <p:nvPr/>
        </p:nvSpPr>
        <p:spPr>
          <a:xfrm>
            <a:off x="2070100" y="2100263"/>
            <a:ext cx="3006725" cy="14398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200" name="TextovéPole 31">
            <a:extLst>
              <a:ext uri="{FF2B5EF4-FFF2-40B4-BE49-F238E27FC236}">
                <a16:creationId xmlns:a16="http://schemas.microsoft.com/office/drawing/2014/main" id="{E1F4FE07-F309-453D-8376-65BE41E20025}"/>
              </a:ext>
            </a:extLst>
          </p:cNvPr>
          <p:cNvSpPr txBox="1">
            <a:spLocks noChangeArrowheads="1"/>
          </p:cNvSpPr>
          <p:nvPr/>
        </p:nvSpPr>
        <p:spPr bwMode="auto">
          <a:xfrm>
            <a:off x="4427538" y="2676525"/>
            <a:ext cx="595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i="1"/>
              <a:t>u/3</a:t>
            </a:r>
          </a:p>
        </p:txBody>
      </p:sp>
      <p:sp>
        <p:nvSpPr>
          <p:cNvPr id="8201" name="TextovéPole 31">
            <a:extLst>
              <a:ext uri="{FF2B5EF4-FFF2-40B4-BE49-F238E27FC236}">
                <a16:creationId xmlns:a16="http://schemas.microsoft.com/office/drawing/2014/main" id="{73525BE9-0947-42A2-8EAC-DF6AA7576A21}"/>
              </a:ext>
            </a:extLst>
          </p:cNvPr>
          <p:cNvSpPr txBox="1">
            <a:spLocks noChangeArrowheads="1"/>
          </p:cNvSpPr>
          <p:nvPr/>
        </p:nvSpPr>
        <p:spPr bwMode="auto">
          <a:xfrm>
            <a:off x="4473575" y="3006725"/>
            <a:ext cx="458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i="1"/>
              <a:t>-u</a:t>
            </a:r>
          </a:p>
        </p:txBody>
      </p:sp>
      <p:sp>
        <p:nvSpPr>
          <p:cNvPr id="8202" name="TextovéPole 31">
            <a:extLst>
              <a:ext uri="{FF2B5EF4-FFF2-40B4-BE49-F238E27FC236}">
                <a16:creationId xmlns:a16="http://schemas.microsoft.com/office/drawing/2014/main" id="{F76DF319-362F-431E-BA0A-519BEB856438}"/>
              </a:ext>
            </a:extLst>
          </p:cNvPr>
          <p:cNvSpPr txBox="1">
            <a:spLocks noChangeArrowheads="1"/>
          </p:cNvSpPr>
          <p:nvPr/>
        </p:nvSpPr>
        <p:spPr bwMode="auto">
          <a:xfrm>
            <a:off x="3635375" y="3036888"/>
            <a:ext cx="5953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i="1"/>
              <a:t>u/3</a:t>
            </a:r>
          </a:p>
        </p:txBody>
      </p:sp>
      <p:sp>
        <p:nvSpPr>
          <p:cNvPr id="8203" name="TextovéPole 31">
            <a:extLst>
              <a:ext uri="{FF2B5EF4-FFF2-40B4-BE49-F238E27FC236}">
                <a16:creationId xmlns:a16="http://schemas.microsoft.com/office/drawing/2014/main" id="{EFFFDB94-D085-4C17-82C7-A678FD0A678F}"/>
              </a:ext>
            </a:extLst>
          </p:cNvPr>
          <p:cNvSpPr txBox="1">
            <a:spLocks noChangeArrowheads="1"/>
          </p:cNvSpPr>
          <p:nvPr/>
        </p:nvSpPr>
        <p:spPr bwMode="auto">
          <a:xfrm>
            <a:off x="2843213" y="2719388"/>
            <a:ext cx="5953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i="1"/>
              <a:t>u/3</a:t>
            </a:r>
          </a:p>
        </p:txBody>
      </p:sp>
      <p:sp>
        <p:nvSpPr>
          <p:cNvPr id="8204" name="TextovéPole 31">
            <a:extLst>
              <a:ext uri="{FF2B5EF4-FFF2-40B4-BE49-F238E27FC236}">
                <a16:creationId xmlns:a16="http://schemas.microsoft.com/office/drawing/2014/main" id="{D3DA1ABD-DCAE-441D-8A5A-649ACAF8D1E5}"/>
              </a:ext>
            </a:extLst>
          </p:cNvPr>
          <p:cNvSpPr txBox="1">
            <a:spLocks noChangeArrowheads="1"/>
          </p:cNvSpPr>
          <p:nvPr/>
        </p:nvSpPr>
        <p:spPr bwMode="auto">
          <a:xfrm>
            <a:off x="2843213" y="3036888"/>
            <a:ext cx="5953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i="1"/>
              <a:t>u/3</a:t>
            </a:r>
          </a:p>
        </p:txBody>
      </p:sp>
      <p:sp>
        <p:nvSpPr>
          <p:cNvPr id="8205" name="TextovéPole 31">
            <a:extLst>
              <a:ext uri="{FF2B5EF4-FFF2-40B4-BE49-F238E27FC236}">
                <a16:creationId xmlns:a16="http://schemas.microsoft.com/office/drawing/2014/main" id="{BFF2E596-7106-4B5E-B830-A2D623CC9121}"/>
              </a:ext>
            </a:extLst>
          </p:cNvPr>
          <p:cNvSpPr txBox="1">
            <a:spLocks noChangeArrowheads="1"/>
          </p:cNvSpPr>
          <p:nvPr/>
        </p:nvSpPr>
        <p:spPr bwMode="auto">
          <a:xfrm>
            <a:off x="2032000" y="2719388"/>
            <a:ext cx="5953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i="1"/>
              <a:t>u/3</a:t>
            </a:r>
          </a:p>
        </p:txBody>
      </p:sp>
      <p:sp>
        <p:nvSpPr>
          <p:cNvPr id="8206" name="TextovéPole 31">
            <a:extLst>
              <a:ext uri="{FF2B5EF4-FFF2-40B4-BE49-F238E27FC236}">
                <a16:creationId xmlns:a16="http://schemas.microsoft.com/office/drawing/2014/main" id="{4DFF0D06-CA20-4E52-85BA-145367A66658}"/>
              </a:ext>
            </a:extLst>
          </p:cNvPr>
          <p:cNvSpPr txBox="1">
            <a:spLocks noChangeArrowheads="1"/>
          </p:cNvSpPr>
          <p:nvPr/>
        </p:nvSpPr>
        <p:spPr bwMode="auto">
          <a:xfrm>
            <a:off x="2051050" y="3036888"/>
            <a:ext cx="5953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i="1"/>
              <a:t>u/3</a:t>
            </a:r>
          </a:p>
        </p:txBody>
      </p:sp>
      <p:sp>
        <p:nvSpPr>
          <p:cNvPr id="8207" name="TextovéPole 31">
            <a:extLst>
              <a:ext uri="{FF2B5EF4-FFF2-40B4-BE49-F238E27FC236}">
                <a16:creationId xmlns:a16="http://schemas.microsoft.com/office/drawing/2014/main" id="{0013A290-EF6E-41CD-9F0A-D4411A1F0366}"/>
              </a:ext>
            </a:extLst>
          </p:cNvPr>
          <p:cNvSpPr txBox="1">
            <a:spLocks noChangeArrowheads="1"/>
          </p:cNvSpPr>
          <p:nvPr/>
        </p:nvSpPr>
        <p:spPr bwMode="auto">
          <a:xfrm>
            <a:off x="3681413" y="2676525"/>
            <a:ext cx="458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i="1"/>
              <a:t>-u</a:t>
            </a:r>
          </a:p>
        </p:txBody>
      </p:sp>
      <p:sp>
        <p:nvSpPr>
          <p:cNvPr id="8208" name="TextovéPole 31">
            <a:extLst>
              <a:ext uri="{FF2B5EF4-FFF2-40B4-BE49-F238E27FC236}">
                <a16:creationId xmlns:a16="http://schemas.microsoft.com/office/drawing/2014/main" id="{0866F43B-0095-4EE0-992F-0A31170B7B04}"/>
              </a:ext>
            </a:extLst>
          </p:cNvPr>
          <p:cNvSpPr txBox="1">
            <a:spLocks noChangeArrowheads="1"/>
          </p:cNvSpPr>
          <p:nvPr/>
        </p:nvSpPr>
        <p:spPr bwMode="auto">
          <a:xfrm>
            <a:off x="2843213" y="2028825"/>
            <a:ext cx="5953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i="1"/>
              <a:t>u/3</a:t>
            </a:r>
          </a:p>
        </p:txBody>
      </p:sp>
      <p:sp>
        <p:nvSpPr>
          <p:cNvPr id="8209" name="TextovéPole 31">
            <a:extLst>
              <a:ext uri="{FF2B5EF4-FFF2-40B4-BE49-F238E27FC236}">
                <a16:creationId xmlns:a16="http://schemas.microsoft.com/office/drawing/2014/main" id="{732E6918-D23A-49E2-B6C5-C63BFF36AFC7}"/>
              </a:ext>
            </a:extLst>
          </p:cNvPr>
          <p:cNvSpPr txBox="1">
            <a:spLocks noChangeArrowheads="1"/>
          </p:cNvSpPr>
          <p:nvPr/>
        </p:nvSpPr>
        <p:spPr bwMode="auto">
          <a:xfrm>
            <a:off x="3635375" y="2028825"/>
            <a:ext cx="5953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i="1"/>
              <a:t>u/3</a:t>
            </a:r>
          </a:p>
        </p:txBody>
      </p:sp>
      <p:sp>
        <p:nvSpPr>
          <p:cNvPr id="8210" name="TextovéPole 31">
            <a:extLst>
              <a:ext uri="{FF2B5EF4-FFF2-40B4-BE49-F238E27FC236}">
                <a16:creationId xmlns:a16="http://schemas.microsoft.com/office/drawing/2014/main" id="{ACA93350-11E6-4EA9-B376-A9FA19A12B63}"/>
              </a:ext>
            </a:extLst>
          </p:cNvPr>
          <p:cNvSpPr txBox="1">
            <a:spLocks noChangeArrowheads="1"/>
          </p:cNvSpPr>
          <p:nvPr/>
        </p:nvSpPr>
        <p:spPr bwMode="auto">
          <a:xfrm>
            <a:off x="4408488" y="2028825"/>
            <a:ext cx="5953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i="1"/>
              <a:t>u/3</a:t>
            </a:r>
          </a:p>
        </p:txBody>
      </p:sp>
      <p:sp>
        <p:nvSpPr>
          <p:cNvPr id="8211" name="TextovéPole 31">
            <a:extLst>
              <a:ext uri="{FF2B5EF4-FFF2-40B4-BE49-F238E27FC236}">
                <a16:creationId xmlns:a16="http://schemas.microsoft.com/office/drawing/2014/main" id="{7867F803-9BE0-4825-B6DA-2F39DD4CEBF1}"/>
              </a:ext>
            </a:extLst>
          </p:cNvPr>
          <p:cNvSpPr txBox="1">
            <a:spLocks noChangeArrowheads="1"/>
          </p:cNvSpPr>
          <p:nvPr/>
        </p:nvSpPr>
        <p:spPr bwMode="auto">
          <a:xfrm>
            <a:off x="2051050" y="2359025"/>
            <a:ext cx="595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i="1"/>
              <a:t>u/3</a:t>
            </a:r>
          </a:p>
        </p:txBody>
      </p:sp>
      <p:sp>
        <p:nvSpPr>
          <p:cNvPr id="8212" name="TextovéPole 31">
            <a:extLst>
              <a:ext uri="{FF2B5EF4-FFF2-40B4-BE49-F238E27FC236}">
                <a16:creationId xmlns:a16="http://schemas.microsoft.com/office/drawing/2014/main" id="{DBC70609-D9AC-42BA-ABF8-08FA0FB68660}"/>
              </a:ext>
            </a:extLst>
          </p:cNvPr>
          <p:cNvSpPr txBox="1">
            <a:spLocks noChangeArrowheads="1"/>
          </p:cNvSpPr>
          <p:nvPr/>
        </p:nvSpPr>
        <p:spPr bwMode="auto">
          <a:xfrm>
            <a:off x="3616325" y="2316163"/>
            <a:ext cx="595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i="1"/>
              <a:t>u/3</a:t>
            </a:r>
          </a:p>
        </p:txBody>
      </p:sp>
      <p:sp>
        <p:nvSpPr>
          <p:cNvPr id="8213" name="TextovéPole 31">
            <a:extLst>
              <a:ext uri="{FF2B5EF4-FFF2-40B4-BE49-F238E27FC236}">
                <a16:creationId xmlns:a16="http://schemas.microsoft.com/office/drawing/2014/main" id="{EDF83DEE-FD92-4E08-BB9A-E24715730678}"/>
              </a:ext>
            </a:extLst>
          </p:cNvPr>
          <p:cNvSpPr txBox="1">
            <a:spLocks noChangeArrowheads="1"/>
          </p:cNvSpPr>
          <p:nvPr/>
        </p:nvSpPr>
        <p:spPr bwMode="auto">
          <a:xfrm>
            <a:off x="4427538" y="2359025"/>
            <a:ext cx="595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i="1"/>
              <a:t>u/3</a:t>
            </a:r>
          </a:p>
        </p:txBody>
      </p:sp>
      <p:sp>
        <p:nvSpPr>
          <p:cNvPr id="8214" name="TextovéPole 31">
            <a:extLst>
              <a:ext uri="{FF2B5EF4-FFF2-40B4-BE49-F238E27FC236}">
                <a16:creationId xmlns:a16="http://schemas.microsoft.com/office/drawing/2014/main" id="{8DD24F27-6522-4FB2-8AF9-E83CCF7971E6}"/>
              </a:ext>
            </a:extLst>
          </p:cNvPr>
          <p:cNvSpPr txBox="1">
            <a:spLocks noChangeArrowheads="1"/>
          </p:cNvSpPr>
          <p:nvPr/>
        </p:nvSpPr>
        <p:spPr bwMode="auto">
          <a:xfrm>
            <a:off x="2889250" y="2359025"/>
            <a:ext cx="458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i="1"/>
              <a:t>-u</a:t>
            </a:r>
          </a:p>
        </p:txBody>
      </p:sp>
      <p:sp>
        <p:nvSpPr>
          <p:cNvPr id="8215" name="TextovéPole 31">
            <a:extLst>
              <a:ext uri="{FF2B5EF4-FFF2-40B4-BE49-F238E27FC236}">
                <a16:creationId xmlns:a16="http://schemas.microsoft.com/office/drawing/2014/main" id="{A0455323-9A31-4F82-9EA4-2212386EB96F}"/>
              </a:ext>
            </a:extLst>
          </p:cNvPr>
          <p:cNvSpPr txBox="1">
            <a:spLocks noChangeArrowheads="1"/>
          </p:cNvSpPr>
          <p:nvPr/>
        </p:nvSpPr>
        <p:spPr bwMode="auto">
          <a:xfrm>
            <a:off x="2097088" y="1998663"/>
            <a:ext cx="458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i="1"/>
              <a:t>-u</a:t>
            </a:r>
          </a:p>
        </p:txBody>
      </p:sp>
      <p:sp>
        <p:nvSpPr>
          <p:cNvPr id="8216" name="TextovéPole 45">
            <a:extLst>
              <a:ext uri="{FF2B5EF4-FFF2-40B4-BE49-F238E27FC236}">
                <a16:creationId xmlns:a16="http://schemas.microsoft.com/office/drawing/2014/main" id="{1196459C-27CE-4229-8586-69C3F5A8C0DE}"/>
              </a:ext>
            </a:extLst>
          </p:cNvPr>
          <p:cNvSpPr txBox="1">
            <a:spLocks noChangeArrowheads="1"/>
          </p:cNvSpPr>
          <p:nvPr/>
        </p:nvSpPr>
        <p:spPr bwMode="auto">
          <a:xfrm>
            <a:off x="2159000" y="1743075"/>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dirty="0"/>
              <a:t>T</a:t>
            </a:r>
          </a:p>
        </p:txBody>
      </p:sp>
      <p:sp>
        <p:nvSpPr>
          <p:cNvPr id="8217" name="TextovéPole 54">
            <a:extLst>
              <a:ext uri="{FF2B5EF4-FFF2-40B4-BE49-F238E27FC236}">
                <a16:creationId xmlns:a16="http://schemas.microsoft.com/office/drawing/2014/main" id="{83840B75-39B2-4324-B9EF-410F69E3D76C}"/>
              </a:ext>
            </a:extLst>
          </p:cNvPr>
          <p:cNvSpPr txBox="1">
            <a:spLocks noChangeArrowheads="1"/>
          </p:cNvSpPr>
          <p:nvPr/>
        </p:nvSpPr>
        <p:spPr bwMode="auto">
          <a:xfrm>
            <a:off x="2974975" y="1733550"/>
            <a:ext cx="389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dirty="0"/>
              <a:t>C</a:t>
            </a:r>
          </a:p>
        </p:txBody>
      </p:sp>
      <p:sp>
        <p:nvSpPr>
          <p:cNvPr id="8218" name="TextovéPole 56">
            <a:extLst>
              <a:ext uri="{FF2B5EF4-FFF2-40B4-BE49-F238E27FC236}">
                <a16:creationId xmlns:a16="http://schemas.microsoft.com/office/drawing/2014/main" id="{2BD0523D-1E14-4E30-8387-E40E7F4E2C09}"/>
              </a:ext>
            </a:extLst>
          </p:cNvPr>
          <p:cNvSpPr txBox="1">
            <a:spLocks noChangeArrowheads="1"/>
          </p:cNvSpPr>
          <p:nvPr/>
        </p:nvSpPr>
        <p:spPr bwMode="auto">
          <a:xfrm>
            <a:off x="3708400" y="1733550"/>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dirty="0"/>
              <a:t>A</a:t>
            </a:r>
          </a:p>
        </p:txBody>
      </p:sp>
      <p:sp>
        <p:nvSpPr>
          <p:cNvPr id="8219" name="TextovéPole 57">
            <a:extLst>
              <a:ext uri="{FF2B5EF4-FFF2-40B4-BE49-F238E27FC236}">
                <a16:creationId xmlns:a16="http://schemas.microsoft.com/office/drawing/2014/main" id="{AE143203-3BFD-4500-88BF-534BF8C6B7C6}"/>
              </a:ext>
            </a:extLst>
          </p:cNvPr>
          <p:cNvSpPr txBox="1">
            <a:spLocks noChangeArrowheads="1"/>
          </p:cNvSpPr>
          <p:nvPr/>
        </p:nvSpPr>
        <p:spPr bwMode="auto">
          <a:xfrm>
            <a:off x="4500563" y="1733550"/>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dirty="0"/>
              <a:t>G</a:t>
            </a:r>
          </a:p>
        </p:txBody>
      </p:sp>
      <p:sp>
        <p:nvSpPr>
          <p:cNvPr id="8220" name="TextovéPole 58">
            <a:extLst>
              <a:ext uri="{FF2B5EF4-FFF2-40B4-BE49-F238E27FC236}">
                <a16:creationId xmlns:a16="http://schemas.microsoft.com/office/drawing/2014/main" id="{D28209A2-3341-4EF5-A7CB-21540B683D91}"/>
              </a:ext>
            </a:extLst>
          </p:cNvPr>
          <p:cNvSpPr txBox="1">
            <a:spLocks noChangeArrowheads="1"/>
          </p:cNvSpPr>
          <p:nvPr/>
        </p:nvSpPr>
        <p:spPr bwMode="auto">
          <a:xfrm>
            <a:off x="5328494" y="2036082"/>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dirty="0"/>
              <a:t>T</a:t>
            </a:r>
          </a:p>
        </p:txBody>
      </p:sp>
      <p:sp>
        <p:nvSpPr>
          <p:cNvPr id="8221" name="TextovéPole 59">
            <a:extLst>
              <a:ext uri="{FF2B5EF4-FFF2-40B4-BE49-F238E27FC236}">
                <a16:creationId xmlns:a16="http://schemas.microsoft.com/office/drawing/2014/main" id="{A9FFA639-F3BE-479D-8726-7DF6B2618859}"/>
              </a:ext>
            </a:extLst>
          </p:cNvPr>
          <p:cNvSpPr txBox="1">
            <a:spLocks noChangeArrowheads="1"/>
          </p:cNvSpPr>
          <p:nvPr/>
        </p:nvSpPr>
        <p:spPr bwMode="auto">
          <a:xfrm>
            <a:off x="5300663" y="2341563"/>
            <a:ext cx="389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dirty="0"/>
              <a:t>C</a:t>
            </a:r>
          </a:p>
        </p:txBody>
      </p:sp>
      <p:sp>
        <p:nvSpPr>
          <p:cNvPr id="8222" name="TextovéPole 60">
            <a:extLst>
              <a:ext uri="{FF2B5EF4-FFF2-40B4-BE49-F238E27FC236}">
                <a16:creationId xmlns:a16="http://schemas.microsoft.com/office/drawing/2014/main" id="{AAB429E0-00F5-48DE-B7CD-F3E71B6835E2}"/>
              </a:ext>
            </a:extLst>
          </p:cNvPr>
          <p:cNvSpPr txBox="1">
            <a:spLocks noChangeArrowheads="1"/>
          </p:cNvSpPr>
          <p:nvPr/>
        </p:nvSpPr>
        <p:spPr bwMode="auto">
          <a:xfrm>
            <a:off x="5300663" y="2663825"/>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dirty="0"/>
              <a:t>A</a:t>
            </a:r>
          </a:p>
        </p:txBody>
      </p:sp>
      <p:sp>
        <p:nvSpPr>
          <p:cNvPr id="8223" name="TextovéPole 61">
            <a:extLst>
              <a:ext uri="{FF2B5EF4-FFF2-40B4-BE49-F238E27FC236}">
                <a16:creationId xmlns:a16="http://schemas.microsoft.com/office/drawing/2014/main" id="{428FE55D-B165-4CE4-8FCD-4E2640FCE4D0}"/>
              </a:ext>
            </a:extLst>
          </p:cNvPr>
          <p:cNvSpPr txBox="1">
            <a:spLocks noChangeArrowheads="1"/>
          </p:cNvSpPr>
          <p:nvPr/>
        </p:nvSpPr>
        <p:spPr bwMode="auto">
          <a:xfrm>
            <a:off x="5292725" y="3036888"/>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dirty="0"/>
              <a:t>G</a:t>
            </a:r>
          </a:p>
        </p:txBody>
      </p:sp>
      <p:sp>
        <p:nvSpPr>
          <p:cNvPr id="8224" name="TextovéPole 1">
            <a:extLst>
              <a:ext uri="{FF2B5EF4-FFF2-40B4-BE49-F238E27FC236}">
                <a16:creationId xmlns:a16="http://schemas.microsoft.com/office/drawing/2014/main" id="{F2B483D1-FA1B-476C-ACFD-736464E312AC}"/>
              </a:ext>
            </a:extLst>
          </p:cNvPr>
          <p:cNvSpPr txBox="1">
            <a:spLocks noChangeArrowheads="1"/>
          </p:cNvSpPr>
          <p:nvPr/>
        </p:nvSpPr>
        <p:spPr bwMode="auto">
          <a:xfrm>
            <a:off x="93663" y="1382713"/>
            <a:ext cx="31886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dirty="0" err="1">
                <a:solidFill>
                  <a:srgbClr val="FF0000"/>
                </a:solidFill>
              </a:rPr>
              <a:t>Substitution</a:t>
            </a:r>
            <a:r>
              <a:rPr lang="cs-CZ" altLang="cs-CZ" sz="2400" dirty="0">
                <a:solidFill>
                  <a:srgbClr val="FF0000"/>
                </a:solidFill>
              </a:rPr>
              <a:t> </a:t>
            </a:r>
            <a:r>
              <a:rPr lang="cs-CZ" altLang="cs-CZ" sz="2400" dirty="0" err="1">
                <a:solidFill>
                  <a:srgbClr val="FF0000"/>
                </a:solidFill>
              </a:rPr>
              <a:t>rate</a:t>
            </a:r>
            <a:r>
              <a:rPr lang="cs-CZ" altLang="cs-CZ" sz="2400" dirty="0">
                <a:solidFill>
                  <a:srgbClr val="FF0000"/>
                </a:solidFill>
              </a:rPr>
              <a:t> matrix</a:t>
            </a:r>
          </a:p>
        </p:txBody>
      </p:sp>
      <p:sp>
        <p:nvSpPr>
          <p:cNvPr id="8225" name="TextovéPole 36">
            <a:extLst>
              <a:ext uri="{FF2B5EF4-FFF2-40B4-BE49-F238E27FC236}">
                <a16:creationId xmlns:a16="http://schemas.microsoft.com/office/drawing/2014/main" id="{357D917D-6E1A-4E7B-BCFE-ACF409AFFCF3}"/>
              </a:ext>
            </a:extLst>
          </p:cNvPr>
          <p:cNvSpPr txBox="1">
            <a:spLocks noChangeArrowheads="1"/>
          </p:cNvSpPr>
          <p:nvPr/>
        </p:nvSpPr>
        <p:spPr bwMode="auto">
          <a:xfrm>
            <a:off x="93663" y="3432175"/>
            <a:ext cx="38431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dirty="0" err="1">
                <a:solidFill>
                  <a:srgbClr val="FF0000"/>
                </a:solidFill>
              </a:rPr>
              <a:t>Transition</a:t>
            </a:r>
            <a:r>
              <a:rPr lang="cs-CZ" altLang="cs-CZ" sz="2400" dirty="0">
                <a:solidFill>
                  <a:srgbClr val="FF0000"/>
                </a:solidFill>
              </a:rPr>
              <a:t> probability matrix</a:t>
            </a:r>
          </a:p>
        </p:txBody>
      </p:sp>
      <p:sp>
        <p:nvSpPr>
          <p:cNvPr id="2" name="TextovéPole 1">
            <a:extLst>
              <a:ext uri="{FF2B5EF4-FFF2-40B4-BE49-F238E27FC236}">
                <a16:creationId xmlns:a16="http://schemas.microsoft.com/office/drawing/2014/main" id="{2C1D098C-01D3-415D-B48D-12ED58CBEBF4}"/>
              </a:ext>
            </a:extLst>
          </p:cNvPr>
          <p:cNvSpPr txBox="1">
            <a:spLocks noChangeArrowheads="1"/>
          </p:cNvSpPr>
          <p:nvPr/>
        </p:nvSpPr>
        <p:spPr bwMode="auto">
          <a:xfrm>
            <a:off x="3179763" y="5715000"/>
            <a:ext cx="23637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4400" b="1">
                <a:solidFill>
                  <a:srgbClr val="C00000"/>
                </a:solidFill>
              </a:rPr>
              <a:t>P(t) = e</a:t>
            </a:r>
            <a:r>
              <a:rPr lang="en-US" altLang="cs-CZ" sz="4400" b="1" baseline="30000">
                <a:solidFill>
                  <a:srgbClr val="C00000"/>
                </a:solidFill>
              </a:rPr>
              <a:t>Qt</a:t>
            </a:r>
            <a:endParaRPr lang="cs-CZ" altLang="cs-CZ" sz="4400" b="1" baseline="3000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Přímá spojovací čára 7">
            <a:extLst>
              <a:ext uri="{FF2B5EF4-FFF2-40B4-BE49-F238E27FC236}">
                <a16:creationId xmlns:a16="http://schemas.microsoft.com/office/drawing/2014/main" id="{775B9B52-E5FC-4807-823F-B200BE25E9D6}"/>
              </a:ext>
            </a:extLst>
          </p:cNvPr>
          <p:cNvCxnSpPr/>
          <p:nvPr/>
        </p:nvCxnSpPr>
        <p:spPr>
          <a:xfrm>
            <a:off x="6818313" y="2435225"/>
            <a:ext cx="10096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Přímá spojovací čára 8">
            <a:extLst>
              <a:ext uri="{FF2B5EF4-FFF2-40B4-BE49-F238E27FC236}">
                <a16:creationId xmlns:a16="http://schemas.microsoft.com/office/drawing/2014/main" id="{646C5424-23E5-48DF-9946-D4599C28E97D}"/>
              </a:ext>
            </a:extLst>
          </p:cNvPr>
          <p:cNvCxnSpPr/>
          <p:nvPr/>
        </p:nvCxnSpPr>
        <p:spPr>
          <a:xfrm rot="5400000">
            <a:off x="6315075" y="2938463"/>
            <a:ext cx="10064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Přímá spojovací čára 9">
            <a:extLst>
              <a:ext uri="{FF2B5EF4-FFF2-40B4-BE49-F238E27FC236}">
                <a16:creationId xmlns:a16="http://schemas.microsoft.com/office/drawing/2014/main" id="{2858AAB0-1F5F-4CE8-849E-7F1DE0AE42D1}"/>
              </a:ext>
            </a:extLst>
          </p:cNvPr>
          <p:cNvCxnSpPr/>
          <p:nvPr/>
        </p:nvCxnSpPr>
        <p:spPr>
          <a:xfrm>
            <a:off x="6818313" y="3441700"/>
            <a:ext cx="10096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725" name="TextovéPole 10">
            <a:extLst>
              <a:ext uri="{FF2B5EF4-FFF2-40B4-BE49-F238E27FC236}">
                <a16:creationId xmlns:a16="http://schemas.microsoft.com/office/drawing/2014/main" id="{2662B725-024C-4154-BE3C-CE5DB8896730}"/>
              </a:ext>
            </a:extLst>
          </p:cNvPr>
          <p:cNvSpPr txBox="1">
            <a:spLocks noChangeArrowheads="1"/>
          </p:cNvSpPr>
          <p:nvPr/>
        </p:nvSpPr>
        <p:spPr bwMode="auto">
          <a:xfrm>
            <a:off x="7827963" y="3130550"/>
            <a:ext cx="481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a:latin typeface="Arial" panose="020B0604020202020204" pitchFamily="34" charset="0"/>
                <a:cs typeface="Arial" panose="020B0604020202020204" pitchFamily="34" charset="0"/>
              </a:rPr>
              <a:t>C</a:t>
            </a:r>
          </a:p>
        </p:txBody>
      </p:sp>
      <p:sp>
        <p:nvSpPr>
          <p:cNvPr id="30726" name="TextovéPole 11">
            <a:extLst>
              <a:ext uri="{FF2B5EF4-FFF2-40B4-BE49-F238E27FC236}">
                <a16:creationId xmlns:a16="http://schemas.microsoft.com/office/drawing/2014/main" id="{F1D83111-0308-4499-9732-57A0006D54BA}"/>
              </a:ext>
            </a:extLst>
          </p:cNvPr>
          <p:cNvSpPr txBox="1">
            <a:spLocks noChangeArrowheads="1"/>
          </p:cNvSpPr>
          <p:nvPr/>
        </p:nvSpPr>
        <p:spPr bwMode="auto">
          <a:xfrm>
            <a:off x="7827963" y="2130425"/>
            <a:ext cx="458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a:latin typeface="Arial" panose="020B0604020202020204" pitchFamily="34" charset="0"/>
                <a:cs typeface="Arial" panose="020B0604020202020204" pitchFamily="34" charset="0"/>
              </a:rPr>
              <a:t>B</a:t>
            </a:r>
          </a:p>
        </p:txBody>
      </p:sp>
      <p:sp>
        <p:nvSpPr>
          <p:cNvPr id="30727" name="TextovéPole 12">
            <a:extLst>
              <a:ext uri="{FF2B5EF4-FFF2-40B4-BE49-F238E27FC236}">
                <a16:creationId xmlns:a16="http://schemas.microsoft.com/office/drawing/2014/main" id="{E3011864-018F-4C5E-A15B-97AE53D9369D}"/>
              </a:ext>
            </a:extLst>
          </p:cNvPr>
          <p:cNvSpPr txBox="1">
            <a:spLocks noChangeArrowheads="1"/>
          </p:cNvSpPr>
          <p:nvPr/>
        </p:nvSpPr>
        <p:spPr bwMode="auto">
          <a:xfrm>
            <a:off x="7877175" y="3987800"/>
            <a:ext cx="481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a:latin typeface="Arial" panose="020B0604020202020204" pitchFamily="34" charset="0"/>
                <a:cs typeface="Arial" panose="020B0604020202020204" pitchFamily="34" charset="0"/>
              </a:rPr>
              <a:t>D</a:t>
            </a:r>
          </a:p>
        </p:txBody>
      </p:sp>
      <p:cxnSp>
        <p:nvCxnSpPr>
          <p:cNvPr id="14" name="Přímá spojovací čára 13">
            <a:extLst>
              <a:ext uri="{FF2B5EF4-FFF2-40B4-BE49-F238E27FC236}">
                <a16:creationId xmlns:a16="http://schemas.microsoft.com/office/drawing/2014/main" id="{BC590E7B-DD9B-4C38-829D-DB8588538903}"/>
              </a:ext>
            </a:extLst>
          </p:cNvPr>
          <p:cNvCxnSpPr/>
          <p:nvPr/>
        </p:nvCxnSpPr>
        <p:spPr>
          <a:xfrm>
            <a:off x="4965700" y="4278313"/>
            <a:ext cx="28622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Přímá spojovací čára 14">
            <a:extLst>
              <a:ext uri="{FF2B5EF4-FFF2-40B4-BE49-F238E27FC236}">
                <a16:creationId xmlns:a16="http://schemas.microsoft.com/office/drawing/2014/main" id="{6DAAAD95-16F6-44EA-981E-794E58E301A9}"/>
              </a:ext>
            </a:extLst>
          </p:cNvPr>
          <p:cNvCxnSpPr/>
          <p:nvPr/>
        </p:nvCxnSpPr>
        <p:spPr>
          <a:xfrm>
            <a:off x="4965700" y="2938463"/>
            <a:ext cx="18526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Přímá spojovací čára 15">
            <a:extLst>
              <a:ext uri="{FF2B5EF4-FFF2-40B4-BE49-F238E27FC236}">
                <a16:creationId xmlns:a16="http://schemas.microsoft.com/office/drawing/2014/main" id="{C598F82A-3C7A-463D-BE0D-F419A746A1D6}"/>
              </a:ext>
            </a:extLst>
          </p:cNvPr>
          <p:cNvCxnSpPr/>
          <p:nvPr/>
        </p:nvCxnSpPr>
        <p:spPr>
          <a:xfrm rot="5400000">
            <a:off x="4295775" y="3616325"/>
            <a:ext cx="1339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Přímá spojovací čára 16">
            <a:extLst>
              <a:ext uri="{FF2B5EF4-FFF2-40B4-BE49-F238E27FC236}">
                <a16:creationId xmlns:a16="http://schemas.microsoft.com/office/drawing/2014/main" id="{1D773D1A-B8B1-4C3F-813E-752D8EA55276}"/>
              </a:ext>
            </a:extLst>
          </p:cNvPr>
          <p:cNvCxnSpPr/>
          <p:nvPr/>
        </p:nvCxnSpPr>
        <p:spPr>
          <a:xfrm>
            <a:off x="3378200" y="3616325"/>
            <a:ext cx="1587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Přímá spojovací čára 17">
            <a:extLst>
              <a:ext uri="{FF2B5EF4-FFF2-40B4-BE49-F238E27FC236}">
                <a16:creationId xmlns:a16="http://schemas.microsoft.com/office/drawing/2014/main" id="{773B8BA6-747F-425A-B0C5-3141B41588C2}"/>
              </a:ext>
            </a:extLst>
          </p:cNvPr>
          <p:cNvCxnSpPr/>
          <p:nvPr/>
        </p:nvCxnSpPr>
        <p:spPr>
          <a:xfrm rot="5400000">
            <a:off x="2540794" y="4445794"/>
            <a:ext cx="16748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Přímá spojovací čára 18">
            <a:extLst>
              <a:ext uri="{FF2B5EF4-FFF2-40B4-BE49-F238E27FC236}">
                <a16:creationId xmlns:a16="http://schemas.microsoft.com/office/drawing/2014/main" id="{B9D6C9EF-6DCF-43E5-A8A1-27B8BED0A161}"/>
              </a:ext>
            </a:extLst>
          </p:cNvPr>
          <p:cNvCxnSpPr/>
          <p:nvPr/>
        </p:nvCxnSpPr>
        <p:spPr>
          <a:xfrm>
            <a:off x="3378200" y="5283200"/>
            <a:ext cx="44989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734" name="TextovéPole 19">
            <a:extLst>
              <a:ext uri="{FF2B5EF4-FFF2-40B4-BE49-F238E27FC236}">
                <a16:creationId xmlns:a16="http://schemas.microsoft.com/office/drawing/2014/main" id="{13F35CCA-326A-457C-9D76-B54D813954E7}"/>
              </a:ext>
            </a:extLst>
          </p:cNvPr>
          <p:cNvSpPr txBox="1">
            <a:spLocks noChangeArrowheads="1"/>
          </p:cNvSpPr>
          <p:nvPr/>
        </p:nvSpPr>
        <p:spPr bwMode="auto">
          <a:xfrm>
            <a:off x="7877175" y="4987925"/>
            <a:ext cx="458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a:latin typeface="Arial" panose="020B0604020202020204" pitchFamily="34" charset="0"/>
                <a:cs typeface="Arial" panose="020B0604020202020204" pitchFamily="34" charset="0"/>
              </a:rPr>
              <a:t>A</a:t>
            </a:r>
          </a:p>
        </p:txBody>
      </p:sp>
      <p:sp>
        <p:nvSpPr>
          <p:cNvPr id="31" name="Text Box 16">
            <a:extLst>
              <a:ext uri="{FF2B5EF4-FFF2-40B4-BE49-F238E27FC236}">
                <a16:creationId xmlns:a16="http://schemas.microsoft.com/office/drawing/2014/main" id="{0F60D159-C6F8-4281-8EA2-A0982F306DC2}"/>
              </a:ext>
            </a:extLst>
          </p:cNvPr>
          <p:cNvSpPr txBox="1">
            <a:spLocks noChangeArrowheads="1"/>
          </p:cNvSpPr>
          <p:nvPr/>
        </p:nvSpPr>
        <p:spPr bwMode="auto">
          <a:xfrm>
            <a:off x="0" y="228600"/>
            <a:ext cx="9144000" cy="769938"/>
          </a:xfrm>
          <a:prstGeom prst="rect">
            <a:avLst/>
          </a:prstGeom>
          <a:solidFill>
            <a:schemeClr val="accent6">
              <a:lumMod val="20000"/>
              <a:lumOff val="80000"/>
            </a:schemeClr>
          </a:solidFill>
          <a:ln w="9525">
            <a:noFill/>
            <a:miter lim="800000"/>
            <a:headEnd/>
            <a:tailEnd/>
          </a:ln>
        </p:spPr>
        <p:txBody>
          <a:bodyPr>
            <a:spAutoFit/>
          </a:bodyPr>
          <a:lstStyle/>
          <a:p>
            <a:pPr algn="ctr" eaLnBrk="1" hangingPunct="1">
              <a:defRPr/>
            </a:pPr>
            <a:r>
              <a:rPr lang="en-US" sz="4400" b="1" dirty="0">
                <a:solidFill>
                  <a:srgbClr val="C00000"/>
                </a:solidFill>
                <a:latin typeface="Arial" pitchFamily="34" charset="0"/>
                <a:cs typeface="Arial" pitchFamily="34" charset="0"/>
              </a:rPr>
              <a:t>UPGMA</a:t>
            </a:r>
            <a:endParaRPr lang="cs-CZ" dirty="0">
              <a:latin typeface="Arial" pitchFamily="34" charset="0"/>
              <a:cs typeface="Arial" pitchFamily="34" charset="0"/>
            </a:endParaRPr>
          </a:p>
        </p:txBody>
      </p:sp>
      <p:sp>
        <p:nvSpPr>
          <p:cNvPr id="30736" name="TextovéPole 31">
            <a:extLst>
              <a:ext uri="{FF2B5EF4-FFF2-40B4-BE49-F238E27FC236}">
                <a16:creationId xmlns:a16="http://schemas.microsoft.com/office/drawing/2014/main" id="{ACA7EF1B-3307-40FE-B5CA-A0BA03115C85}"/>
              </a:ext>
            </a:extLst>
          </p:cNvPr>
          <p:cNvSpPr txBox="1">
            <a:spLocks noChangeArrowheads="1"/>
          </p:cNvSpPr>
          <p:nvPr/>
        </p:nvSpPr>
        <p:spPr bwMode="auto">
          <a:xfrm>
            <a:off x="428625" y="1214438"/>
            <a:ext cx="41585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dirty="0" err="1">
                <a:latin typeface="Arial" panose="020B0604020202020204" pitchFamily="34" charset="0"/>
                <a:cs typeface="Arial" panose="020B0604020202020204" pitchFamily="34" charset="0"/>
              </a:rPr>
              <a:t>Calculation</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of</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branchlengths</a:t>
            </a:r>
            <a:r>
              <a:rPr lang="cs-CZ" altLang="cs-CZ" sz="2400" dirty="0">
                <a:latin typeface="Arial" panose="020B0604020202020204" pitchFamily="34" charset="0"/>
                <a:cs typeface="Arial" panose="020B0604020202020204" pitchFamily="34" charset="0"/>
              </a:rPr>
              <a:t>:</a:t>
            </a:r>
          </a:p>
        </p:txBody>
      </p:sp>
      <p:sp>
        <p:nvSpPr>
          <p:cNvPr id="30737" name="Obdélník 33">
            <a:extLst>
              <a:ext uri="{FF2B5EF4-FFF2-40B4-BE49-F238E27FC236}">
                <a16:creationId xmlns:a16="http://schemas.microsoft.com/office/drawing/2014/main" id="{362B66B5-D5F4-48C0-8AE7-7B36694BE0CE}"/>
              </a:ext>
            </a:extLst>
          </p:cNvPr>
          <p:cNvSpPr>
            <a:spLocks noChangeArrowheads="1"/>
          </p:cNvSpPr>
          <p:nvPr/>
        </p:nvSpPr>
        <p:spPr bwMode="auto">
          <a:xfrm>
            <a:off x="357188" y="1714500"/>
            <a:ext cx="1887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800">
                <a:solidFill>
                  <a:srgbClr val="FF0000"/>
                </a:solidFill>
                <a:latin typeface="Arial" panose="020B0604020202020204" pitchFamily="34" charset="0"/>
                <a:cs typeface="Arial" panose="020B0604020202020204" pitchFamily="34" charset="0"/>
              </a:rPr>
              <a:t>D</a:t>
            </a:r>
            <a:r>
              <a:rPr lang="cs-CZ" altLang="cs-CZ" sz="2800" baseline="-25000">
                <a:solidFill>
                  <a:srgbClr val="FF0000"/>
                </a:solidFill>
                <a:latin typeface="Arial" panose="020B0604020202020204" pitchFamily="34" charset="0"/>
                <a:cs typeface="Arial" panose="020B0604020202020204" pitchFamily="34" charset="0"/>
              </a:rPr>
              <a:t>BC</a:t>
            </a:r>
            <a:r>
              <a:rPr lang="cs-CZ" altLang="cs-CZ" sz="2800">
                <a:solidFill>
                  <a:srgbClr val="FF0000"/>
                </a:solidFill>
                <a:latin typeface="Arial" panose="020B0604020202020204" pitchFamily="34" charset="0"/>
                <a:cs typeface="Arial" panose="020B0604020202020204" pitchFamily="34" charset="0"/>
              </a:rPr>
              <a:t> = 0,15</a:t>
            </a:r>
            <a:endParaRPr lang="cs-CZ" altLang="cs-CZ" sz="2800"/>
          </a:p>
        </p:txBody>
      </p:sp>
      <p:sp>
        <p:nvSpPr>
          <p:cNvPr id="30738" name="Obdélník 34">
            <a:extLst>
              <a:ext uri="{FF2B5EF4-FFF2-40B4-BE49-F238E27FC236}">
                <a16:creationId xmlns:a16="http://schemas.microsoft.com/office/drawing/2014/main" id="{5060A0FB-71AC-4CEB-BEF3-E9C75965AEAC}"/>
              </a:ext>
            </a:extLst>
          </p:cNvPr>
          <p:cNvSpPr>
            <a:spLocks noChangeArrowheads="1"/>
          </p:cNvSpPr>
          <p:nvPr/>
        </p:nvSpPr>
        <p:spPr bwMode="auto">
          <a:xfrm>
            <a:off x="357188" y="2119313"/>
            <a:ext cx="24209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800">
                <a:solidFill>
                  <a:srgbClr val="FF0000"/>
                </a:solidFill>
                <a:latin typeface="Arial" panose="020B0604020202020204" pitchFamily="34" charset="0"/>
                <a:cs typeface="Arial" panose="020B0604020202020204" pitchFamily="34" charset="0"/>
              </a:rPr>
              <a:t>D</a:t>
            </a:r>
            <a:r>
              <a:rPr lang="cs-CZ" altLang="cs-CZ" sz="2800" baseline="-25000">
                <a:solidFill>
                  <a:srgbClr val="FF0000"/>
                </a:solidFill>
                <a:latin typeface="Arial" panose="020B0604020202020204" pitchFamily="34" charset="0"/>
                <a:cs typeface="Arial" panose="020B0604020202020204" pitchFamily="34" charset="0"/>
              </a:rPr>
              <a:t>(BC)D</a:t>
            </a:r>
            <a:r>
              <a:rPr lang="cs-CZ" altLang="cs-CZ" sz="2800">
                <a:solidFill>
                  <a:srgbClr val="FF0000"/>
                </a:solidFill>
                <a:latin typeface="Arial" panose="020B0604020202020204" pitchFamily="34" charset="0"/>
                <a:cs typeface="Arial" panose="020B0604020202020204" pitchFamily="34" charset="0"/>
              </a:rPr>
              <a:t> = 0,375</a:t>
            </a:r>
          </a:p>
          <a:p>
            <a:pPr eaLnBrk="1" hangingPunct="1">
              <a:spcBef>
                <a:spcPct val="0"/>
              </a:spcBef>
              <a:buFontTx/>
              <a:buNone/>
            </a:pPr>
            <a:r>
              <a:rPr lang="cs-CZ" altLang="cs-CZ" sz="2800">
                <a:solidFill>
                  <a:srgbClr val="FF0000"/>
                </a:solidFill>
                <a:latin typeface="Arial" panose="020B0604020202020204" pitchFamily="34" charset="0"/>
                <a:cs typeface="Arial" panose="020B0604020202020204" pitchFamily="34" charset="0"/>
              </a:rPr>
              <a:t>D</a:t>
            </a:r>
            <a:r>
              <a:rPr lang="cs-CZ" altLang="cs-CZ" sz="2800" baseline="-25000">
                <a:solidFill>
                  <a:srgbClr val="FF0000"/>
                </a:solidFill>
                <a:latin typeface="Arial" panose="020B0604020202020204" pitchFamily="34" charset="0"/>
                <a:cs typeface="Arial" panose="020B0604020202020204" pitchFamily="34" charset="0"/>
              </a:rPr>
              <a:t>(BCD)A</a:t>
            </a:r>
            <a:r>
              <a:rPr lang="cs-CZ" altLang="cs-CZ" sz="2800">
                <a:solidFill>
                  <a:srgbClr val="FF0000"/>
                </a:solidFill>
                <a:latin typeface="Arial" panose="020B0604020202020204" pitchFamily="34" charset="0"/>
                <a:cs typeface="Arial" panose="020B0604020202020204" pitchFamily="34" charset="0"/>
              </a:rPr>
              <a:t> = 0,5</a:t>
            </a:r>
          </a:p>
          <a:p>
            <a:pPr eaLnBrk="1" hangingPunct="1">
              <a:spcBef>
                <a:spcPct val="0"/>
              </a:spcBef>
              <a:buFontTx/>
              <a:buNone/>
            </a:pPr>
            <a:endParaRPr lang="cs-CZ" altLang="cs-CZ" sz="2800">
              <a:solidFill>
                <a:srgbClr val="FF0000"/>
              </a:solidFill>
              <a:latin typeface="Arial" panose="020B0604020202020204" pitchFamily="34" charset="0"/>
              <a:cs typeface="Arial" panose="020B0604020202020204" pitchFamily="34" charset="0"/>
            </a:endParaRPr>
          </a:p>
          <a:p>
            <a:pPr eaLnBrk="1" hangingPunct="1">
              <a:spcBef>
                <a:spcPct val="0"/>
              </a:spcBef>
              <a:buFontTx/>
              <a:buNone/>
            </a:pPr>
            <a:r>
              <a:rPr lang="cs-CZ" altLang="cs-CZ" sz="2800">
                <a:solidFill>
                  <a:srgbClr val="FF0000"/>
                </a:solidFill>
                <a:latin typeface="Arial" panose="020B0604020202020204" pitchFamily="34" charset="0"/>
                <a:cs typeface="Arial" panose="020B0604020202020204" pitchFamily="34" charset="0"/>
              </a:rPr>
              <a:t> </a:t>
            </a:r>
            <a:endParaRPr lang="cs-CZ" altLang="cs-CZ" sz="2800"/>
          </a:p>
        </p:txBody>
      </p:sp>
      <p:sp>
        <p:nvSpPr>
          <p:cNvPr id="30739" name="TextovéPole 35">
            <a:extLst>
              <a:ext uri="{FF2B5EF4-FFF2-40B4-BE49-F238E27FC236}">
                <a16:creationId xmlns:a16="http://schemas.microsoft.com/office/drawing/2014/main" id="{2C223973-D201-4206-BAD8-A08C0D06FD71}"/>
              </a:ext>
            </a:extLst>
          </p:cNvPr>
          <p:cNvSpPr txBox="1">
            <a:spLocks noChangeArrowheads="1"/>
          </p:cNvSpPr>
          <p:nvPr/>
        </p:nvSpPr>
        <p:spPr bwMode="auto">
          <a:xfrm>
            <a:off x="6929438" y="2000250"/>
            <a:ext cx="820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D</a:t>
            </a:r>
            <a:r>
              <a:rPr lang="cs-CZ" altLang="cs-CZ" sz="2000" baseline="-25000">
                <a:latin typeface="Arial" panose="020B0604020202020204" pitchFamily="34" charset="0"/>
                <a:cs typeface="Arial" panose="020B0604020202020204" pitchFamily="34" charset="0"/>
              </a:rPr>
              <a:t>BC</a:t>
            </a:r>
            <a:r>
              <a:rPr lang="cs-CZ" altLang="cs-CZ" sz="2000">
                <a:latin typeface="Arial" panose="020B0604020202020204" pitchFamily="34" charset="0"/>
                <a:cs typeface="Arial" panose="020B0604020202020204" pitchFamily="34" charset="0"/>
              </a:rPr>
              <a:t>/2</a:t>
            </a:r>
            <a:endParaRPr lang="cs-CZ" altLang="cs-CZ" sz="2000" baseline="-25000">
              <a:latin typeface="Arial" panose="020B0604020202020204" pitchFamily="34" charset="0"/>
              <a:cs typeface="Arial" panose="020B0604020202020204" pitchFamily="34" charset="0"/>
            </a:endParaRPr>
          </a:p>
        </p:txBody>
      </p:sp>
      <p:sp>
        <p:nvSpPr>
          <p:cNvPr id="30740" name="TextovéPole 36">
            <a:extLst>
              <a:ext uri="{FF2B5EF4-FFF2-40B4-BE49-F238E27FC236}">
                <a16:creationId xmlns:a16="http://schemas.microsoft.com/office/drawing/2014/main" id="{BFCF60E0-728C-4A7D-9C2D-987777C9FCD4}"/>
              </a:ext>
            </a:extLst>
          </p:cNvPr>
          <p:cNvSpPr txBox="1">
            <a:spLocks noChangeArrowheads="1"/>
          </p:cNvSpPr>
          <p:nvPr/>
        </p:nvSpPr>
        <p:spPr bwMode="auto">
          <a:xfrm>
            <a:off x="7000875" y="3000375"/>
            <a:ext cx="820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D</a:t>
            </a:r>
            <a:r>
              <a:rPr lang="cs-CZ" altLang="cs-CZ" sz="2000" baseline="-25000">
                <a:latin typeface="Arial" panose="020B0604020202020204" pitchFamily="34" charset="0"/>
                <a:cs typeface="Arial" panose="020B0604020202020204" pitchFamily="34" charset="0"/>
              </a:rPr>
              <a:t>BC</a:t>
            </a:r>
            <a:r>
              <a:rPr lang="cs-CZ" altLang="cs-CZ" sz="2000">
                <a:latin typeface="Arial" panose="020B0604020202020204" pitchFamily="34" charset="0"/>
                <a:cs typeface="Arial" panose="020B0604020202020204" pitchFamily="34" charset="0"/>
              </a:rPr>
              <a:t>/2</a:t>
            </a:r>
            <a:endParaRPr lang="cs-CZ" altLang="cs-CZ" sz="2000" baseline="-25000">
              <a:latin typeface="Arial" panose="020B0604020202020204" pitchFamily="34" charset="0"/>
              <a:cs typeface="Arial" panose="020B0604020202020204" pitchFamily="34" charset="0"/>
            </a:endParaRPr>
          </a:p>
        </p:txBody>
      </p:sp>
      <p:sp>
        <p:nvSpPr>
          <p:cNvPr id="30741" name="Obdélník 37">
            <a:extLst>
              <a:ext uri="{FF2B5EF4-FFF2-40B4-BE49-F238E27FC236}">
                <a16:creationId xmlns:a16="http://schemas.microsoft.com/office/drawing/2014/main" id="{BD6517A7-AE18-4585-8FC3-47A299E6D003}"/>
              </a:ext>
            </a:extLst>
          </p:cNvPr>
          <p:cNvSpPr>
            <a:spLocks noChangeArrowheads="1"/>
          </p:cNvSpPr>
          <p:nvPr/>
        </p:nvSpPr>
        <p:spPr bwMode="auto">
          <a:xfrm>
            <a:off x="5857875" y="3857625"/>
            <a:ext cx="1060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D</a:t>
            </a:r>
            <a:r>
              <a:rPr lang="cs-CZ" altLang="cs-CZ" sz="2000" baseline="-25000">
                <a:latin typeface="Arial" panose="020B0604020202020204" pitchFamily="34" charset="0"/>
                <a:cs typeface="Arial" panose="020B0604020202020204" pitchFamily="34" charset="0"/>
              </a:rPr>
              <a:t>(BC)D</a:t>
            </a:r>
            <a:r>
              <a:rPr lang="cs-CZ" altLang="cs-CZ" sz="2000">
                <a:latin typeface="Arial" panose="020B0604020202020204" pitchFamily="34" charset="0"/>
                <a:cs typeface="Arial" panose="020B0604020202020204" pitchFamily="34" charset="0"/>
              </a:rPr>
              <a:t>/2</a:t>
            </a:r>
            <a:endParaRPr lang="cs-CZ" altLang="cs-CZ" sz="2000"/>
          </a:p>
        </p:txBody>
      </p:sp>
      <p:sp>
        <p:nvSpPr>
          <p:cNvPr id="30742" name="Obdélník 38">
            <a:extLst>
              <a:ext uri="{FF2B5EF4-FFF2-40B4-BE49-F238E27FC236}">
                <a16:creationId xmlns:a16="http://schemas.microsoft.com/office/drawing/2014/main" id="{A40FC934-0841-4462-82DF-FC4504C4E57B}"/>
              </a:ext>
            </a:extLst>
          </p:cNvPr>
          <p:cNvSpPr>
            <a:spLocks noChangeArrowheads="1"/>
          </p:cNvSpPr>
          <p:nvPr/>
        </p:nvSpPr>
        <p:spPr bwMode="auto">
          <a:xfrm>
            <a:off x="4864100" y="2506663"/>
            <a:ext cx="1922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D</a:t>
            </a:r>
            <a:r>
              <a:rPr lang="cs-CZ" altLang="cs-CZ" sz="2000" baseline="-25000">
                <a:latin typeface="Arial" panose="020B0604020202020204" pitchFamily="34" charset="0"/>
                <a:cs typeface="Arial" panose="020B0604020202020204" pitchFamily="34" charset="0"/>
              </a:rPr>
              <a:t>(BC)D</a:t>
            </a:r>
            <a:r>
              <a:rPr lang="cs-CZ" altLang="cs-CZ" sz="2000">
                <a:latin typeface="Arial" panose="020B0604020202020204" pitchFamily="34" charset="0"/>
                <a:cs typeface="Arial" panose="020B0604020202020204" pitchFamily="34" charset="0"/>
              </a:rPr>
              <a:t>/2 - D</a:t>
            </a:r>
            <a:r>
              <a:rPr lang="cs-CZ" altLang="cs-CZ" sz="2000" baseline="-25000">
                <a:latin typeface="Arial" panose="020B0604020202020204" pitchFamily="34" charset="0"/>
                <a:cs typeface="Arial" panose="020B0604020202020204" pitchFamily="34" charset="0"/>
              </a:rPr>
              <a:t>BC</a:t>
            </a:r>
            <a:r>
              <a:rPr lang="cs-CZ" altLang="cs-CZ" sz="2000">
                <a:latin typeface="Arial" panose="020B0604020202020204" pitchFamily="34" charset="0"/>
                <a:cs typeface="Arial" panose="020B0604020202020204" pitchFamily="34" charset="0"/>
              </a:rPr>
              <a:t>/2</a:t>
            </a:r>
            <a:endParaRPr lang="cs-CZ" altLang="cs-CZ" sz="2000" baseline="-25000">
              <a:latin typeface="Arial" panose="020B0604020202020204" pitchFamily="34" charset="0"/>
              <a:cs typeface="Arial" panose="020B0604020202020204" pitchFamily="34" charset="0"/>
            </a:endParaRPr>
          </a:p>
          <a:p>
            <a:pPr eaLnBrk="1" hangingPunct="1">
              <a:spcBef>
                <a:spcPct val="0"/>
              </a:spcBef>
              <a:buFontTx/>
              <a:buNone/>
            </a:pPr>
            <a:r>
              <a:rPr lang="cs-CZ" altLang="cs-CZ" sz="2000">
                <a:latin typeface="Arial" panose="020B0604020202020204" pitchFamily="34" charset="0"/>
                <a:cs typeface="Arial" panose="020B0604020202020204" pitchFamily="34" charset="0"/>
              </a:rPr>
              <a:t> </a:t>
            </a:r>
            <a:endParaRPr lang="cs-CZ" altLang="cs-CZ" sz="2000"/>
          </a:p>
        </p:txBody>
      </p:sp>
      <p:sp>
        <p:nvSpPr>
          <p:cNvPr id="30743" name="Obdélník 39">
            <a:extLst>
              <a:ext uri="{FF2B5EF4-FFF2-40B4-BE49-F238E27FC236}">
                <a16:creationId xmlns:a16="http://schemas.microsoft.com/office/drawing/2014/main" id="{0E4DAED7-8F42-4000-BA53-2A7E02677A84}"/>
              </a:ext>
            </a:extLst>
          </p:cNvPr>
          <p:cNvSpPr>
            <a:spLocks noChangeArrowheads="1"/>
          </p:cNvSpPr>
          <p:nvPr/>
        </p:nvSpPr>
        <p:spPr bwMode="auto">
          <a:xfrm>
            <a:off x="5000625" y="4786313"/>
            <a:ext cx="117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D</a:t>
            </a:r>
            <a:r>
              <a:rPr lang="cs-CZ" altLang="cs-CZ" sz="2000" baseline="-25000">
                <a:latin typeface="Arial" panose="020B0604020202020204" pitchFamily="34" charset="0"/>
                <a:cs typeface="Arial" panose="020B0604020202020204" pitchFamily="34" charset="0"/>
              </a:rPr>
              <a:t>(BCD)A</a:t>
            </a:r>
            <a:r>
              <a:rPr lang="cs-CZ" altLang="cs-CZ" sz="2000">
                <a:latin typeface="Arial" panose="020B0604020202020204" pitchFamily="34" charset="0"/>
                <a:cs typeface="Arial" panose="020B0604020202020204" pitchFamily="34" charset="0"/>
              </a:rPr>
              <a:t>/2</a:t>
            </a:r>
            <a:endParaRPr lang="cs-CZ" altLang="cs-CZ" sz="2000"/>
          </a:p>
        </p:txBody>
      </p:sp>
      <p:sp>
        <p:nvSpPr>
          <p:cNvPr id="30744" name="Obdélník 40">
            <a:extLst>
              <a:ext uri="{FF2B5EF4-FFF2-40B4-BE49-F238E27FC236}">
                <a16:creationId xmlns:a16="http://schemas.microsoft.com/office/drawing/2014/main" id="{07C990A3-4598-4214-AFC3-C857BFAE156C}"/>
              </a:ext>
            </a:extLst>
          </p:cNvPr>
          <p:cNvSpPr>
            <a:spLocks noChangeArrowheads="1"/>
          </p:cNvSpPr>
          <p:nvPr/>
        </p:nvSpPr>
        <p:spPr bwMode="auto">
          <a:xfrm>
            <a:off x="2714625" y="3143250"/>
            <a:ext cx="2274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D</a:t>
            </a:r>
            <a:r>
              <a:rPr lang="cs-CZ" altLang="cs-CZ" sz="2000" baseline="-25000">
                <a:latin typeface="Arial" panose="020B0604020202020204" pitchFamily="34" charset="0"/>
                <a:cs typeface="Arial" panose="020B0604020202020204" pitchFamily="34" charset="0"/>
              </a:rPr>
              <a:t>(BCD)A</a:t>
            </a:r>
            <a:r>
              <a:rPr lang="cs-CZ" altLang="cs-CZ" sz="2000">
                <a:latin typeface="Arial" panose="020B0604020202020204" pitchFamily="34" charset="0"/>
                <a:cs typeface="Arial" panose="020B0604020202020204" pitchFamily="34" charset="0"/>
              </a:rPr>
              <a:t>/2 - D</a:t>
            </a:r>
            <a:r>
              <a:rPr lang="cs-CZ" altLang="cs-CZ" sz="2000" baseline="-25000">
                <a:latin typeface="Arial" panose="020B0604020202020204" pitchFamily="34" charset="0"/>
                <a:cs typeface="Arial" panose="020B0604020202020204" pitchFamily="34" charset="0"/>
              </a:rPr>
              <a:t>(BC)D</a:t>
            </a:r>
            <a:r>
              <a:rPr lang="cs-CZ" altLang="cs-CZ" sz="2000">
                <a:latin typeface="Arial" panose="020B0604020202020204" pitchFamily="34" charset="0"/>
                <a:cs typeface="Arial" panose="020B0604020202020204" pitchFamily="34" charset="0"/>
              </a:rPr>
              <a:t>/2</a:t>
            </a:r>
            <a:endParaRPr lang="cs-CZ" altLang="cs-CZ" sz="2000"/>
          </a:p>
        </p:txBody>
      </p:sp>
      <p:cxnSp>
        <p:nvCxnSpPr>
          <p:cNvPr id="42" name="Přímá spojovací čára 41">
            <a:extLst>
              <a:ext uri="{FF2B5EF4-FFF2-40B4-BE49-F238E27FC236}">
                <a16:creationId xmlns:a16="http://schemas.microsoft.com/office/drawing/2014/main" id="{236BAB68-1690-4422-9AE3-694AFFEC560C}"/>
              </a:ext>
            </a:extLst>
          </p:cNvPr>
          <p:cNvCxnSpPr/>
          <p:nvPr/>
        </p:nvCxnSpPr>
        <p:spPr>
          <a:xfrm>
            <a:off x="2857500" y="4357688"/>
            <a:ext cx="5159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Přímá spojovací čára 7">
            <a:extLst>
              <a:ext uri="{FF2B5EF4-FFF2-40B4-BE49-F238E27FC236}">
                <a16:creationId xmlns:a16="http://schemas.microsoft.com/office/drawing/2014/main" id="{FBBD2533-58E1-47DE-A5FD-CB41216825F1}"/>
              </a:ext>
            </a:extLst>
          </p:cNvPr>
          <p:cNvCxnSpPr/>
          <p:nvPr/>
        </p:nvCxnSpPr>
        <p:spPr>
          <a:xfrm>
            <a:off x="6818313" y="2435225"/>
            <a:ext cx="10096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Přímá spojovací čára 8">
            <a:extLst>
              <a:ext uri="{FF2B5EF4-FFF2-40B4-BE49-F238E27FC236}">
                <a16:creationId xmlns:a16="http://schemas.microsoft.com/office/drawing/2014/main" id="{18CC1E70-C7C3-4B6B-B302-7DCBE9F3D70A}"/>
              </a:ext>
            </a:extLst>
          </p:cNvPr>
          <p:cNvCxnSpPr/>
          <p:nvPr/>
        </p:nvCxnSpPr>
        <p:spPr>
          <a:xfrm rot="5400000">
            <a:off x="6315075" y="2938463"/>
            <a:ext cx="10064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Přímá spojovací čára 9">
            <a:extLst>
              <a:ext uri="{FF2B5EF4-FFF2-40B4-BE49-F238E27FC236}">
                <a16:creationId xmlns:a16="http://schemas.microsoft.com/office/drawing/2014/main" id="{9E8EB0FD-CD88-40B8-B454-FF8DCFD755C6}"/>
              </a:ext>
            </a:extLst>
          </p:cNvPr>
          <p:cNvCxnSpPr/>
          <p:nvPr/>
        </p:nvCxnSpPr>
        <p:spPr>
          <a:xfrm>
            <a:off x="6818313" y="3441700"/>
            <a:ext cx="10096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2773" name="TextovéPole 10">
            <a:extLst>
              <a:ext uri="{FF2B5EF4-FFF2-40B4-BE49-F238E27FC236}">
                <a16:creationId xmlns:a16="http://schemas.microsoft.com/office/drawing/2014/main" id="{42857A41-5999-4061-9B7B-8DD373933AAD}"/>
              </a:ext>
            </a:extLst>
          </p:cNvPr>
          <p:cNvSpPr txBox="1">
            <a:spLocks noChangeArrowheads="1"/>
          </p:cNvSpPr>
          <p:nvPr/>
        </p:nvSpPr>
        <p:spPr bwMode="auto">
          <a:xfrm>
            <a:off x="7827963" y="3130550"/>
            <a:ext cx="481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a:latin typeface="Arial" panose="020B0604020202020204" pitchFamily="34" charset="0"/>
                <a:cs typeface="Arial" panose="020B0604020202020204" pitchFamily="34" charset="0"/>
              </a:rPr>
              <a:t>C</a:t>
            </a:r>
          </a:p>
        </p:txBody>
      </p:sp>
      <p:sp>
        <p:nvSpPr>
          <p:cNvPr id="32774" name="TextovéPole 11">
            <a:extLst>
              <a:ext uri="{FF2B5EF4-FFF2-40B4-BE49-F238E27FC236}">
                <a16:creationId xmlns:a16="http://schemas.microsoft.com/office/drawing/2014/main" id="{3C929B75-76B3-41D5-A477-D5AF0717BBD0}"/>
              </a:ext>
            </a:extLst>
          </p:cNvPr>
          <p:cNvSpPr txBox="1">
            <a:spLocks noChangeArrowheads="1"/>
          </p:cNvSpPr>
          <p:nvPr/>
        </p:nvSpPr>
        <p:spPr bwMode="auto">
          <a:xfrm>
            <a:off x="7827963" y="2130425"/>
            <a:ext cx="458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a:latin typeface="Arial" panose="020B0604020202020204" pitchFamily="34" charset="0"/>
                <a:cs typeface="Arial" panose="020B0604020202020204" pitchFamily="34" charset="0"/>
              </a:rPr>
              <a:t>B</a:t>
            </a:r>
          </a:p>
        </p:txBody>
      </p:sp>
      <p:sp>
        <p:nvSpPr>
          <p:cNvPr id="32775" name="TextovéPole 12">
            <a:extLst>
              <a:ext uri="{FF2B5EF4-FFF2-40B4-BE49-F238E27FC236}">
                <a16:creationId xmlns:a16="http://schemas.microsoft.com/office/drawing/2014/main" id="{B9109A1A-7624-47E9-B927-121477EBF4E8}"/>
              </a:ext>
            </a:extLst>
          </p:cNvPr>
          <p:cNvSpPr txBox="1">
            <a:spLocks noChangeArrowheads="1"/>
          </p:cNvSpPr>
          <p:nvPr/>
        </p:nvSpPr>
        <p:spPr bwMode="auto">
          <a:xfrm>
            <a:off x="7877175" y="3987800"/>
            <a:ext cx="481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a:latin typeface="Arial" panose="020B0604020202020204" pitchFamily="34" charset="0"/>
                <a:cs typeface="Arial" panose="020B0604020202020204" pitchFamily="34" charset="0"/>
              </a:rPr>
              <a:t>D</a:t>
            </a:r>
          </a:p>
        </p:txBody>
      </p:sp>
      <p:cxnSp>
        <p:nvCxnSpPr>
          <p:cNvPr id="14" name="Přímá spojovací čára 13">
            <a:extLst>
              <a:ext uri="{FF2B5EF4-FFF2-40B4-BE49-F238E27FC236}">
                <a16:creationId xmlns:a16="http://schemas.microsoft.com/office/drawing/2014/main" id="{56C30D89-D142-47D3-AFD4-71D695D1A3E4}"/>
              </a:ext>
            </a:extLst>
          </p:cNvPr>
          <p:cNvCxnSpPr/>
          <p:nvPr/>
        </p:nvCxnSpPr>
        <p:spPr>
          <a:xfrm>
            <a:off x="4965700" y="4278313"/>
            <a:ext cx="28622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Přímá spojovací čára 14">
            <a:extLst>
              <a:ext uri="{FF2B5EF4-FFF2-40B4-BE49-F238E27FC236}">
                <a16:creationId xmlns:a16="http://schemas.microsoft.com/office/drawing/2014/main" id="{A301FEEE-28D8-4134-A3EA-6D3D2D839BE3}"/>
              </a:ext>
            </a:extLst>
          </p:cNvPr>
          <p:cNvCxnSpPr/>
          <p:nvPr/>
        </p:nvCxnSpPr>
        <p:spPr>
          <a:xfrm>
            <a:off x="4965700" y="2938463"/>
            <a:ext cx="18526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Přímá spojovací čára 15">
            <a:extLst>
              <a:ext uri="{FF2B5EF4-FFF2-40B4-BE49-F238E27FC236}">
                <a16:creationId xmlns:a16="http://schemas.microsoft.com/office/drawing/2014/main" id="{75130F0F-9DFB-406C-97E1-A0DD1C1A1046}"/>
              </a:ext>
            </a:extLst>
          </p:cNvPr>
          <p:cNvCxnSpPr/>
          <p:nvPr/>
        </p:nvCxnSpPr>
        <p:spPr>
          <a:xfrm rot="5400000">
            <a:off x="4295775" y="3616325"/>
            <a:ext cx="1339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Přímá spojovací čára 16">
            <a:extLst>
              <a:ext uri="{FF2B5EF4-FFF2-40B4-BE49-F238E27FC236}">
                <a16:creationId xmlns:a16="http://schemas.microsoft.com/office/drawing/2014/main" id="{7F386B80-863C-47C1-94B7-A14B74A9AAEC}"/>
              </a:ext>
            </a:extLst>
          </p:cNvPr>
          <p:cNvCxnSpPr/>
          <p:nvPr/>
        </p:nvCxnSpPr>
        <p:spPr>
          <a:xfrm>
            <a:off x="3378200" y="3616325"/>
            <a:ext cx="1587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Přímá spojovací čára 17">
            <a:extLst>
              <a:ext uri="{FF2B5EF4-FFF2-40B4-BE49-F238E27FC236}">
                <a16:creationId xmlns:a16="http://schemas.microsoft.com/office/drawing/2014/main" id="{7D42B826-9090-4A84-B6A8-F4972E14B6E5}"/>
              </a:ext>
            </a:extLst>
          </p:cNvPr>
          <p:cNvCxnSpPr/>
          <p:nvPr/>
        </p:nvCxnSpPr>
        <p:spPr>
          <a:xfrm rot="5400000">
            <a:off x="2540794" y="4445794"/>
            <a:ext cx="16748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Přímá spojovací čára 18">
            <a:extLst>
              <a:ext uri="{FF2B5EF4-FFF2-40B4-BE49-F238E27FC236}">
                <a16:creationId xmlns:a16="http://schemas.microsoft.com/office/drawing/2014/main" id="{74CA08F1-CDC9-455E-9EE7-AD9652E0C820}"/>
              </a:ext>
            </a:extLst>
          </p:cNvPr>
          <p:cNvCxnSpPr/>
          <p:nvPr/>
        </p:nvCxnSpPr>
        <p:spPr>
          <a:xfrm>
            <a:off x="3378200" y="5283200"/>
            <a:ext cx="44989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2782" name="TextovéPole 19">
            <a:extLst>
              <a:ext uri="{FF2B5EF4-FFF2-40B4-BE49-F238E27FC236}">
                <a16:creationId xmlns:a16="http://schemas.microsoft.com/office/drawing/2014/main" id="{36C2939C-CDAF-48F3-A118-4A94771540CF}"/>
              </a:ext>
            </a:extLst>
          </p:cNvPr>
          <p:cNvSpPr txBox="1">
            <a:spLocks noChangeArrowheads="1"/>
          </p:cNvSpPr>
          <p:nvPr/>
        </p:nvSpPr>
        <p:spPr bwMode="auto">
          <a:xfrm>
            <a:off x="7877175" y="4987925"/>
            <a:ext cx="458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a:latin typeface="Arial" panose="020B0604020202020204" pitchFamily="34" charset="0"/>
                <a:cs typeface="Arial" panose="020B0604020202020204" pitchFamily="34" charset="0"/>
              </a:rPr>
              <a:t>A</a:t>
            </a:r>
          </a:p>
        </p:txBody>
      </p:sp>
      <p:sp>
        <p:nvSpPr>
          <p:cNvPr id="31" name="Text Box 16">
            <a:extLst>
              <a:ext uri="{FF2B5EF4-FFF2-40B4-BE49-F238E27FC236}">
                <a16:creationId xmlns:a16="http://schemas.microsoft.com/office/drawing/2014/main" id="{FCC61F70-438A-4C97-907E-9ABFF6AF5746}"/>
              </a:ext>
            </a:extLst>
          </p:cNvPr>
          <p:cNvSpPr txBox="1">
            <a:spLocks noChangeArrowheads="1"/>
          </p:cNvSpPr>
          <p:nvPr/>
        </p:nvSpPr>
        <p:spPr bwMode="auto">
          <a:xfrm>
            <a:off x="0" y="228600"/>
            <a:ext cx="9144000" cy="769938"/>
          </a:xfrm>
          <a:prstGeom prst="rect">
            <a:avLst/>
          </a:prstGeom>
          <a:solidFill>
            <a:schemeClr val="accent6">
              <a:lumMod val="20000"/>
              <a:lumOff val="80000"/>
            </a:schemeClr>
          </a:solidFill>
          <a:ln w="9525">
            <a:noFill/>
            <a:miter lim="800000"/>
            <a:headEnd/>
            <a:tailEnd/>
          </a:ln>
        </p:spPr>
        <p:txBody>
          <a:bodyPr>
            <a:spAutoFit/>
          </a:bodyPr>
          <a:lstStyle/>
          <a:p>
            <a:pPr algn="ctr" eaLnBrk="1" hangingPunct="1">
              <a:defRPr/>
            </a:pPr>
            <a:r>
              <a:rPr lang="en-US" sz="4400" b="1" dirty="0">
                <a:solidFill>
                  <a:srgbClr val="C00000"/>
                </a:solidFill>
                <a:latin typeface="Arial" pitchFamily="34" charset="0"/>
                <a:cs typeface="Arial" pitchFamily="34" charset="0"/>
              </a:rPr>
              <a:t>UPGMA</a:t>
            </a:r>
            <a:endParaRPr lang="cs-CZ" dirty="0">
              <a:latin typeface="Arial" pitchFamily="34" charset="0"/>
              <a:cs typeface="Arial" pitchFamily="34" charset="0"/>
            </a:endParaRPr>
          </a:p>
        </p:txBody>
      </p:sp>
      <p:sp>
        <p:nvSpPr>
          <p:cNvPr id="32784" name="TextovéPole 31">
            <a:extLst>
              <a:ext uri="{FF2B5EF4-FFF2-40B4-BE49-F238E27FC236}">
                <a16:creationId xmlns:a16="http://schemas.microsoft.com/office/drawing/2014/main" id="{9E5D183C-64E3-4C6A-AAA5-84A7FC8016C3}"/>
              </a:ext>
            </a:extLst>
          </p:cNvPr>
          <p:cNvSpPr txBox="1">
            <a:spLocks noChangeArrowheads="1"/>
          </p:cNvSpPr>
          <p:nvPr/>
        </p:nvSpPr>
        <p:spPr bwMode="auto">
          <a:xfrm>
            <a:off x="428625" y="1214438"/>
            <a:ext cx="41585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dirty="0" err="1">
                <a:latin typeface="Arial" panose="020B0604020202020204" pitchFamily="34" charset="0"/>
                <a:cs typeface="Arial" panose="020B0604020202020204" pitchFamily="34" charset="0"/>
              </a:rPr>
              <a:t>Calculation</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of</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branchlengths</a:t>
            </a:r>
            <a:r>
              <a:rPr lang="cs-CZ" altLang="cs-CZ" sz="2400" dirty="0">
                <a:latin typeface="Arial" panose="020B0604020202020204" pitchFamily="34" charset="0"/>
                <a:cs typeface="Arial" panose="020B0604020202020204" pitchFamily="34" charset="0"/>
              </a:rPr>
              <a:t>:</a:t>
            </a:r>
          </a:p>
        </p:txBody>
      </p:sp>
      <p:sp>
        <p:nvSpPr>
          <p:cNvPr id="32785" name="Obdélník 33">
            <a:extLst>
              <a:ext uri="{FF2B5EF4-FFF2-40B4-BE49-F238E27FC236}">
                <a16:creationId xmlns:a16="http://schemas.microsoft.com/office/drawing/2014/main" id="{0C7DF01B-77CE-4F22-8882-A12E7AC8C9AB}"/>
              </a:ext>
            </a:extLst>
          </p:cNvPr>
          <p:cNvSpPr>
            <a:spLocks noChangeArrowheads="1"/>
          </p:cNvSpPr>
          <p:nvPr/>
        </p:nvSpPr>
        <p:spPr bwMode="auto">
          <a:xfrm>
            <a:off x="357188" y="1714500"/>
            <a:ext cx="1887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800">
                <a:solidFill>
                  <a:srgbClr val="FF0000"/>
                </a:solidFill>
                <a:latin typeface="Arial" panose="020B0604020202020204" pitchFamily="34" charset="0"/>
                <a:cs typeface="Arial" panose="020B0604020202020204" pitchFamily="34" charset="0"/>
              </a:rPr>
              <a:t>D</a:t>
            </a:r>
            <a:r>
              <a:rPr lang="cs-CZ" altLang="cs-CZ" sz="2800" baseline="-25000">
                <a:solidFill>
                  <a:srgbClr val="FF0000"/>
                </a:solidFill>
                <a:latin typeface="Arial" panose="020B0604020202020204" pitchFamily="34" charset="0"/>
                <a:cs typeface="Arial" panose="020B0604020202020204" pitchFamily="34" charset="0"/>
              </a:rPr>
              <a:t>BC</a:t>
            </a:r>
            <a:r>
              <a:rPr lang="cs-CZ" altLang="cs-CZ" sz="2800">
                <a:solidFill>
                  <a:srgbClr val="FF0000"/>
                </a:solidFill>
                <a:latin typeface="Arial" panose="020B0604020202020204" pitchFamily="34" charset="0"/>
                <a:cs typeface="Arial" panose="020B0604020202020204" pitchFamily="34" charset="0"/>
              </a:rPr>
              <a:t> = 0,15</a:t>
            </a:r>
            <a:endParaRPr lang="cs-CZ" altLang="cs-CZ" sz="2800"/>
          </a:p>
        </p:txBody>
      </p:sp>
      <p:sp>
        <p:nvSpPr>
          <p:cNvPr id="32786" name="Obdélník 34">
            <a:extLst>
              <a:ext uri="{FF2B5EF4-FFF2-40B4-BE49-F238E27FC236}">
                <a16:creationId xmlns:a16="http://schemas.microsoft.com/office/drawing/2014/main" id="{002E0B5E-9E46-494A-B93F-50440E88CF7E}"/>
              </a:ext>
            </a:extLst>
          </p:cNvPr>
          <p:cNvSpPr>
            <a:spLocks noChangeArrowheads="1"/>
          </p:cNvSpPr>
          <p:nvPr/>
        </p:nvSpPr>
        <p:spPr bwMode="auto">
          <a:xfrm>
            <a:off x="357188" y="2119313"/>
            <a:ext cx="24209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800">
                <a:solidFill>
                  <a:srgbClr val="FF0000"/>
                </a:solidFill>
                <a:latin typeface="Arial" panose="020B0604020202020204" pitchFamily="34" charset="0"/>
                <a:cs typeface="Arial" panose="020B0604020202020204" pitchFamily="34" charset="0"/>
              </a:rPr>
              <a:t>D</a:t>
            </a:r>
            <a:r>
              <a:rPr lang="cs-CZ" altLang="cs-CZ" sz="2800" baseline="-25000">
                <a:solidFill>
                  <a:srgbClr val="FF0000"/>
                </a:solidFill>
                <a:latin typeface="Arial" panose="020B0604020202020204" pitchFamily="34" charset="0"/>
                <a:cs typeface="Arial" panose="020B0604020202020204" pitchFamily="34" charset="0"/>
              </a:rPr>
              <a:t>(BC)D</a:t>
            </a:r>
            <a:r>
              <a:rPr lang="cs-CZ" altLang="cs-CZ" sz="2800">
                <a:solidFill>
                  <a:srgbClr val="FF0000"/>
                </a:solidFill>
                <a:latin typeface="Arial" panose="020B0604020202020204" pitchFamily="34" charset="0"/>
                <a:cs typeface="Arial" panose="020B0604020202020204" pitchFamily="34" charset="0"/>
              </a:rPr>
              <a:t> = 0,375</a:t>
            </a:r>
          </a:p>
          <a:p>
            <a:pPr eaLnBrk="1" hangingPunct="1">
              <a:spcBef>
                <a:spcPct val="0"/>
              </a:spcBef>
              <a:buFontTx/>
              <a:buNone/>
            </a:pPr>
            <a:r>
              <a:rPr lang="cs-CZ" altLang="cs-CZ" sz="2800">
                <a:solidFill>
                  <a:srgbClr val="FF0000"/>
                </a:solidFill>
                <a:latin typeface="Arial" panose="020B0604020202020204" pitchFamily="34" charset="0"/>
                <a:cs typeface="Arial" panose="020B0604020202020204" pitchFamily="34" charset="0"/>
              </a:rPr>
              <a:t>D</a:t>
            </a:r>
            <a:r>
              <a:rPr lang="cs-CZ" altLang="cs-CZ" sz="2800" baseline="-25000">
                <a:solidFill>
                  <a:srgbClr val="FF0000"/>
                </a:solidFill>
                <a:latin typeface="Arial" panose="020B0604020202020204" pitchFamily="34" charset="0"/>
                <a:cs typeface="Arial" panose="020B0604020202020204" pitchFamily="34" charset="0"/>
              </a:rPr>
              <a:t>(BCD)A</a:t>
            </a:r>
            <a:r>
              <a:rPr lang="cs-CZ" altLang="cs-CZ" sz="2800">
                <a:solidFill>
                  <a:srgbClr val="FF0000"/>
                </a:solidFill>
                <a:latin typeface="Arial" panose="020B0604020202020204" pitchFamily="34" charset="0"/>
                <a:cs typeface="Arial" panose="020B0604020202020204" pitchFamily="34" charset="0"/>
              </a:rPr>
              <a:t> = 0,5</a:t>
            </a:r>
          </a:p>
          <a:p>
            <a:pPr eaLnBrk="1" hangingPunct="1">
              <a:spcBef>
                <a:spcPct val="0"/>
              </a:spcBef>
              <a:buFontTx/>
              <a:buNone/>
            </a:pPr>
            <a:endParaRPr lang="cs-CZ" altLang="cs-CZ" sz="2800">
              <a:solidFill>
                <a:srgbClr val="FF0000"/>
              </a:solidFill>
              <a:latin typeface="Arial" panose="020B0604020202020204" pitchFamily="34" charset="0"/>
              <a:cs typeface="Arial" panose="020B0604020202020204" pitchFamily="34" charset="0"/>
            </a:endParaRPr>
          </a:p>
          <a:p>
            <a:pPr eaLnBrk="1" hangingPunct="1">
              <a:spcBef>
                <a:spcPct val="0"/>
              </a:spcBef>
              <a:buFontTx/>
              <a:buNone/>
            </a:pPr>
            <a:r>
              <a:rPr lang="cs-CZ" altLang="cs-CZ" sz="2800">
                <a:solidFill>
                  <a:srgbClr val="FF0000"/>
                </a:solidFill>
                <a:latin typeface="Arial" panose="020B0604020202020204" pitchFamily="34" charset="0"/>
                <a:cs typeface="Arial" panose="020B0604020202020204" pitchFamily="34" charset="0"/>
              </a:rPr>
              <a:t> </a:t>
            </a:r>
            <a:endParaRPr lang="cs-CZ" altLang="cs-CZ" sz="2800"/>
          </a:p>
        </p:txBody>
      </p:sp>
      <p:sp>
        <p:nvSpPr>
          <p:cNvPr id="32787" name="Obdélník 37">
            <a:extLst>
              <a:ext uri="{FF2B5EF4-FFF2-40B4-BE49-F238E27FC236}">
                <a16:creationId xmlns:a16="http://schemas.microsoft.com/office/drawing/2014/main" id="{584D1BB1-3689-4278-8842-E774254CD39C}"/>
              </a:ext>
            </a:extLst>
          </p:cNvPr>
          <p:cNvSpPr>
            <a:spLocks noChangeArrowheads="1"/>
          </p:cNvSpPr>
          <p:nvPr/>
        </p:nvSpPr>
        <p:spPr bwMode="auto">
          <a:xfrm>
            <a:off x="5857875" y="3857625"/>
            <a:ext cx="1060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D</a:t>
            </a:r>
            <a:r>
              <a:rPr lang="cs-CZ" altLang="cs-CZ" sz="2000" baseline="-25000">
                <a:latin typeface="Arial" panose="020B0604020202020204" pitchFamily="34" charset="0"/>
                <a:cs typeface="Arial" panose="020B0604020202020204" pitchFamily="34" charset="0"/>
              </a:rPr>
              <a:t>(BC)D</a:t>
            </a:r>
            <a:r>
              <a:rPr lang="cs-CZ" altLang="cs-CZ" sz="2000">
                <a:latin typeface="Arial" panose="020B0604020202020204" pitchFamily="34" charset="0"/>
                <a:cs typeface="Arial" panose="020B0604020202020204" pitchFamily="34" charset="0"/>
              </a:rPr>
              <a:t>/2</a:t>
            </a:r>
            <a:endParaRPr lang="cs-CZ" altLang="cs-CZ" sz="2000"/>
          </a:p>
        </p:txBody>
      </p:sp>
      <p:sp>
        <p:nvSpPr>
          <p:cNvPr id="32788" name="Obdélník 38">
            <a:extLst>
              <a:ext uri="{FF2B5EF4-FFF2-40B4-BE49-F238E27FC236}">
                <a16:creationId xmlns:a16="http://schemas.microsoft.com/office/drawing/2014/main" id="{46D5BBAF-4E84-420E-8C6B-19BC1E74C5B9}"/>
              </a:ext>
            </a:extLst>
          </p:cNvPr>
          <p:cNvSpPr>
            <a:spLocks noChangeArrowheads="1"/>
          </p:cNvSpPr>
          <p:nvPr/>
        </p:nvSpPr>
        <p:spPr bwMode="auto">
          <a:xfrm>
            <a:off x="4864100" y="2506663"/>
            <a:ext cx="1922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D</a:t>
            </a:r>
            <a:r>
              <a:rPr lang="cs-CZ" altLang="cs-CZ" sz="2000" baseline="-25000">
                <a:latin typeface="Arial" panose="020B0604020202020204" pitchFamily="34" charset="0"/>
                <a:cs typeface="Arial" panose="020B0604020202020204" pitchFamily="34" charset="0"/>
              </a:rPr>
              <a:t>(BC)D</a:t>
            </a:r>
            <a:r>
              <a:rPr lang="cs-CZ" altLang="cs-CZ" sz="2000">
                <a:latin typeface="Arial" panose="020B0604020202020204" pitchFamily="34" charset="0"/>
                <a:cs typeface="Arial" panose="020B0604020202020204" pitchFamily="34" charset="0"/>
              </a:rPr>
              <a:t>/2 - D</a:t>
            </a:r>
            <a:r>
              <a:rPr lang="cs-CZ" altLang="cs-CZ" sz="2000" baseline="-25000">
                <a:latin typeface="Arial" panose="020B0604020202020204" pitchFamily="34" charset="0"/>
                <a:cs typeface="Arial" panose="020B0604020202020204" pitchFamily="34" charset="0"/>
              </a:rPr>
              <a:t>BC</a:t>
            </a:r>
            <a:r>
              <a:rPr lang="cs-CZ" altLang="cs-CZ" sz="2000">
                <a:latin typeface="Arial" panose="020B0604020202020204" pitchFamily="34" charset="0"/>
                <a:cs typeface="Arial" panose="020B0604020202020204" pitchFamily="34" charset="0"/>
              </a:rPr>
              <a:t>/2</a:t>
            </a:r>
            <a:endParaRPr lang="cs-CZ" altLang="cs-CZ" sz="2000" baseline="-25000">
              <a:latin typeface="Arial" panose="020B0604020202020204" pitchFamily="34" charset="0"/>
              <a:cs typeface="Arial" panose="020B0604020202020204" pitchFamily="34" charset="0"/>
            </a:endParaRPr>
          </a:p>
          <a:p>
            <a:pPr eaLnBrk="1" hangingPunct="1">
              <a:spcBef>
                <a:spcPct val="0"/>
              </a:spcBef>
              <a:buFontTx/>
              <a:buNone/>
            </a:pPr>
            <a:r>
              <a:rPr lang="cs-CZ" altLang="cs-CZ" sz="2000">
                <a:latin typeface="Arial" panose="020B0604020202020204" pitchFamily="34" charset="0"/>
                <a:cs typeface="Arial" panose="020B0604020202020204" pitchFamily="34" charset="0"/>
              </a:rPr>
              <a:t> </a:t>
            </a:r>
            <a:endParaRPr lang="cs-CZ" altLang="cs-CZ" sz="2000"/>
          </a:p>
        </p:txBody>
      </p:sp>
      <p:sp>
        <p:nvSpPr>
          <p:cNvPr id="32789" name="Obdélník 39">
            <a:extLst>
              <a:ext uri="{FF2B5EF4-FFF2-40B4-BE49-F238E27FC236}">
                <a16:creationId xmlns:a16="http://schemas.microsoft.com/office/drawing/2014/main" id="{CB4B41AC-1D5D-4A90-881F-0C7D5C9683D1}"/>
              </a:ext>
            </a:extLst>
          </p:cNvPr>
          <p:cNvSpPr>
            <a:spLocks noChangeArrowheads="1"/>
          </p:cNvSpPr>
          <p:nvPr/>
        </p:nvSpPr>
        <p:spPr bwMode="auto">
          <a:xfrm>
            <a:off x="5000625" y="4786313"/>
            <a:ext cx="117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D</a:t>
            </a:r>
            <a:r>
              <a:rPr lang="cs-CZ" altLang="cs-CZ" sz="2000" baseline="-25000">
                <a:latin typeface="Arial" panose="020B0604020202020204" pitchFamily="34" charset="0"/>
                <a:cs typeface="Arial" panose="020B0604020202020204" pitchFamily="34" charset="0"/>
              </a:rPr>
              <a:t>(BCD)A</a:t>
            </a:r>
            <a:r>
              <a:rPr lang="cs-CZ" altLang="cs-CZ" sz="2000">
                <a:latin typeface="Arial" panose="020B0604020202020204" pitchFamily="34" charset="0"/>
                <a:cs typeface="Arial" panose="020B0604020202020204" pitchFamily="34" charset="0"/>
              </a:rPr>
              <a:t>/2</a:t>
            </a:r>
            <a:endParaRPr lang="cs-CZ" altLang="cs-CZ" sz="2000"/>
          </a:p>
        </p:txBody>
      </p:sp>
      <p:sp>
        <p:nvSpPr>
          <p:cNvPr id="32790" name="Obdélník 40">
            <a:extLst>
              <a:ext uri="{FF2B5EF4-FFF2-40B4-BE49-F238E27FC236}">
                <a16:creationId xmlns:a16="http://schemas.microsoft.com/office/drawing/2014/main" id="{8C44CCFA-1651-4859-B5D1-D19B1764BA18}"/>
              </a:ext>
            </a:extLst>
          </p:cNvPr>
          <p:cNvSpPr>
            <a:spLocks noChangeArrowheads="1"/>
          </p:cNvSpPr>
          <p:nvPr/>
        </p:nvSpPr>
        <p:spPr bwMode="auto">
          <a:xfrm>
            <a:off x="2714625" y="3143250"/>
            <a:ext cx="2274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D</a:t>
            </a:r>
            <a:r>
              <a:rPr lang="cs-CZ" altLang="cs-CZ" sz="2000" baseline="-25000">
                <a:latin typeface="Arial" panose="020B0604020202020204" pitchFamily="34" charset="0"/>
                <a:cs typeface="Arial" panose="020B0604020202020204" pitchFamily="34" charset="0"/>
              </a:rPr>
              <a:t>(BCD)A</a:t>
            </a:r>
            <a:r>
              <a:rPr lang="cs-CZ" altLang="cs-CZ" sz="2000">
                <a:latin typeface="Arial" panose="020B0604020202020204" pitchFamily="34" charset="0"/>
                <a:cs typeface="Arial" panose="020B0604020202020204" pitchFamily="34" charset="0"/>
              </a:rPr>
              <a:t>/2 - D</a:t>
            </a:r>
            <a:r>
              <a:rPr lang="cs-CZ" altLang="cs-CZ" sz="2000" baseline="-25000">
                <a:latin typeface="Arial" panose="020B0604020202020204" pitchFamily="34" charset="0"/>
                <a:cs typeface="Arial" panose="020B0604020202020204" pitchFamily="34" charset="0"/>
              </a:rPr>
              <a:t>(BC)D</a:t>
            </a:r>
            <a:r>
              <a:rPr lang="cs-CZ" altLang="cs-CZ" sz="2000">
                <a:latin typeface="Arial" panose="020B0604020202020204" pitchFamily="34" charset="0"/>
                <a:cs typeface="Arial" panose="020B0604020202020204" pitchFamily="34" charset="0"/>
              </a:rPr>
              <a:t>/2</a:t>
            </a:r>
            <a:endParaRPr lang="cs-CZ" altLang="cs-CZ" sz="2000"/>
          </a:p>
        </p:txBody>
      </p:sp>
      <p:cxnSp>
        <p:nvCxnSpPr>
          <p:cNvPr id="42" name="Přímá spojovací čára 41">
            <a:extLst>
              <a:ext uri="{FF2B5EF4-FFF2-40B4-BE49-F238E27FC236}">
                <a16:creationId xmlns:a16="http://schemas.microsoft.com/office/drawing/2014/main" id="{F4115E40-9837-4982-AA62-3584FAA8AD6B}"/>
              </a:ext>
            </a:extLst>
          </p:cNvPr>
          <p:cNvCxnSpPr/>
          <p:nvPr/>
        </p:nvCxnSpPr>
        <p:spPr>
          <a:xfrm>
            <a:off x="2857500" y="4357688"/>
            <a:ext cx="5159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2792" name="TextovéPole 25">
            <a:extLst>
              <a:ext uri="{FF2B5EF4-FFF2-40B4-BE49-F238E27FC236}">
                <a16:creationId xmlns:a16="http://schemas.microsoft.com/office/drawing/2014/main" id="{73A110A5-D627-4300-86F8-6CAC28B81A42}"/>
              </a:ext>
            </a:extLst>
          </p:cNvPr>
          <p:cNvSpPr txBox="1">
            <a:spLocks noChangeArrowheads="1"/>
          </p:cNvSpPr>
          <p:nvPr/>
        </p:nvSpPr>
        <p:spPr bwMode="auto">
          <a:xfrm>
            <a:off x="6929438" y="2000250"/>
            <a:ext cx="82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0,075</a:t>
            </a:r>
            <a:endParaRPr lang="cs-CZ" altLang="cs-CZ" sz="2000" baseline="-25000">
              <a:latin typeface="Arial" panose="020B0604020202020204" pitchFamily="34" charset="0"/>
              <a:cs typeface="Arial" panose="020B0604020202020204" pitchFamily="34" charset="0"/>
            </a:endParaRPr>
          </a:p>
        </p:txBody>
      </p:sp>
      <p:sp>
        <p:nvSpPr>
          <p:cNvPr id="32793" name="TextovéPole 26">
            <a:extLst>
              <a:ext uri="{FF2B5EF4-FFF2-40B4-BE49-F238E27FC236}">
                <a16:creationId xmlns:a16="http://schemas.microsoft.com/office/drawing/2014/main" id="{3F0760A1-D922-46E6-8545-6F223D5EE34C}"/>
              </a:ext>
            </a:extLst>
          </p:cNvPr>
          <p:cNvSpPr txBox="1">
            <a:spLocks noChangeArrowheads="1"/>
          </p:cNvSpPr>
          <p:nvPr/>
        </p:nvSpPr>
        <p:spPr bwMode="auto">
          <a:xfrm>
            <a:off x="7000875" y="3000375"/>
            <a:ext cx="82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0,075</a:t>
            </a:r>
            <a:endParaRPr lang="cs-CZ" altLang="cs-CZ" sz="2000" baseline="-25000">
              <a:latin typeface="Arial" panose="020B0604020202020204" pitchFamily="34" charset="0"/>
              <a:cs typeface="Arial" panose="020B0604020202020204" pitchFamily="34"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16">
            <a:extLst>
              <a:ext uri="{FF2B5EF4-FFF2-40B4-BE49-F238E27FC236}">
                <a16:creationId xmlns:a16="http://schemas.microsoft.com/office/drawing/2014/main" id="{D8265D53-B073-4D45-BA28-90F9C9767261}"/>
              </a:ext>
            </a:extLst>
          </p:cNvPr>
          <p:cNvSpPr txBox="1">
            <a:spLocks noChangeArrowheads="1"/>
          </p:cNvSpPr>
          <p:nvPr/>
        </p:nvSpPr>
        <p:spPr bwMode="auto">
          <a:xfrm>
            <a:off x="0" y="228600"/>
            <a:ext cx="9144000" cy="769938"/>
          </a:xfrm>
          <a:prstGeom prst="rect">
            <a:avLst/>
          </a:prstGeom>
          <a:solidFill>
            <a:schemeClr val="accent6">
              <a:lumMod val="20000"/>
              <a:lumOff val="80000"/>
            </a:schemeClr>
          </a:solidFill>
          <a:ln w="9525">
            <a:noFill/>
            <a:miter lim="800000"/>
            <a:headEnd/>
            <a:tailEnd/>
          </a:ln>
        </p:spPr>
        <p:txBody>
          <a:bodyPr>
            <a:spAutoFit/>
          </a:bodyPr>
          <a:lstStyle/>
          <a:p>
            <a:pPr algn="ctr" eaLnBrk="1" hangingPunct="1">
              <a:defRPr/>
            </a:pPr>
            <a:r>
              <a:rPr lang="en-US" sz="4400" b="1" dirty="0">
                <a:solidFill>
                  <a:srgbClr val="C00000"/>
                </a:solidFill>
                <a:latin typeface="Arial" pitchFamily="34" charset="0"/>
                <a:cs typeface="Arial" pitchFamily="34" charset="0"/>
              </a:rPr>
              <a:t>UPGMA</a:t>
            </a:r>
            <a:endParaRPr lang="cs-CZ" dirty="0">
              <a:latin typeface="Arial" pitchFamily="34" charset="0"/>
              <a:cs typeface="Arial" pitchFamily="34" charset="0"/>
            </a:endParaRPr>
          </a:p>
        </p:txBody>
      </p:sp>
      <p:sp>
        <p:nvSpPr>
          <p:cNvPr id="34819" name="TextovéPole 31">
            <a:extLst>
              <a:ext uri="{FF2B5EF4-FFF2-40B4-BE49-F238E27FC236}">
                <a16:creationId xmlns:a16="http://schemas.microsoft.com/office/drawing/2014/main" id="{B126A99C-4B58-4FA8-8C4A-253FA65A74EC}"/>
              </a:ext>
            </a:extLst>
          </p:cNvPr>
          <p:cNvSpPr txBox="1">
            <a:spLocks noChangeArrowheads="1"/>
          </p:cNvSpPr>
          <p:nvPr/>
        </p:nvSpPr>
        <p:spPr bwMode="auto">
          <a:xfrm>
            <a:off x="428625" y="1214438"/>
            <a:ext cx="41585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dirty="0" err="1">
                <a:latin typeface="Arial" panose="020B0604020202020204" pitchFamily="34" charset="0"/>
                <a:cs typeface="Arial" panose="020B0604020202020204" pitchFamily="34" charset="0"/>
              </a:rPr>
              <a:t>Calculation</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of</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branchlengths</a:t>
            </a:r>
            <a:r>
              <a:rPr lang="cs-CZ" altLang="cs-CZ" sz="2400" dirty="0">
                <a:latin typeface="Arial" panose="020B0604020202020204" pitchFamily="34" charset="0"/>
                <a:cs typeface="Arial" panose="020B0604020202020204" pitchFamily="34" charset="0"/>
              </a:rPr>
              <a:t>:</a:t>
            </a:r>
          </a:p>
        </p:txBody>
      </p:sp>
      <p:sp>
        <p:nvSpPr>
          <p:cNvPr id="34820" name="Obdélník 33">
            <a:extLst>
              <a:ext uri="{FF2B5EF4-FFF2-40B4-BE49-F238E27FC236}">
                <a16:creationId xmlns:a16="http://schemas.microsoft.com/office/drawing/2014/main" id="{AFFEDAC0-A3D0-4A9A-8A11-27DED4526971}"/>
              </a:ext>
            </a:extLst>
          </p:cNvPr>
          <p:cNvSpPr>
            <a:spLocks noChangeArrowheads="1"/>
          </p:cNvSpPr>
          <p:nvPr/>
        </p:nvSpPr>
        <p:spPr bwMode="auto">
          <a:xfrm>
            <a:off x="357188" y="1714500"/>
            <a:ext cx="1887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800">
                <a:solidFill>
                  <a:srgbClr val="FF0000"/>
                </a:solidFill>
                <a:latin typeface="Arial" panose="020B0604020202020204" pitchFamily="34" charset="0"/>
                <a:cs typeface="Arial" panose="020B0604020202020204" pitchFamily="34" charset="0"/>
              </a:rPr>
              <a:t>D</a:t>
            </a:r>
            <a:r>
              <a:rPr lang="cs-CZ" altLang="cs-CZ" sz="2800" baseline="-25000">
                <a:solidFill>
                  <a:srgbClr val="FF0000"/>
                </a:solidFill>
                <a:latin typeface="Arial" panose="020B0604020202020204" pitchFamily="34" charset="0"/>
                <a:cs typeface="Arial" panose="020B0604020202020204" pitchFamily="34" charset="0"/>
              </a:rPr>
              <a:t>BC</a:t>
            </a:r>
            <a:r>
              <a:rPr lang="cs-CZ" altLang="cs-CZ" sz="2800">
                <a:solidFill>
                  <a:srgbClr val="FF0000"/>
                </a:solidFill>
                <a:latin typeface="Arial" panose="020B0604020202020204" pitchFamily="34" charset="0"/>
                <a:cs typeface="Arial" panose="020B0604020202020204" pitchFamily="34" charset="0"/>
              </a:rPr>
              <a:t> = 0,15</a:t>
            </a:r>
            <a:endParaRPr lang="cs-CZ" altLang="cs-CZ" sz="2800"/>
          </a:p>
        </p:txBody>
      </p:sp>
      <p:sp>
        <p:nvSpPr>
          <p:cNvPr id="34821" name="Obdélník 34">
            <a:extLst>
              <a:ext uri="{FF2B5EF4-FFF2-40B4-BE49-F238E27FC236}">
                <a16:creationId xmlns:a16="http://schemas.microsoft.com/office/drawing/2014/main" id="{C0BC0420-9860-4007-A0F3-51D171D69ABA}"/>
              </a:ext>
            </a:extLst>
          </p:cNvPr>
          <p:cNvSpPr>
            <a:spLocks noChangeArrowheads="1"/>
          </p:cNvSpPr>
          <p:nvPr/>
        </p:nvSpPr>
        <p:spPr bwMode="auto">
          <a:xfrm>
            <a:off x="357188" y="2119313"/>
            <a:ext cx="24209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800">
                <a:solidFill>
                  <a:srgbClr val="FF0000"/>
                </a:solidFill>
                <a:latin typeface="Arial" panose="020B0604020202020204" pitchFamily="34" charset="0"/>
                <a:cs typeface="Arial" panose="020B0604020202020204" pitchFamily="34" charset="0"/>
              </a:rPr>
              <a:t>D</a:t>
            </a:r>
            <a:r>
              <a:rPr lang="cs-CZ" altLang="cs-CZ" sz="2800" baseline="-25000">
                <a:solidFill>
                  <a:srgbClr val="FF0000"/>
                </a:solidFill>
                <a:latin typeface="Arial" panose="020B0604020202020204" pitchFamily="34" charset="0"/>
                <a:cs typeface="Arial" panose="020B0604020202020204" pitchFamily="34" charset="0"/>
              </a:rPr>
              <a:t>(BC)D</a:t>
            </a:r>
            <a:r>
              <a:rPr lang="cs-CZ" altLang="cs-CZ" sz="2800">
                <a:solidFill>
                  <a:srgbClr val="FF0000"/>
                </a:solidFill>
                <a:latin typeface="Arial" panose="020B0604020202020204" pitchFamily="34" charset="0"/>
                <a:cs typeface="Arial" panose="020B0604020202020204" pitchFamily="34" charset="0"/>
              </a:rPr>
              <a:t> = 0,375</a:t>
            </a:r>
          </a:p>
          <a:p>
            <a:pPr eaLnBrk="1" hangingPunct="1">
              <a:spcBef>
                <a:spcPct val="0"/>
              </a:spcBef>
              <a:buFontTx/>
              <a:buNone/>
            </a:pPr>
            <a:r>
              <a:rPr lang="cs-CZ" altLang="cs-CZ" sz="2800">
                <a:solidFill>
                  <a:srgbClr val="FF0000"/>
                </a:solidFill>
                <a:latin typeface="Arial" panose="020B0604020202020204" pitchFamily="34" charset="0"/>
                <a:cs typeface="Arial" panose="020B0604020202020204" pitchFamily="34" charset="0"/>
              </a:rPr>
              <a:t>D</a:t>
            </a:r>
            <a:r>
              <a:rPr lang="cs-CZ" altLang="cs-CZ" sz="2800" baseline="-25000">
                <a:solidFill>
                  <a:srgbClr val="FF0000"/>
                </a:solidFill>
                <a:latin typeface="Arial" panose="020B0604020202020204" pitchFamily="34" charset="0"/>
                <a:cs typeface="Arial" panose="020B0604020202020204" pitchFamily="34" charset="0"/>
              </a:rPr>
              <a:t>(BCD)A</a:t>
            </a:r>
            <a:r>
              <a:rPr lang="cs-CZ" altLang="cs-CZ" sz="2800">
                <a:solidFill>
                  <a:srgbClr val="FF0000"/>
                </a:solidFill>
                <a:latin typeface="Arial" panose="020B0604020202020204" pitchFamily="34" charset="0"/>
                <a:cs typeface="Arial" panose="020B0604020202020204" pitchFamily="34" charset="0"/>
              </a:rPr>
              <a:t> = 0,5</a:t>
            </a:r>
          </a:p>
          <a:p>
            <a:pPr eaLnBrk="1" hangingPunct="1">
              <a:spcBef>
                <a:spcPct val="0"/>
              </a:spcBef>
              <a:buFontTx/>
              <a:buNone/>
            </a:pPr>
            <a:endParaRPr lang="cs-CZ" altLang="cs-CZ" sz="2800">
              <a:solidFill>
                <a:srgbClr val="FF0000"/>
              </a:solidFill>
              <a:latin typeface="Arial" panose="020B0604020202020204" pitchFamily="34" charset="0"/>
              <a:cs typeface="Arial" panose="020B0604020202020204" pitchFamily="34" charset="0"/>
            </a:endParaRPr>
          </a:p>
          <a:p>
            <a:pPr eaLnBrk="1" hangingPunct="1">
              <a:spcBef>
                <a:spcPct val="0"/>
              </a:spcBef>
              <a:buFontTx/>
              <a:buNone/>
            </a:pPr>
            <a:r>
              <a:rPr lang="cs-CZ" altLang="cs-CZ" sz="2800">
                <a:solidFill>
                  <a:srgbClr val="FF0000"/>
                </a:solidFill>
                <a:latin typeface="Arial" panose="020B0604020202020204" pitchFamily="34" charset="0"/>
                <a:cs typeface="Arial" panose="020B0604020202020204" pitchFamily="34" charset="0"/>
              </a:rPr>
              <a:t> </a:t>
            </a:r>
            <a:endParaRPr lang="cs-CZ" altLang="cs-CZ" sz="2800"/>
          </a:p>
        </p:txBody>
      </p:sp>
      <p:cxnSp>
        <p:nvCxnSpPr>
          <p:cNvPr id="26" name="Přímá spojovací čára 25">
            <a:extLst>
              <a:ext uri="{FF2B5EF4-FFF2-40B4-BE49-F238E27FC236}">
                <a16:creationId xmlns:a16="http://schemas.microsoft.com/office/drawing/2014/main" id="{3E2D2E7F-0163-48EA-879F-70121091530B}"/>
              </a:ext>
            </a:extLst>
          </p:cNvPr>
          <p:cNvCxnSpPr/>
          <p:nvPr/>
        </p:nvCxnSpPr>
        <p:spPr>
          <a:xfrm>
            <a:off x="6818313" y="2435225"/>
            <a:ext cx="10096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Přímá spojovací čára 26">
            <a:extLst>
              <a:ext uri="{FF2B5EF4-FFF2-40B4-BE49-F238E27FC236}">
                <a16:creationId xmlns:a16="http://schemas.microsoft.com/office/drawing/2014/main" id="{EF416BC7-1AE9-4315-99F7-698E723A3216}"/>
              </a:ext>
            </a:extLst>
          </p:cNvPr>
          <p:cNvCxnSpPr/>
          <p:nvPr/>
        </p:nvCxnSpPr>
        <p:spPr>
          <a:xfrm rot="5400000">
            <a:off x="6315075" y="2938463"/>
            <a:ext cx="10064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Přímá spojovací čára 27">
            <a:extLst>
              <a:ext uri="{FF2B5EF4-FFF2-40B4-BE49-F238E27FC236}">
                <a16:creationId xmlns:a16="http://schemas.microsoft.com/office/drawing/2014/main" id="{666D95C2-7472-4E0A-ACFC-D951F7671226}"/>
              </a:ext>
            </a:extLst>
          </p:cNvPr>
          <p:cNvCxnSpPr/>
          <p:nvPr/>
        </p:nvCxnSpPr>
        <p:spPr>
          <a:xfrm>
            <a:off x="6818313" y="3441700"/>
            <a:ext cx="10096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4825" name="TextovéPole 28">
            <a:extLst>
              <a:ext uri="{FF2B5EF4-FFF2-40B4-BE49-F238E27FC236}">
                <a16:creationId xmlns:a16="http://schemas.microsoft.com/office/drawing/2014/main" id="{83B3056D-87EE-4A90-88EE-83BAA15ADC9C}"/>
              </a:ext>
            </a:extLst>
          </p:cNvPr>
          <p:cNvSpPr txBox="1">
            <a:spLocks noChangeArrowheads="1"/>
          </p:cNvSpPr>
          <p:nvPr/>
        </p:nvSpPr>
        <p:spPr bwMode="auto">
          <a:xfrm>
            <a:off x="7827963" y="3130550"/>
            <a:ext cx="481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a:latin typeface="Arial" panose="020B0604020202020204" pitchFamily="34" charset="0"/>
                <a:cs typeface="Arial" panose="020B0604020202020204" pitchFamily="34" charset="0"/>
              </a:rPr>
              <a:t>C</a:t>
            </a:r>
          </a:p>
        </p:txBody>
      </p:sp>
      <p:sp>
        <p:nvSpPr>
          <p:cNvPr id="34826" name="TextovéPole 29">
            <a:extLst>
              <a:ext uri="{FF2B5EF4-FFF2-40B4-BE49-F238E27FC236}">
                <a16:creationId xmlns:a16="http://schemas.microsoft.com/office/drawing/2014/main" id="{89D54C3B-4DAA-451E-9247-C2A06CEA4362}"/>
              </a:ext>
            </a:extLst>
          </p:cNvPr>
          <p:cNvSpPr txBox="1">
            <a:spLocks noChangeArrowheads="1"/>
          </p:cNvSpPr>
          <p:nvPr/>
        </p:nvSpPr>
        <p:spPr bwMode="auto">
          <a:xfrm>
            <a:off x="7827963" y="2130425"/>
            <a:ext cx="458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a:latin typeface="Arial" panose="020B0604020202020204" pitchFamily="34" charset="0"/>
                <a:cs typeface="Arial" panose="020B0604020202020204" pitchFamily="34" charset="0"/>
              </a:rPr>
              <a:t>B</a:t>
            </a:r>
          </a:p>
        </p:txBody>
      </p:sp>
      <p:sp>
        <p:nvSpPr>
          <p:cNvPr id="34827" name="TextovéPole 32">
            <a:extLst>
              <a:ext uri="{FF2B5EF4-FFF2-40B4-BE49-F238E27FC236}">
                <a16:creationId xmlns:a16="http://schemas.microsoft.com/office/drawing/2014/main" id="{74FD1982-C66F-4C50-B3EB-65C191BAA0FC}"/>
              </a:ext>
            </a:extLst>
          </p:cNvPr>
          <p:cNvSpPr txBox="1">
            <a:spLocks noChangeArrowheads="1"/>
          </p:cNvSpPr>
          <p:nvPr/>
        </p:nvSpPr>
        <p:spPr bwMode="auto">
          <a:xfrm>
            <a:off x="7877175" y="3987800"/>
            <a:ext cx="481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a:latin typeface="Arial" panose="020B0604020202020204" pitchFamily="34" charset="0"/>
                <a:cs typeface="Arial" panose="020B0604020202020204" pitchFamily="34" charset="0"/>
              </a:rPr>
              <a:t>D</a:t>
            </a:r>
          </a:p>
        </p:txBody>
      </p:sp>
      <p:cxnSp>
        <p:nvCxnSpPr>
          <p:cNvPr id="43" name="Přímá spojovací čára 42">
            <a:extLst>
              <a:ext uri="{FF2B5EF4-FFF2-40B4-BE49-F238E27FC236}">
                <a16:creationId xmlns:a16="http://schemas.microsoft.com/office/drawing/2014/main" id="{E344E6B8-01B0-4649-96A3-02FC5B98BE89}"/>
              </a:ext>
            </a:extLst>
          </p:cNvPr>
          <p:cNvCxnSpPr/>
          <p:nvPr/>
        </p:nvCxnSpPr>
        <p:spPr>
          <a:xfrm>
            <a:off x="4965700" y="4278313"/>
            <a:ext cx="28622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Přímá spojovací čára 43">
            <a:extLst>
              <a:ext uri="{FF2B5EF4-FFF2-40B4-BE49-F238E27FC236}">
                <a16:creationId xmlns:a16="http://schemas.microsoft.com/office/drawing/2014/main" id="{DF5947ED-B195-44E3-A18C-0F7CE8C8259F}"/>
              </a:ext>
            </a:extLst>
          </p:cNvPr>
          <p:cNvCxnSpPr/>
          <p:nvPr/>
        </p:nvCxnSpPr>
        <p:spPr>
          <a:xfrm>
            <a:off x="4965700" y="2938463"/>
            <a:ext cx="18526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Přímá spojovací čára 44">
            <a:extLst>
              <a:ext uri="{FF2B5EF4-FFF2-40B4-BE49-F238E27FC236}">
                <a16:creationId xmlns:a16="http://schemas.microsoft.com/office/drawing/2014/main" id="{D026BC89-947D-4501-98BB-E6AA96A3DA1E}"/>
              </a:ext>
            </a:extLst>
          </p:cNvPr>
          <p:cNvCxnSpPr/>
          <p:nvPr/>
        </p:nvCxnSpPr>
        <p:spPr>
          <a:xfrm rot="5400000">
            <a:off x="4295775" y="3616325"/>
            <a:ext cx="1339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Přímá spojovací čára 45">
            <a:extLst>
              <a:ext uri="{FF2B5EF4-FFF2-40B4-BE49-F238E27FC236}">
                <a16:creationId xmlns:a16="http://schemas.microsoft.com/office/drawing/2014/main" id="{1A85692D-2ACD-4CFB-9592-E77F025DF600}"/>
              </a:ext>
            </a:extLst>
          </p:cNvPr>
          <p:cNvCxnSpPr/>
          <p:nvPr/>
        </p:nvCxnSpPr>
        <p:spPr>
          <a:xfrm>
            <a:off x="3378200" y="3616325"/>
            <a:ext cx="1587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Přímá spojovací čára 46">
            <a:extLst>
              <a:ext uri="{FF2B5EF4-FFF2-40B4-BE49-F238E27FC236}">
                <a16:creationId xmlns:a16="http://schemas.microsoft.com/office/drawing/2014/main" id="{D4C3011D-2C6C-4588-A3ED-0B9576FA774D}"/>
              </a:ext>
            </a:extLst>
          </p:cNvPr>
          <p:cNvCxnSpPr/>
          <p:nvPr/>
        </p:nvCxnSpPr>
        <p:spPr>
          <a:xfrm rot="5400000">
            <a:off x="2540794" y="4445794"/>
            <a:ext cx="16748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Přímá spojovací čára 47">
            <a:extLst>
              <a:ext uri="{FF2B5EF4-FFF2-40B4-BE49-F238E27FC236}">
                <a16:creationId xmlns:a16="http://schemas.microsoft.com/office/drawing/2014/main" id="{5B848058-3DE2-4ABB-B086-314BB0435E06}"/>
              </a:ext>
            </a:extLst>
          </p:cNvPr>
          <p:cNvCxnSpPr/>
          <p:nvPr/>
        </p:nvCxnSpPr>
        <p:spPr>
          <a:xfrm>
            <a:off x="3378200" y="5283200"/>
            <a:ext cx="44989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4834" name="TextovéPole 48">
            <a:extLst>
              <a:ext uri="{FF2B5EF4-FFF2-40B4-BE49-F238E27FC236}">
                <a16:creationId xmlns:a16="http://schemas.microsoft.com/office/drawing/2014/main" id="{9E25BC3A-6395-4F2F-844C-E6E38CE095B0}"/>
              </a:ext>
            </a:extLst>
          </p:cNvPr>
          <p:cNvSpPr txBox="1">
            <a:spLocks noChangeArrowheads="1"/>
          </p:cNvSpPr>
          <p:nvPr/>
        </p:nvSpPr>
        <p:spPr bwMode="auto">
          <a:xfrm>
            <a:off x="7877175" y="4987925"/>
            <a:ext cx="458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a:latin typeface="Arial" panose="020B0604020202020204" pitchFamily="34" charset="0"/>
                <a:cs typeface="Arial" panose="020B0604020202020204" pitchFamily="34" charset="0"/>
              </a:rPr>
              <a:t>A</a:t>
            </a:r>
          </a:p>
        </p:txBody>
      </p:sp>
      <p:sp>
        <p:nvSpPr>
          <p:cNvPr id="34835" name="Obdélník 51">
            <a:extLst>
              <a:ext uri="{FF2B5EF4-FFF2-40B4-BE49-F238E27FC236}">
                <a16:creationId xmlns:a16="http://schemas.microsoft.com/office/drawing/2014/main" id="{BA1F0C5F-74A7-44AC-9714-B7A93CE4DFF7}"/>
              </a:ext>
            </a:extLst>
          </p:cNvPr>
          <p:cNvSpPr>
            <a:spLocks noChangeArrowheads="1"/>
          </p:cNvSpPr>
          <p:nvPr/>
        </p:nvSpPr>
        <p:spPr bwMode="auto">
          <a:xfrm>
            <a:off x="5000625" y="4786313"/>
            <a:ext cx="117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D</a:t>
            </a:r>
            <a:r>
              <a:rPr lang="cs-CZ" altLang="cs-CZ" sz="2000" baseline="-25000">
                <a:latin typeface="Arial" panose="020B0604020202020204" pitchFamily="34" charset="0"/>
                <a:cs typeface="Arial" panose="020B0604020202020204" pitchFamily="34" charset="0"/>
              </a:rPr>
              <a:t>(BCD)A</a:t>
            </a:r>
            <a:r>
              <a:rPr lang="cs-CZ" altLang="cs-CZ" sz="2000">
                <a:latin typeface="Arial" panose="020B0604020202020204" pitchFamily="34" charset="0"/>
                <a:cs typeface="Arial" panose="020B0604020202020204" pitchFamily="34" charset="0"/>
              </a:rPr>
              <a:t>/2</a:t>
            </a:r>
            <a:endParaRPr lang="cs-CZ" altLang="cs-CZ" sz="2000"/>
          </a:p>
        </p:txBody>
      </p:sp>
      <p:sp>
        <p:nvSpPr>
          <p:cNvPr id="34836" name="Obdélník 52">
            <a:extLst>
              <a:ext uri="{FF2B5EF4-FFF2-40B4-BE49-F238E27FC236}">
                <a16:creationId xmlns:a16="http://schemas.microsoft.com/office/drawing/2014/main" id="{AC9D528B-69B8-4863-916B-5A05EE5129BA}"/>
              </a:ext>
            </a:extLst>
          </p:cNvPr>
          <p:cNvSpPr>
            <a:spLocks noChangeArrowheads="1"/>
          </p:cNvSpPr>
          <p:nvPr/>
        </p:nvSpPr>
        <p:spPr bwMode="auto">
          <a:xfrm>
            <a:off x="2714625" y="3143250"/>
            <a:ext cx="2274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D</a:t>
            </a:r>
            <a:r>
              <a:rPr lang="cs-CZ" altLang="cs-CZ" sz="2000" baseline="-25000">
                <a:latin typeface="Arial" panose="020B0604020202020204" pitchFamily="34" charset="0"/>
                <a:cs typeface="Arial" panose="020B0604020202020204" pitchFamily="34" charset="0"/>
              </a:rPr>
              <a:t>(BCD)A</a:t>
            </a:r>
            <a:r>
              <a:rPr lang="cs-CZ" altLang="cs-CZ" sz="2000">
                <a:latin typeface="Arial" panose="020B0604020202020204" pitchFamily="34" charset="0"/>
                <a:cs typeface="Arial" panose="020B0604020202020204" pitchFamily="34" charset="0"/>
              </a:rPr>
              <a:t>/2 - D</a:t>
            </a:r>
            <a:r>
              <a:rPr lang="cs-CZ" altLang="cs-CZ" sz="2000" baseline="-25000">
                <a:latin typeface="Arial" panose="020B0604020202020204" pitchFamily="34" charset="0"/>
                <a:cs typeface="Arial" panose="020B0604020202020204" pitchFamily="34" charset="0"/>
              </a:rPr>
              <a:t>(BC)D</a:t>
            </a:r>
            <a:r>
              <a:rPr lang="cs-CZ" altLang="cs-CZ" sz="2000">
                <a:latin typeface="Arial" panose="020B0604020202020204" pitchFamily="34" charset="0"/>
                <a:cs typeface="Arial" panose="020B0604020202020204" pitchFamily="34" charset="0"/>
              </a:rPr>
              <a:t>/2</a:t>
            </a:r>
            <a:endParaRPr lang="cs-CZ" altLang="cs-CZ" sz="2000"/>
          </a:p>
        </p:txBody>
      </p:sp>
      <p:cxnSp>
        <p:nvCxnSpPr>
          <p:cNvPr id="54" name="Přímá spojovací čára 53">
            <a:extLst>
              <a:ext uri="{FF2B5EF4-FFF2-40B4-BE49-F238E27FC236}">
                <a16:creationId xmlns:a16="http://schemas.microsoft.com/office/drawing/2014/main" id="{3592FCC1-2BBD-419D-BC6F-8B51A2087B4A}"/>
              </a:ext>
            </a:extLst>
          </p:cNvPr>
          <p:cNvCxnSpPr/>
          <p:nvPr/>
        </p:nvCxnSpPr>
        <p:spPr>
          <a:xfrm>
            <a:off x="2857500" y="4357688"/>
            <a:ext cx="5159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4838" name="TextovéPole 54">
            <a:extLst>
              <a:ext uri="{FF2B5EF4-FFF2-40B4-BE49-F238E27FC236}">
                <a16:creationId xmlns:a16="http://schemas.microsoft.com/office/drawing/2014/main" id="{39D380E2-F8FA-40C6-8B34-86C906F55664}"/>
              </a:ext>
            </a:extLst>
          </p:cNvPr>
          <p:cNvSpPr txBox="1">
            <a:spLocks noChangeArrowheads="1"/>
          </p:cNvSpPr>
          <p:nvPr/>
        </p:nvSpPr>
        <p:spPr bwMode="auto">
          <a:xfrm>
            <a:off x="6929438" y="2000250"/>
            <a:ext cx="82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0,075</a:t>
            </a:r>
            <a:endParaRPr lang="cs-CZ" altLang="cs-CZ" sz="2000" baseline="-25000">
              <a:latin typeface="Arial" panose="020B0604020202020204" pitchFamily="34" charset="0"/>
              <a:cs typeface="Arial" panose="020B0604020202020204" pitchFamily="34" charset="0"/>
            </a:endParaRPr>
          </a:p>
        </p:txBody>
      </p:sp>
      <p:sp>
        <p:nvSpPr>
          <p:cNvPr id="34839" name="TextovéPole 55">
            <a:extLst>
              <a:ext uri="{FF2B5EF4-FFF2-40B4-BE49-F238E27FC236}">
                <a16:creationId xmlns:a16="http://schemas.microsoft.com/office/drawing/2014/main" id="{3ABB9924-522B-43A8-8C28-46B666A7737D}"/>
              </a:ext>
            </a:extLst>
          </p:cNvPr>
          <p:cNvSpPr txBox="1">
            <a:spLocks noChangeArrowheads="1"/>
          </p:cNvSpPr>
          <p:nvPr/>
        </p:nvSpPr>
        <p:spPr bwMode="auto">
          <a:xfrm>
            <a:off x="7000875" y="3000375"/>
            <a:ext cx="82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0,075</a:t>
            </a:r>
            <a:endParaRPr lang="cs-CZ" altLang="cs-CZ" sz="2000" baseline="-25000">
              <a:latin typeface="Arial" panose="020B0604020202020204" pitchFamily="34" charset="0"/>
              <a:cs typeface="Arial" panose="020B0604020202020204" pitchFamily="34" charset="0"/>
            </a:endParaRPr>
          </a:p>
        </p:txBody>
      </p:sp>
      <p:cxnSp>
        <p:nvCxnSpPr>
          <p:cNvPr id="57" name="Přímá spojovací čára 56">
            <a:extLst>
              <a:ext uri="{FF2B5EF4-FFF2-40B4-BE49-F238E27FC236}">
                <a16:creationId xmlns:a16="http://schemas.microsoft.com/office/drawing/2014/main" id="{A6106D73-B01C-4FF7-89AC-D15A657C3705}"/>
              </a:ext>
            </a:extLst>
          </p:cNvPr>
          <p:cNvCxnSpPr/>
          <p:nvPr/>
        </p:nvCxnSpPr>
        <p:spPr>
          <a:xfrm rot="5400000">
            <a:off x="6315075" y="2938463"/>
            <a:ext cx="10064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4841" name="Obdélník 57">
            <a:extLst>
              <a:ext uri="{FF2B5EF4-FFF2-40B4-BE49-F238E27FC236}">
                <a16:creationId xmlns:a16="http://schemas.microsoft.com/office/drawing/2014/main" id="{6DF78C27-CAF4-4001-8DA7-48BF997E9288}"/>
              </a:ext>
            </a:extLst>
          </p:cNvPr>
          <p:cNvSpPr>
            <a:spLocks noChangeArrowheads="1"/>
          </p:cNvSpPr>
          <p:nvPr/>
        </p:nvSpPr>
        <p:spPr bwMode="auto">
          <a:xfrm>
            <a:off x="5857875" y="3886200"/>
            <a:ext cx="968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0,1875</a:t>
            </a:r>
            <a:endParaRPr lang="cs-CZ" altLang="cs-CZ" sz="2000"/>
          </a:p>
        </p:txBody>
      </p:sp>
      <p:sp>
        <p:nvSpPr>
          <p:cNvPr id="34842" name="Obdélník 58">
            <a:extLst>
              <a:ext uri="{FF2B5EF4-FFF2-40B4-BE49-F238E27FC236}">
                <a16:creationId xmlns:a16="http://schemas.microsoft.com/office/drawing/2014/main" id="{57E9A7B7-0F7F-4AA7-A773-8B9A26EF910D}"/>
              </a:ext>
            </a:extLst>
          </p:cNvPr>
          <p:cNvSpPr>
            <a:spLocks noChangeArrowheads="1"/>
          </p:cNvSpPr>
          <p:nvPr/>
        </p:nvSpPr>
        <p:spPr bwMode="auto">
          <a:xfrm>
            <a:off x="5408613" y="2506663"/>
            <a:ext cx="949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0,1125</a:t>
            </a:r>
            <a:endParaRPr lang="cs-CZ" altLang="cs-CZ" sz="2000" baseline="-25000">
              <a:latin typeface="Arial" panose="020B0604020202020204" pitchFamily="34" charset="0"/>
              <a:cs typeface="Arial" panose="020B0604020202020204" pitchFamily="34" charset="0"/>
            </a:endParaRPr>
          </a:p>
          <a:p>
            <a:pPr eaLnBrk="1" hangingPunct="1">
              <a:spcBef>
                <a:spcPct val="0"/>
              </a:spcBef>
              <a:buFontTx/>
              <a:buNone/>
            </a:pPr>
            <a:r>
              <a:rPr lang="cs-CZ" altLang="cs-CZ" sz="2000">
                <a:latin typeface="Arial" panose="020B0604020202020204" pitchFamily="34" charset="0"/>
                <a:cs typeface="Arial" panose="020B0604020202020204" pitchFamily="34" charset="0"/>
              </a:rPr>
              <a:t> </a:t>
            </a:r>
            <a:endParaRPr lang="cs-CZ" altLang="cs-CZ" sz="200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Přímá spojovací čára 7">
            <a:extLst>
              <a:ext uri="{FF2B5EF4-FFF2-40B4-BE49-F238E27FC236}">
                <a16:creationId xmlns:a16="http://schemas.microsoft.com/office/drawing/2014/main" id="{378BEA75-8020-4E8E-938D-AA8D27D1D0C4}"/>
              </a:ext>
            </a:extLst>
          </p:cNvPr>
          <p:cNvCxnSpPr/>
          <p:nvPr/>
        </p:nvCxnSpPr>
        <p:spPr>
          <a:xfrm>
            <a:off x="6818313" y="2435225"/>
            <a:ext cx="10096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Přímá spojovací čára 8">
            <a:extLst>
              <a:ext uri="{FF2B5EF4-FFF2-40B4-BE49-F238E27FC236}">
                <a16:creationId xmlns:a16="http://schemas.microsoft.com/office/drawing/2014/main" id="{5BE39916-4D2E-4893-81A6-0F7C1FAD58DE}"/>
              </a:ext>
            </a:extLst>
          </p:cNvPr>
          <p:cNvCxnSpPr/>
          <p:nvPr/>
        </p:nvCxnSpPr>
        <p:spPr>
          <a:xfrm rot="5400000">
            <a:off x="6315075" y="2938463"/>
            <a:ext cx="10064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Přímá spojovací čára 9">
            <a:extLst>
              <a:ext uri="{FF2B5EF4-FFF2-40B4-BE49-F238E27FC236}">
                <a16:creationId xmlns:a16="http://schemas.microsoft.com/office/drawing/2014/main" id="{EF11296F-18AB-43BC-B8E1-A03A0DBC4AFB}"/>
              </a:ext>
            </a:extLst>
          </p:cNvPr>
          <p:cNvCxnSpPr/>
          <p:nvPr/>
        </p:nvCxnSpPr>
        <p:spPr>
          <a:xfrm>
            <a:off x="6818313" y="3441700"/>
            <a:ext cx="10096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6869" name="TextovéPole 10">
            <a:extLst>
              <a:ext uri="{FF2B5EF4-FFF2-40B4-BE49-F238E27FC236}">
                <a16:creationId xmlns:a16="http://schemas.microsoft.com/office/drawing/2014/main" id="{7082182B-6456-44AD-B1D0-0F81BCD261C8}"/>
              </a:ext>
            </a:extLst>
          </p:cNvPr>
          <p:cNvSpPr txBox="1">
            <a:spLocks noChangeArrowheads="1"/>
          </p:cNvSpPr>
          <p:nvPr/>
        </p:nvSpPr>
        <p:spPr bwMode="auto">
          <a:xfrm>
            <a:off x="7827963" y="3130550"/>
            <a:ext cx="481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a:latin typeface="Arial" panose="020B0604020202020204" pitchFamily="34" charset="0"/>
                <a:cs typeface="Arial" panose="020B0604020202020204" pitchFamily="34" charset="0"/>
              </a:rPr>
              <a:t>C</a:t>
            </a:r>
          </a:p>
        </p:txBody>
      </p:sp>
      <p:sp>
        <p:nvSpPr>
          <p:cNvPr id="36870" name="TextovéPole 11">
            <a:extLst>
              <a:ext uri="{FF2B5EF4-FFF2-40B4-BE49-F238E27FC236}">
                <a16:creationId xmlns:a16="http://schemas.microsoft.com/office/drawing/2014/main" id="{71ED271A-1F9C-43A9-B8B3-E9B26D03E86F}"/>
              </a:ext>
            </a:extLst>
          </p:cNvPr>
          <p:cNvSpPr txBox="1">
            <a:spLocks noChangeArrowheads="1"/>
          </p:cNvSpPr>
          <p:nvPr/>
        </p:nvSpPr>
        <p:spPr bwMode="auto">
          <a:xfrm>
            <a:off x="7827963" y="2130425"/>
            <a:ext cx="458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a:latin typeface="Arial" panose="020B0604020202020204" pitchFamily="34" charset="0"/>
                <a:cs typeface="Arial" panose="020B0604020202020204" pitchFamily="34" charset="0"/>
              </a:rPr>
              <a:t>B</a:t>
            </a:r>
          </a:p>
        </p:txBody>
      </p:sp>
      <p:sp>
        <p:nvSpPr>
          <p:cNvPr id="36871" name="TextovéPole 12">
            <a:extLst>
              <a:ext uri="{FF2B5EF4-FFF2-40B4-BE49-F238E27FC236}">
                <a16:creationId xmlns:a16="http://schemas.microsoft.com/office/drawing/2014/main" id="{F13B3F08-3779-4BF1-A6B0-1D7977211492}"/>
              </a:ext>
            </a:extLst>
          </p:cNvPr>
          <p:cNvSpPr txBox="1">
            <a:spLocks noChangeArrowheads="1"/>
          </p:cNvSpPr>
          <p:nvPr/>
        </p:nvSpPr>
        <p:spPr bwMode="auto">
          <a:xfrm>
            <a:off x="7877175" y="3987800"/>
            <a:ext cx="481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a:latin typeface="Arial" panose="020B0604020202020204" pitchFamily="34" charset="0"/>
                <a:cs typeface="Arial" panose="020B0604020202020204" pitchFamily="34" charset="0"/>
              </a:rPr>
              <a:t>D</a:t>
            </a:r>
          </a:p>
        </p:txBody>
      </p:sp>
      <p:cxnSp>
        <p:nvCxnSpPr>
          <p:cNvPr id="14" name="Přímá spojovací čára 13">
            <a:extLst>
              <a:ext uri="{FF2B5EF4-FFF2-40B4-BE49-F238E27FC236}">
                <a16:creationId xmlns:a16="http://schemas.microsoft.com/office/drawing/2014/main" id="{98397B3A-2D16-46C3-A885-0656BACFCDB4}"/>
              </a:ext>
            </a:extLst>
          </p:cNvPr>
          <p:cNvCxnSpPr/>
          <p:nvPr/>
        </p:nvCxnSpPr>
        <p:spPr>
          <a:xfrm>
            <a:off x="4965700" y="4278313"/>
            <a:ext cx="28622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Přímá spojovací čára 14">
            <a:extLst>
              <a:ext uri="{FF2B5EF4-FFF2-40B4-BE49-F238E27FC236}">
                <a16:creationId xmlns:a16="http://schemas.microsoft.com/office/drawing/2014/main" id="{191E3B66-0D92-4CE7-BD0B-A80ADE904A1C}"/>
              </a:ext>
            </a:extLst>
          </p:cNvPr>
          <p:cNvCxnSpPr/>
          <p:nvPr/>
        </p:nvCxnSpPr>
        <p:spPr>
          <a:xfrm>
            <a:off x="4965700" y="2938463"/>
            <a:ext cx="18526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Přímá spojovací čára 15">
            <a:extLst>
              <a:ext uri="{FF2B5EF4-FFF2-40B4-BE49-F238E27FC236}">
                <a16:creationId xmlns:a16="http://schemas.microsoft.com/office/drawing/2014/main" id="{646085FC-7AAA-472E-B828-00EE8AD1D748}"/>
              </a:ext>
            </a:extLst>
          </p:cNvPr>
          <p:cNvCxnSpPr/>
          <p:nvPr/>
        </p:nvCxnSpPr>
        <p:spPr>
          <a:xfrm rot="5400000">
            <a:off x="4295775" y="3616325"/>
            <a:ext cx="1339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Přímá spojovací čára 16">
            <a:extLst>
              <a:ext uri="{FF2B5EF4-FFF2-40B4-BE49-F238E27FC236}">
                <a16:creationId xmlns:a16="http://schemas.microsoft.com/office/drawing/2014/main" id="{CBDC7CBC-CA57-4CD8-A7D6-044C54F4BCE4}"/>
              </a:ext>
            </a:extLst>
          </p:cNvPr>
          <p:cNvCxnSpPr/>
          <p:nvPr/>
        </p:nvCxnSpPr>
        <p:spPr>
          <a:xfrm>
            <a:off x="3378200" y="3616325"/>
            <a:ext cx="1587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Přímá spojovací čára 17">
            <a:extLst>
              <a:ext uri="{FF2B5EF4-FFF2-40B4-BE49-F238E27FC236}">
                <a16:creationId xmlns:a16="http://schemas.microsoft.com/office/drawing/2014/main" id="{66A7E5BF-5C76-41DC-A016-13E1B6F26649}"/>
              </a:ext>
            </a:extLst>
          </p:cNvPr>
          <p:cNvCxnSpPr/>
          <p:nvPr/>
        </p:nvCxnSpPr>
        <p:spPr>
          <a:xfrm rot="5400000">
            <a:off x="2540794" y="4445794"/>
            <a:ext cx="16748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Přímá spojovací čára 18">
            <a:extLst>
              <a:ext uri="{FF2B5EF4-FFF2-40B4-BE49-F238E27FC236}">
                <a16:creationId xmlns:a16="http://schemas.microsoft.com/office/drawing/2014/main" id="{7F68933A-0D53-40F5-AF17-842A6EE525AD}"/>
              </a:ext>
            </a:extLst>
          </p:cNvPr>
          <p:cNvCxnSpPr/>
          <p:nvPr/>
        </p:nvCxnSpPr>
        <p:spPr>
          <a:xfrm>
            <a:off x="3378200" y="5283200"/>
            <a:ext cx="44989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6878" name="TextovéPole 19">
            <a:extLst>
              <a:ext uri="{FF2B5EF4-FFF2-40B4-BE49-F238E27FC236}">
                <a16:creationId xmlns:a16="http://schemas.microsoft.com/office/drawing/2014/main" id="{A57DEAD3-386D-4601-83FF-D9114648450D}"/>
              </a:ext>
            </a:extLst>
          </p:cNvPr>
          <p:cNvSpPr txBox="1">
            <a:spLocks noChangeArrowheads="1"/>
          </p:cNvSpPr>
          <p:nvPr/>
        </p:nvSpPr>
        <p:spPr bwMode="auto">
          <a:xfrm>
            <a:off x="7877175" y="4987925"/>
            <a:ext cx="458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a:latin typeface="Arial" panose="020B0604020202020204" pitchFamily="34" charset="0"/>
                <a:cs typeface="Arial" panose="020B0604020202020204" pitchFamily="34" charset="0"/>
              </a:rPr>
              <a:t>A</a:t>
            </a:r>
          </a:p>
        </p:txBody>
      </p:sp>
      <p:sp>
        <p:nvSpPr>
          <p:cNvPr id="31" name="Text Box 16">
            <a:extLst>
              <a:ext uri="{FF2B5EF4-FFF2-40B4-BE49-F238E27FC236}">
                <a16:creationId xmlns:a16="http://schemas.microsoft.com/office/drawing/2014/main" id="{A72A132D-D146-463D-9E6A-5EC35A634C8B}"/>
              </a:ext>
            </a:extLst>
          </p:cNvPr>
          <p:cNvSpPr txBox="1">
            <a:spLocks noChangeArrowheads="1"/>
          </p:cNvSpPr>
          <p:nvPr/>
        </p:nvSpPr>
        <p:spPr bwMode="auto">
          <a:xfrm>
            <a:off x="0" y="228600"/>
            <a:ext cx="9144000" cy="769938"/>
          </a:xfrm>
          <a:prstGeom prst="rect">
            <a:avLst/>
          </a:prstGeom>
          <a:solidFill>
            <a:schemeClr val="accent6">
              <a:lumMod val="20000"/>
              <a:lumOff val="80000"/>
            </a:schemeClr>
          </a:solidFill>
          <a:ln w="9525">
            <a:noFill/>
            <a:miter lim="800000"/>
            <a:headEnd/>
            <a:tailEnd/>
          </a:ln>
        </p:spPr>
        <p:txBody>
          <a:bodyPr>
            <a:spAutoFit/>
          </a:bodyPr>
          <a:lstStyle/>
          <a:p>
            <a:pPr algn="ctr" eaLnBrk="1" hangingPunct="1">
              <a:defRPr/>
            </a:pPr>
            <a:r>
              <a:rPr lang="en-US" sz="4400" b="1" dirty="0">
                <a:solidFill>
                  <a:srgbClr val="C00000"/>
                </a:solidFill>
                <a:latin typeface="Arial" pitchFamily="34" charset="0"/>
                <a:cs typeface="Arial" pitchFamily="34" charset="0"/>
              </a:rPr>
              <a:t>UPGMA</a:t>
            </a:r>
            <a:endParaRPr lang="cs-CZ" dirty="0">
              <a:latin typeface="Arial" pitchFamily="34" charset="0"/>
              <a:cs typeface="Arial" pitchFamily="34" charset="0"/>
            </a:endParaRPr>
          </a:p>
        </p:txBody>
      </p:sp>
      <p:sp>
        <p:nvSpPr>
          <p:cNvPr id="36880" name="TextovéPole 31">
            <a:extLst>
              <a:ext uri="{FF2B5EF4-FFF2-40B4-BE49-F238E27FC236}">
                <a16:creationId xmlns:a16="http://schemas.microsoft.com/office/drawing/2014/main" id="{50C583C8-905C-4159-B124-0C90421F1230}"/>
              </a:ext>
            </a:extLst>
          </p:cNvPr>
          <p:cNvSpPr txBox="1">
            <a:spLocks noChangeArrowheads="1"/>
          </p:cNvSpPr>
          <p:nvPr/>
        </p:nvSpPr>
        <p:spPr bwMode="auto">
          <a:xfrm>
            <a:off x="428625" y="1214438"/>
            <a:ext cx="41585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dirty="0" err="1">
                <a:latin typeface="Arial" panose="020B0604020202020204" pitchFamily="34" charset="0"/>
                <a:cs typeface="Arial" panose="020B0604020202020204" pitchFamily="34" charset="0"/>
              </a:rPr>
              <a:t>Calculation</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of</a:t>
            </a:r>
            <a:r>
              <a:rPr lang="cs-CZ" altLang="cs-CZ" sz="2400" dirty="0">
                <a:latin typeface="Arial" panose="020B0604020202020204" pitchFamily="34" charset="0"/>
                <a:cs typeface="Arial" panose="020B0604020202020204" pitchFamily="34" charset="0"/>
              </a:rPr>
              <a:t> </a:t>
            </a:r>
            <a:r>
              <a:rPr lang="cs-CZ" altLang="cs-CZ" sz="2400" dirty="0" err="1">
                <a:latin typeface="Arial" panose="020B0604020202020204" pitchFamily="34" charset="0"/>
                <a:cs typeface="Arial" panose="020B0604020202020204" pitchFamily="34" charset="0"/>
              </a:rPr>
              <a:t>branchlengths</a:t>
            </a:r>
            <a:r>
              <a:rPr lang="cs-CZ" altLang="cs-CZ" sz="2400" dirty="0">
                <a:latin typeface="Arial" panose="020B0604020202020204" pitchFamily="34" charset="0"/>
                <a:cs typeface="Arial" panose="020B0604020202020204" pitchFamily="34" charset="0"/>
              </a:rPr>
              <a:t>:</a:t>
            </a:r>
          </a:p>
        </p:txBody>
      </p:sp>
      <p:sp>
        <p:nvSpPr>
          <p:cNvPr id="36881" name="Obdélník 33">
            <a:extLst>
              <a:ext uri="{FF2B5EF4-FFF2-40B4-BE49-F238E27FC236}">
                <a16:creationId xmlns:a16="http://schemas.microsoft.com/office/drawing/2014/main" id="{A3C81DCC-EE1A-4B85-B6F0-FD49CEDCD539}"/>
              </a:ext>
            </a:extLst>
          </p:cNvPr>
          <p:cNvSpPr>
            <a:spLocks noChangeArrowheads="1"/>
          </p:cNvSpPr>
          <p:nvPr/>
        </p:nvSpPr>
        <p:spPr bwMode="auto">
          <a:xfrm>
            <a:off x="357188" y="1714500"/>
            <a:ext cx="1887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800">
                <a:solidFill>
                  <a:srgbClr val="FF0000"/>
                </a:solidFill>
                <a:latin typeface="Arial" panose="020B0604020202020204" pitchFamily="34" charset="0"/>
                <a:cs typeface="Arial" panose="020B0604020202020204" pitchFamily="34" charset="0"/>
              </a:rPr>
              <a:t>D</a:t>
            </a:r>
            <a:r>
              <a:rPr lang="cs-CZ" altLang="cs-CZ" sz="2800" baseline="-25000">
                <a:solidFill>
                  <a:srgbClr val="FF0000"/>
                </a:solidFill>
                <a:latin typeface="Arial" panose="020B0604020202020204" pitchFamily="34" charset="0"/>
                <a:cs typeface="Arial" panose="020B0604020202020204" pitchFamily="34" charset="0"/>
              </a:rPr>
              <a:t>BC</a:t>
            </a:r>
            <a:r>
              <a:rPr lang="cs-CZ" altLang="cs-CZ" sz="2800">
                <a:solidFill>
                  <a:srgbClr val="FF0000"/>
                </a:solidFill>
                <a:latin typeface="Arial" panose="020B0604020202020204" pitchFamily="34" charset="0"/>
                <a:cs typeface="Arial" panose="020B0604020202020204" pitchFamily="34" charset="0"/>
              </a:rPr>
              <a:t> = 0,15</a:t>
            </a:r>
            <a:endParaRPr lang="cs-CZ" altLang="cs-CZ" sz="2800"/>
          </a:p>
        </p:txBody>
      </p:sp>
      <p:sp>
        <p:nvSpPr>
          <p:cNvPr id="36882" name="Obdélník 34">
            <a:extLst>
              <a:ext uri="{FF2B5EF4-FFF2-40B4-BE49-F238E27FC236}">
                <a16:creationId xmlns:a16="http://schemas.microsoft.com/office/drawing/2014/main" id="{13D55180-F7D7-4424-8107-97511E2C1624}"/>
              </a:ext>
            </a:extLst>
          </p:cNvPr>
          <p:cNvSpPr>
            <a:spLocks noChangeArrowheads="1"/>
          </p:cNvSpPr>
          <p:nvPr/>
        </p:nvSpPr>
        <p:spPr bwMode="auto">
          <a:xfrm>
            <a:off x="357188" y="2119313"/>
            <a:ext cx="24209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800">
                <a:solidFill>
                  <a:srgbClr val="FF0000"/>
                </a:solidFill>
                <a:latin typeface="Arial" panose="020B0604020202020204" pitchFamily="34" charset="0"/>
                <a:cs typeface="Arial" panose="020B0604020202020204" pitchFamily="34" charset="0"/>
              </a:rPr>
              <a:t>D</a:t>
            </a:r>
            <a:r>
              <a:rPr lang="cs-CZ" altLang="cs-CZ" sz="2800" baseline="-25000">
                <a:solidFill>
                  <a:srgbClr val="FF0000"/>
                </a:solidFill>
                <a:latin typeface="Arial" panose="020B0604020202020204" pitchFamily="34" charset="0"/>
                <a:cs typeface="Arial" panose="020B0604020202020204" pitchFamily="34" charset="0"/>
              </a:rPr>
              <a:t>(BC)D</a:t>
            </a:r>
            <a:r>
              <a:rPr lang="cs-CZ" altLang="cs-CZ" sz="2800">
                <a:solidFill>
                  <a:srgbClr val="FF0000"/>
                </a:solidFill>
                <a:latin typeface="Arial" panose="020B0604020202020204" pitchFamily="34" charset="0"/>
                <a:cs typeface="Arial" panose="020B0604020202020204" pitchFamily="34" charset="0"/>
              </a:rPr>
              <a:t> = 0,375</a:t>
            </a:r>
          </a:p>
          <a:p>
            <a:pPr eaLnBrk="1" hangingPunct="1">
              <a:spcBef>
                <a:spcPct val="0"/>
              </a:spcBef>
              <a:buFontTx/>
              <a:buNone/>
            </a:pPr>
            <a:r>
              <a:rPr lang="cs-CZ" altLang="cs-CZ" sz="2800">
                <a:solidFill>
                  <a:srgbClr val="FF0000"/>
                </a:solidFill>
                <a:latin typeface="Arial" panose="020B0604020202020204" pitchFamily="34" charset="0"/>
                <a:cs typeface="Arial" panose="020B0604020202020204" pitchFamily="34" charset="0"/>
              </a:rPr>
              <a:t>D</a:t>
            </a:r>
            <a:r>
              <a:rPr lang="cs-CZ" altLang="cs-CZ" sz="2800" baseline="-25000">
                <a:solidFill>
                  <a:srgbClr val="FF0000"/>
                </a:solidFill>
                <a:latin typeface="Arial" panose="020B0604020202020204" pitchFamily="34" charset="0"/>
                <a:cs typeface="Arial" panose="020B0604020202020204" pitchFamily="34" charset="0"/>
              </a:rPr>
              <a:t>(BCD)A</a:t>
            </a:r>
            <a:r>
              <a:rPr lang="cs-CZ" altLang="cs-CZ" sz="2800">
                <a:solidFill>
                  <a:srgbClr val="FF0000"/>
                </a:solidFill>
                <a:latin typeface="Arial" panose="020B0604020202020204" pitchFamily="34" charset="0"/>
                <a:cs typeface="Arial" panose="020B0604020202020204" pitchFamily="34" charset="0"/>
              </a:rPr>
              <a:t> = 0,5</a:t>
            </a:r>
          </a:p>
          <a:p>
            <a:pPr eaLnBrk="1" hangingPunct="1">
              <a:spcBef>
                <a:spcPct val="0"/>
              </a:spcBef>
              <a:buFontTx/>
              <a:buNone/>
            </a:pPr>
            <a:endParaRPr lang="cs-CZ" altLang="cs-CZ" sz="2800">
              <a:solidFill>
                <a:srgbClr val="FF0000"/>
              </a:solidFill>
              <a:latin typeface="Arial" panose="020B0604020202020204" pitchFamily="34" charset="0"/>
              <a:cs typeface="Arial" panose="020B0604020202020204" pitchFamily="34" charset="0"/>
            </a:endParaRPr>
          </a:p>
          <a:p>
            <a:pPr eaLnBrk="1" hangingPunct="1">
              <a:spcBef>
                <a:spcPct val="0"/>
              </a:spcBef>
              <a:buFontTx/>
              <a:buNone/>
            </a:pPr>
            <a:r>
              <a:rPr lang="cs-CZ" altLang="cs-CZ" sz="2800">
                <a:solidFill>
                  <a:srgbClr val="FF0000"/>
                </a:solidFill>
                <a:latin typeface="Arial" panose="020B0604020202020204" pitchFamily="34" charset="0"/>
                <a:cs typeface="Arial" panose="020B0604020202020204" pitchFamily="34" charset="0"/>
              </a:rPr>
              <a:t> </a:t>
            </a:r>
            <a:endParaRPr lang="cs-CZ" altLang="cs-CZ" sz="2800"/>
          </a:p>
        </p:txBody>
      </p:sp>
      <p:sp>
        <p:nvSpPr>
          <p:cNvPr id="36883" name="TextovéPole 35">
            <a:extLst>
              <a:ext uri="{FF2B5EF4-FFF2-40B4-BE49-F238E27FC236}">
                <a16:creationId xmlns:a16="http://schemas.microsoft.com/office/drawing/2014/main" id="{5BD36244-CD7F-470A-8637-4AA2B6375187}"/>
              </a:ext>
            </a:extLst>
          </p:cNvPr>
          <p:cNvSpPr txBox="1">
            <a:spLocks noChangeArrowheads="1"/>
          </p:cNvSpPr>
          <p:nvPr/>
        </p:nvSpPr>
        <p:spPr bwMode="auto">
          <a:xfrm>
            <a:off x="6929438" y="2000250"/>
            <a:ext cx="82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0,075</a:t>
            </a:r>
            <a:endParaRPr lang="cs-CZ" altLang="cs-CZ" sz="2000" baseline="-25000">
              <a:latin typeface="Arial" panose="020B0604020202020204" pitchFamily="34" charset="0"/>
              <a:cs typeface="Arial" panose="020B0604020202020204" pitchFamily="34" charset="0"/>
            </a:endParaRPr>
          </a:p>
        </p:txBody>
      </p:sp>
      <p:sp>
        <p:nvSpPr>
          <p:cNvPr id="36884" name="TextovéPole 36">
            <a:extLst>
              <a:ext uri="{FF2B5EF4-FFF2-40B4-BE49-F238E27FC236}">
                <a16:creationId xmlns:a16="http://schemas.microsoft.com/office/drawing/2014/main" id="{E5357016-101A-432B-B3C7-AD74395BFC10}"/>
              </a:ext>
            </a:extLst>
          </p:cNvPr>
          <p:cNvSpPr txBox="1">
            <a:spLocks noChangeArrowheads="1"/>
          </p:cNvSpPr>
          <p:nvPr/>
        </p:nvSpPr>
        <p:spPr bwMode="auto">
          <a:xfrm>
            <a:off x="7000875" y="3000375"/>
            <a:ext cx="82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0,075</a:t>
            </a:r>
            <a:endParaRPr lang="cs-CZ" altLang="cs-CZ" sz="2000" baseline="-25000">
              <a:latin typeface="Arial" panose="020B0604020202020204" pitchFamily="34" charset="0"/>
              <a:cs typeface="Arial" panose="020B0604020202020204" pitchFamily="34" charset="0"/>
            </a:endParaRPr>
          </a:p>
        </p:txBody>
      </p:sp>
      <p:sp>
        <p:nvSpPr>
          <p:cNvPr id="36885" name="Obdélník 37">
            <a:extLst>
              <a:ext uri="{FF2B5EF4-FFF2-40B4-BE49-F238E27FC236}">
                <a16:creationId xmlns:a16="http://schemas.microsoft.com/office/drawing/2014/main" id="{B6AED269-3406-4CBC-A4AE-06F6CAB950AB}"/>
              </a:ext>
            </a:extLst>
          </p:cNvPr>
          <p:cNvSpPr>
            <a:spLocks noChangeArrowheads="1"/>
          </p:cNvSpPr>
          <p:nvPr/>
        </p:nvSpPr>
        <p:spPr bwMode="auto">
          <a:xfrm>
            <a:off x="5857875" y="3857625"/>
            <a:ext cx="968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0,1875</a:t>
            </a:r>
            <a:endParaRPr lang="cs-CZ" altLang="cs-CZ" sz="2000"/>
          </a:p>
        </p:txBody>
      </p:sp>
      <p:sp>
        <p:nvSpPr>
          <p:cNvPr id="36886" name="Obdélník 38">
            <a:extLst>
              <a:ext uri="{FF2B5EF4-FFF2-40B4-BE49-F238E27FC236}">
                <a16:creationId xmlns:a16="http://schemas.microsoft.com/office/drawing/2014/main" id="{043CE953-74F7-40B9-922D-C2DD34A8BB2F}"/>
              </a:ext>
            </a:extLst>
          </p:cNvPr>
          <p:cNvSpPr>
            <a:spLocks noChangeArrowheads="1"/>
          </p:cNvSpPr>
          <p:nvPr/>
        </p:nvSpPr>
        <p:spPr bwMode="auto">
          <a:xfrm>
            <a:off x="5408613" y="2506663"/>
            <a:ext cx="949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0,1125</a:t>
            </a:r>
            <a:endParaRPr lang="cs-CZ" altLang="cs-CZ" sz="2000" baseline="-25000">
              <a:latin typeface="Arial" panose="020B0604020202020204" pitchFamily="34" charset="0"/>
              <a:cs typeface="Arial" panose="020B0604020202020204" pitchFamily="34" charset="0"/>
            </a:endParaRPr>
          </a:p>
          <a:p>
            <a:pPr eaLnBrk="1" hangingPunct="1">
              <a:spcBef>
                <a:spcPct val="0"/>
              </a:spcBef>
              <a:buFontTx/>
              <a:buNone/>
            </a:pPr>
            <a:r>
              <a:rPr lang="cs-CZ" altLang="cs-CZ" sz="2000">
                <a:latin typeface="Arial" panose="020B0604020202020204" pitchFamily="34" charset="0"/>
                <a:cs typeface="Arial" panose="020B0604020202020204" pitchFamily="34" charset="0"/>
              </a:rPr>
              <a:t> </a:t>
            </a:r>
            <a:endParaRPr lang="cs-CZ" altLang="cs-CZ" sz="2000"/>
          </a:p>
        </p:txBody>
      </p:sp>
      <p:sp>
        <p:nvSpPr>
          <p:cNvPr id="36887" name="Obdélník 39">
            <a:extLst>
              <a:ext uri="{FF2B5EF4-FFF2-40B4-BE49-F238E27FC236}">
                <a16:creationId xmlns:a16="http://schemas.microsoft.com/office/drawing/2014/main" id="{F831C7C2-2E0F-46EA-A59A-35BB11702619}"/>
              </a:ext>
            </a:extLst>
          </p:cNvPr>
          <p:cNvSpPr>
            <a:spLocks noChangeArrowheads="1"/>
          </p:cNvSpPr>
          <p:nvPr/>
        </p:nvSpPr>
        <p:spPr bwMode="auto">
          <a:xfrm>
            <a:off x="5318125" y="4886325"/>
            <a:ext cx="682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0,25</a:t>
            </a:r>
            <a:endParaRPr lang="cs-CZ" altLang="cs-CZ" sz="2000"/>
          </a:p>
        </p:txBody>
      </p:sp>
      <p:sp>
        <p:nvSpPr>
          <p:cNvPr id="36888" name="Obdélník 40">
            <a:extLst>
              <a:ext uri="{FF2B5EF4-FFF2-40B4-BE49-F238E27FC236}">
                <a16:creationId xmlns:a16="http://schemas.microsoft.com/office/drawing/2014/main" id="{E18973C3-11D8-47EF-B0D9-6B386D1D0F93}"/>
              </a:ext>
            </a:extLst>
          </p:cNvPr>
          <p:cNvSpPr>
            <a:spLocks noChangeArrowheads="1"/>
          </p:cNvSpPr>
          <p:nvPr/>
        </p:nvSpPr>
        <p:spPr bwMode="auto">
          <a:xfrm>
            <a:off x="3714750" y="3243263"/>
            <a:ext cx="968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0,0625</a:t>
            </a:r>
            <a:endParaRPr lang="cs-CZ" altLang="cs-CZ" sz="2000"/>
          </a:p>
        </p:txBody>
      </p:sp>
      <p:cxnSp>
        <p:nvCxnSpPr>
          <p:cNvPr id="25" name="Přímá spojovací čára 24">
            <a:extLst>
              <a:ext uri="{FF2B5EF4-FFF2-40B4-BE49-F238E27FC236}">
                <a16:creationId xmlns:a16="http://schemas.microsoft.com/office/drawing/2014/main" id="{83A7FCC7-ED4A-4C98-9DDA-ECFF6697D1A6}"/>
              </a:ext>
            </a:extLst>
          </p:cNvPr>
          <p:cNvCxnSpPr/>
          <p:nvPr/>
        </p:nvCxnSpPr>
        <p:spPr>
          <a:xfrm>
            <a:off x="2857500" y="4357688"/>
            <a:ext cx="5159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6">
            <a:extLst>
              <a:ext uri="{FF2B5EF4-FFF2-40B4-BE49-F238E27FC236}">
                <a16:creationId xmlns:a16="http://schemas.microsoft.com/office/drawing/2014/main" id="{EDF24834-4D03-4708-861B-4548C01BC8FB}"/>
              </a:ext>
            </a:extLst>
          </p:cNvPr>
          <p:cNvSpPr txBox="1">
            <a:spLocks noChangeArrowheads="1"/>
          </p:cNvSpPr>
          <p:nvPr/>
        </p:nvSpPr>
        <p:spPr bwMode="auto">
          <a:xfrm>
            <a:off x="0" y="228600"/>
            <a:ext cx="9144000" cy="769938"/>
          </a:xfrm>
          <a:prstGeom prst="rect">
            <a:avLst/>
          </a:prstGeom>
          <a:solidFill>
            <a:schemeClr val="accent6">
              <a:lumMod val="20000"/>
              <a:lumOff val="80000"/>
            </a:schemeClr>
          </a:solidFill>
          <a:ln w="9525">
            <a:noFill/>
            <a:miter lim="800000"/>
            <a:headEnd/>
            <a:tailEnd/>
          </a:ln>
        </p:spPr>
        <p:txBody>
          <a:bodyPr>
            <a:spAutoFit/>
          </a:bodyPr>
          <a:lstStyle/>
          <a:p>
            <a:pPr algn="ctr" eaLnBrk="1" hangingPunct="1">
              <a:defRPr/>
            </a:pPr>
            <a:r>
              <a:rPr lang="en-US" sz="4400" b="1" dirty="0">
                <a:solidFill>
                  <a:srgbClr val="C00000"/>
                </a:solidFill>
                <a:latin typeface="Arial" pitchFamily="34" charset="0"/>
                <a:cs typeface="Arial" pitchFamily="34" charset="0"/>
              </a:rPr>
              <a:t>UPGMA</a:t>
            </a:r>
            <a:endParaRPr lang="cs-CZ" dirty="0">
              <a:latin typeface="Arial" pitchFamily="34" charset="0"/>
              <a:cs typeface="Arial" pitchFamily="34" charset="0"/>
            </a:endParaRPr>
          </a:p>
        </p:txBody>
      </p:sp>
      <p:sp>
        <p:nvSpPr>
          <p:cNvPr id="38915" name="TextovéPole 7">
            <a:extLst>
              <a:ext uri="{FF2B5EF4-FFF2-40B4-BE49-F238E27FC236}">
                <a16:creationId xmlns:a16="http://schemas.microsoft.com/office/drawing/2014/main" id="{EE40FCED-A46B-4A79-B9F4-388FE6CB5531}"/>
              </a:ext>
            </a:extLst>
          </p:cNvPr>
          <p:cNvSpPr txBox="1">
            <a:spLocks noChangeArrowheads="1"/>
          </p:cNvSpPr>
          <p:nvPr/>
        </p:nvSpPr>
        <p:spPr bwMode="auto">
          <a:xfrm>
            <a:off x="571500" y="1428750"/>
            <a:ext cx="80724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cs-CZ" altLang="cs-CZ" sz="2400" dirty="0">
                <a:latin typeface="Arial" panose="020B0604020202020204" pitchFamily="34" charset="0"/>
                <a:cs typeface="Arial" panose="020B0604020202020204" pitchFamily="34" charset="0"/>
              </a:rPr>
              <a:t> </a:t>
            </a:r>
            <a:r>
              <a:rPr lang="en-US" altLang="cs-CZ" sz="2400" dirty="0">
                <a:latin typeface="Arial" panose="020B0604020202020204" pitchFamily="34" charset="0"/>
                <a:cs typeface="Arial" panose="020B0604020202020204" pitchFamily="34" charset="0"/>
              </a:rPr>
              <a:t>It is the simplest method of constructing phylogenetic trees, the tree can take root</a:t>
            </a:r>
          </a:p>
          <a:p>
            <a:pPr eaLnBrk="1" hangingPunct="1">
              <a:spcBef>
                <a:spcPct val="0"/>
              </a:spcBef>
              <a:buNone/>
            </a:pPr>
            <a:endParaRPr lang="en-US" altLang="cs-CZ" sz="2400" dirty="0">
              <a:latin typeface="Arial" panose="020B0604020202020204" pitchFamily="34" charset="0"/>
              <a:cs typeface="Arial" panose="020B0604020202020204" pitchFamily="34" charset="0"/>
            </a:endParaRPr>
          </a:p>
          <a:p>
            <a:pPr eaLnBrk="1" hangingPunct="1">
              <a:spcBef>
                <a:spcPct val="0"/>
              </a:spcBef>
            </a:pPr>
            <a:r>
              <a:rPr lang="en-US" altLang="cs-CZ" sz="2400" dirty="0">
                <a:latin typeface="Arial" panose="020B0604020202020204" pitchFamily="34" charset="0"/>
                <a:cs typeface="Arial" panose="020B0604020202020204" pitchFamily="34" charset="0"/>
              </a:rPr>
              <a:t>  It assumes that the substitution rate is constant, so the distance (D) is directly proportional to the time (T), the molecular clock holds exactly</a:t>
            </a:r>
          </a:p>
          <a:p>
            <a:pPr eaLnBrk="1" hangingPunct="1">
              <a:spcBef>
                <a:spcPct val="0"/>
              </a:spcBef>
            </a:pPr>
            <a:endParaRPr lang="en-US" altLang="cs-CZ" sz="2400" dirty="0">
              <a:latin typeface="Arial" panose="020B0604020202020204" pitchFamily="34" charset="0"/>
              <a:cs typeface="Arial" panose="020B0604020202020204" pitchFamily="34" charset="0"/>
            </a:endParaRPr>
          </a:p>
          <a:p>
            <a:pPr eaLnBrk="1" hangingPunct="1">
              <a:spcBef>
                <a:spcPct val="0"/>
              </a:spcBef>
            </a:pPr>
            <a:r>
              <a:rPr lang="en-US" altLang="cs-CZ" sz="2400" dirty="0">
                <a:latin typeface="Arial" panose="020B0604020202020204" pitchFamily="34" charset="0"/>
                <a:cs typeface="Arial" panose="020B0604020202020204" pitchFamily="34" charset="0"/>
              </a:rPr>
              <a:t>  Therefore, </a:t>
            </a:r>
            <a:r>
              <a:rPr lang="cs-CZ" altLang="cs-CZ" sz="2400" dirty="0" err="1">
                <a:latin typeface="Arial" panose="020B0604020202020204" pitchFamily="34" charset="0"/>
                <a:cs typeface="Arial" panose="020B0604020202020204" pitchFamily="34" charset="0"/>
              </a:rPr>
              <a:t>it</a:t>
            </a:r>
            <a:r>
              <a:rPr lang="en-US" altLang="cs-CZ" sz="2400" dirty="0">
                <a:latin typeface="Arial" panose="020B0604020202020204" pitchFamily="34" charset="0"/>
                <a:cs typeface="Arial" panose="020B0604020202020204" pitchFamily="34" charset="0"/>
              </a:rPr>
              <a:t> assumes that the distance and the tree is </a:t>
            </a:r>
            <a:r>
              <a:rPr lang="en-US" altLang="cs-CZ" sz="2400" dirty="0" err="1">
                <a:latin typeface="Arial" panose="020B0604020202020204" pitchFamily="34" charset="0"/>
                <a:cs typeface="Arial" panose="020B0604020202020204" pitchFamily="34" charset="0"/>
              </a:rPr>
              <a:t>ultrameric</a:t>
            </a:r>
            <a:r>
              <a:rPr lang="en-US" altLang="cs-CZ" sz="2400" dirty="0">
                <a:latin typeface="Arial" panose="020B0604020202020204" pitchFamily="34" charset="0"/>
                <a:cs typeface="Arial" panose="020B0604020202020204" pitchFamily="34" charset="0"/>
              </a:rPr>
              <a:t>, all today's taxa have "substituted" equally far</a:t>
            </a:r>
            <a:endParaRPr lang="cs-CZ" altLang="cs-CZ" sz="2400" dirty="0">
              <a:latin typeface="Arial" panose="020B0604020202020204" pitchFamily="34" charset="0"/>
              <a:cs typeface="Arial" panose="020B0604020202020204" pitchFamily="34" charset="0"/>
            </a:endParaRPr>
          </a:p>
        </p:txBody>
      </p:sp>
      <p:cxnSp>
        <p:nvCxnSpPr>
          <p:cNvPr id="9" name="Přímá spojovací čára 8">
            <a:extLst>
              <a:ext uri="{FF2B5EF4-FFF2-40B4-BE49-F238E27FC236}">
                <a16:creationId xmlns:a16="http://schemas.microsoft.com/office/drawing/2014/main" id="{4F187A90-98A6-40D3-9395-AB592DD43F3C}"/>
              </a:ext>
            </a:extLst>
          </p:cNvPr>
          <p:cNvCxnSpPr/>
          <p:nvPr/>
        </p:nvCxnSpPr>
        <p:spPr>
          <a:xfrm>
            <a:off x="4357688" y="5072063"/>
            <a:ext cx="273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Přímá spojovací čára 9">
            <a:extLst>
              <a:ext uri="{FF2B5EF4-FFF2-40B4-BE49-F238E27FC236}">
                <a16:creationId xmlns:a16="http://schemas.microsoft.com/office/drawing/2014/main" id="{46C816C5-352F-4C39-BD21-D9B004B41756}"/>
              </a:ext>
            </a:extLst>
          </p:cNvPr>
          <p:cNvCxnSpPr/>
          <p:nvPr/>
        </p:nvCxnSpPr>
        <p:spPr>
          <a:xfrm rot="5400000">
            <a:off x="4143375" y="5286376"/>
            <a:ext cx="428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Přímá spojovací čára 10">
            <a:extLst>
              <a:ext uri="{FF2B5EF4-FFF2-40B4-BE49-F238E27FC236}">
                <a16:creationId xmlns:a16="http://schemas.microsoft.com/office/drawing/2014/main" id="{B6BFFAA2-7791-4E54-9E03-7C24748C9833}"/>
              </a:ext>
            </a:extLst>
          </p:cNvPr>
          <p:cNvCxnSpPr/>
          <p:nvPr/>
        </p:nvCxnSpPr>
        <p:spPr>
          <a:xfrm>
            <a:off x="4357688" y="5500688"/>
            <a:ext cx="273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8919" name="TextovéPole 11">
            <a:extLst>
              <a:ext uri="{FF2B5EF4-FFF2-40B4-BE49-F238E27FC236}">
                <a16:creationId xmlns:a16="http://schemas.microsoft.com/office/drawing/2014/main" id="{AE46EDB1-B9DE-4CCB-965A-0D4A4F62AD74}"/>
              </a:ext>
            </a:extLst>
          </p:cNvPr>
          <p:cNvSpPr txBox="1">
            <a:spLocks noChangeArrowheads="1"/>
          </p:cNvSpPr>
          <p:nvPr/>
        </p:nvSpPr>
        <p:spPr bwMode="auto">
          <a:xfrm>
            <a:off x="4630738" y="5314950"/>
            <a:ext cx="369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C</a:t>
            </a:r>
          </a:p>
        </p:txBody>
      </p:sp>
      <p:sp>
        <p:nvSpPr>
          <p:cNvPr id="38920" name="TextovéPole 12">
            <a:extLst>
              <a:ext uri="{FF2B5EF4-FFF2-40B4-BE49-F238E27FC236}">
                <a16:creationId xmlns:a16="http://schemas.microsoft.com/office/drawing/2014/main" id="{DC80722A-D05D-42B6-81C2-D4B0E11EF0E3}"/>
              </a:ext>
            </a:extLst>
          </p:cNvPr>
          <p:cNvSpPr txBox="1">
            <a:spLocks noChangeArrowheads="1"/>
          </p:cNvSpPr>
          <p:nvPr/>
        </p:nvSpPr>
        <p:spPr bwMode="auto">
          <a:xfrm>
            <a:off x="4630738" y="4886325"/>
            <a:ext cx="35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B</a:t>
            </a:r>
          </a:p>
        </p:txBody>
      </p:sp>
      <p:sp>
        <p:nvSpPr>
          <p:cNvPr id="38921" name="TextovéPole 13">
            <a:extLst>
              <a:ext uri="{FF2B5EF4-FFF2-40B4-BE49-F238E27FC236}">
                <a16:creationId xmlns:a16="http://schemas.microsoft.com/office/drawing/2014/main" id="{DE72BDA7-3E89-458B-8BA6-CC360CBFD33A}"/>
              </a:ext>
            </a:extLst>
          </p:cNvPr>
          <p:cNvSpPr txBox="1">
            <a:spLocks noChangeArrowheads="1"/>
          </p:cNvSpPr>
          <p:nvPr/>
        </p:nvSpPr>
        <p:spPr bwMode="auto">
          <a:xfrm>
            <a:off x="4643438" y="5672138"/>
            <a:ext cx="369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D</a:t>
            </a:r>
          </a:p>
        </p:txBody>
      </p:sp>
      <p:cxnSp>
        <p:nvCxnSpPr>
          <p:cNvPr id="15" name="Přímá spojovací čára 14">
            <a:extLst>
              <a:ext uri="{FF2B5EF4-FFF2-40B4-BE49-F238E27FC236}">
                <a16:creationId xmlns:a16="http://schemas.microsoft.com/office/drawing/2014/main" id="{C6347076-3888-4F40-91FF-1BE5649E6483}"/>
              </a:ext>
            </a:extLst>
          </p:cNvPr>
          <p:cNvCxnSpPr/>
          <p:nvPr/>
        </p:nvCxnSpPr>
        <p:spPr>
          <a:xfrm>
            <a:off x="3857625" y="5857875"/>
            <a:ext cx="7731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Přímá spojovací čára 15">
            <a:extLst>
              <a:ext uri="{FF2B5EF4-FFF2-40B4-BE49-F238E27FC236}">
                <a16:creationId xmlns:a16="http://schemas.microsoft.com/office/drawing/2014/main" id="{C49174EF-BA01-4CD4-80AB-AB122CE783D8}"/>
              </a:ext>
            </a:extLst>
          </p:cNvPr>
          <p:cNvCxnSpPr/>
          <p:nvPr/>
        </p:nvCxnSpPr>
        <p:spPr>
          <a:xfrm>
            <a:off x="3857625" y="5286375"/>
            <a:ext cx="5000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Přímá spojovací čára 16">
            <a:extLst>
              <a:ext uri="{FF2B5EF4-FFF2-40B4-BE49-F238E27FC236}">
                <a16:creationId xmlns:a16="http://schemas.microsoft.com/office/drawing/2014/main" id="{63A52B5F-0096-43EF-BE6F-02D9437AD690}"/>
              </a:ext>
            </a:extLst>
          </p:cNvPr>
          <p:cNvCxnSpPr/>
          <p:nvPr/>
        </p:nvCxnSpPr>
        <p:spPr>
          <a:xfrm rot="5400000">
            <a:off x="3571875" y="5572125"/>
            <a:ext cx="571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Přímá spojovací čára 17">
            <a:extLst>
              <a:ext uri="{FF2B5EF4-FFF2-40B4-BE49-F238E27FC236}">
                <a16:creationId xmlns:a16="http://schemas.microsoft.com/office/drawing/2014/main" id="{A05189ED-8920-456F-A405-CF81B45B92E8}"/>
              </a:ext>
            </a:extLst>
          </p:cNvPr>
          <p:cNvCxnSpPr/>
          <p:nvPr/>
        </p:nvCxnSpPr>
        <p:spPr>
          <a:xfrm>
            <a:off x="3429000" y="5572125"/>
            <a:ext cx="428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Přímá spojovací čára 18">
            <a:extLst>
              <a:ext uri="{FF2B5EF4-FFF2-40B4-BE49-F238E27FC236}">
                <a16:creationId xmlns:a16="http://schemas.microsoft.com/office/drawing/2014/main" id="{29168372-DC42-4146-B777-BE3A3DE44608}"/>
              </a:ext>
            </a:extLst>
          </p:cNvPr>
          <p:cNvCxnSpPr/>
          <p:nvPr/>
        </p:nvCxnSpPr>
        <p:spPr>
          <a:xfrm rot="5400000">
            <a:off x="3071812" y="5929313"/>
            <a:ext cx="7143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Přímá spojovací čára 19">
            <a:extLst>
              <a:ext uri="{FF2B5EF4-FFF2-40B4-BE49-F238E27FC236}">
                <a16:creationId xmlns:a16="http://schemas.microsoft.com/office/drawing/2014/main" id="{EC462A71-C0D6-4160-B9FA-BD126EB9EADF}"/>
              </a:ext>
            </a:extLst>
          </p:cNvPr>
          <p:cNvCxnSpPr/>
          <p:nvPr/>
        </p:nvCxnSpPr>
        <p:spPr>
          <a:xfrm>
            <a:off x="3429000" y="6286500"/>
            <a:ext cx="12144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8928" name="TextovéPole 20">
            <a:extLst>
              <a:ext uri="{FF2B5EF4-FFF2-40B4-BE49-F238E27FC236}">
                <a16:creationId xmlns:a16="http://schemas.microsoft.com/office/drawing/2014/main" id="{7D8E1AEA-11DA-4C56-A7FE-BB2F7B303EB9}"/>
              </a:ext>
            </a:extLst>
          </p:cNvPr>
          <p:cNvSpPr txBox="1">
            <a:spLocks noChangeArrowheads="1"/>
          </p:cNvSpPr>
          <p:nvPr/>
        </p:nvSpPr>
        <p:spPr bwMode="auto">
          <a:xfrm>
            <a:off x="4643438" y="6100763"/>
            <a:ext cx="35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A</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6">
            <a:extLst>
              <a:ext uri="{FF2B5EF4-FFF2-40B4-BE49-F238E27FC236}">
                <a16:creationId xmlns:a16="http://schemas.microsoft.com/office/drawing/2014/main" id="{E959D396-8214-4774-B724-FB658A6ACF47}"/>
              </a:ext>
            </a:extLst>
          </p:cNvPr>
          <p:cNvSpPr txBox="1">
            <a:spLocks noChangeArrowheads="1"/>
          </p:cNvSpPr>
          <p:nvPr/>
        </p:nvSpPr>
        <p:spPr bwMode="auto">
          <a:xfrm>
            <a:off x="0" y="228600"/>
            <a:ext cx="9144000" cy="769938"/>
          </a:xfrm>
          <a:prstGeom prst="rect">
            <a:avLst/>
          </a:prstGeom>
          <a:solidFill>
            <a:schemeClr val="accent6">
              <a:lumMod val="20000"/>
              <a:lumOff val="80000"/>
            </a:schemeClr>
          </a:solidFill>
          <a:ln w="9525">
            <a:noFill/>
            <a:miter lim="800000"/>
            <a:headEnd/>
            <a:tailEnd/>
          </a:ln>
        </p:spPr>
        <p:txBody>
          <a:bodyPr>
            <a:spAutoFit/>
          </a:bodyPr>
          <a:lstStyle/>
          <a:p>
            <a:pPr algn="ctr" eaLnBrk="1" hangingPunct="1">
              <a:defRPr/>
            </a:pPr>
            <a:r>
              <a:rPr lang="en-US" sz="4400" b="1" dirty="0">
                <a:solidFill>
                  <a:srgbClr val="C00000"/>
                </a:solidFill>
                <a:latin typeface="Arial" pitchFamily="34" charset="0"/>
                <a:cs typeface="Arial" pitchFamily="34" charset="0"/>
              </a:rPr>
              <a:t>UPGMA</a:t>
            </a:r>
            <a:endParaRPr lang="cs-CZ" dirty="0">
              <a:latin typeface="Arial" pitchFamily="34" charset="0"/>
              <a:cs typeface="Arial" pitchFamily="34" charset="0"/>
            </a:endParaRPr>
          </a:p>
        </p:txBody>
      </p:sp>
      <p:sp>
        <p:nvSpPr>
          <p:cNvPr id="40963" name="TextovéPole 7">
            <a:extLst>
              <a:ext uri="{FF2B5EF4-FFF2-40B4-BE49-F238E27FC236}">
                <a16:creationId xmlns:a16="http://schemas.microsoft.com/office/drawing/2014/main" id="{894AB0F5-F0F9-4CB6-ADBA-3805D9DDBCAD}"/>
              </a:ext>
            </a:extLst>
          </p:cNvPr>
          <p:cNvSpPr txBox="1">
            <a:spLocks noChangeArrowheads="1"/>
          </p:cNvSpPr>
          <p:nvPr/>
        </p:nvSpPr>
        <p:spPr bwMode="auto">
          <a:xfrm>
            <a:off x="428625" y="1714500"/>
            <a:ext cx="835818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cs-CZ" altLang="cs-CZ" sz="2400" dirty="0">
                <a:latin typeface="Arial" panose="020B0604020202020204" pitchFamily="34" charset="0"/>
                <a:cs typeface="Arial" panose="020B0604020202020204" pitchFamily="34" charset="0"/>
              </a:rPr>
              <a:t> </a:t>
            </a:r>
            <a:r>
              <a:rPr lang="en-US" altLang="cs-CZ" sz="2400" dirty="0">
                <a:latin typeface="Arial" panose="020B0604020202020204" pitchFamily="34" charset="0"/>
                <a:cs typeface="Arial" panose="020B0604020202020204" pitchFamily="34" charset="0"/>
              </a:rPr>
              <a:t>However, these assumptions are almost always violated</a:t>
            </a:r>
          </a:p>
          <a:p>
            <a:pPr eaLnBrk="1" hangingPunct="1">
              <a:spcBef>
                <a:spcPct val="0"/>
              </a:spcBef>
              <a:buNone/>
            </a:pPr>
            <a:endParaRPr lang="en-US" altLang="cs-CZ" sz="2400" dirty="0">
              <a:latin typeface="Arial" panose="020B0604020202020204" pitchFamily="34" charset="0"/>
              <a:cs typeface="Arial" panose="020B0604020202020204" pitchFamily="34" charset="0"/>
            </a:endParaRPr>
          </a:p>
          <a:p>
            <a:pPr eaLnBrk="1" hangingPunct="1">
              <a:spcBef>
                <a:spcPct val="0"/>
              </a:spcBef>
            </a:pPr>
            <a:r>
              <a:rPr lang="en-US" altLang="cs-CZ" sz="2400" dirty="0">
                <a:latin typeface="Arial" panose="020B0604020202020204" pitchFamily="34" charset="0"/>
                <a:cs typeface="Arial" panose="020B0604020202020204" pitchFamily="34" charset="0"/>
              </a:rPr>
              <a:t>  If the assumptions are violated significantly, the method will simply confuse and </a:t>
            </a:r>
            <a:r>
              <a:rPr lang="cs-CZ" altLang="cs-CZ" sz="2400" dirty="0" err="1">
                <a:latin typeface="Arial" panose="020B0604020202020204" pitchFamily="34" charset="0"/>
                <a:cs typeface="Arial" panose="020B0604020202020204" pitchFamily="34" charset="0"/>
              </a:rPr>
              <a:t>give</a:t>
            </a:r>
            <a:r>
              <a:rPr lang="en-US" altLang="cs-CZ" sz="2400" dirty="0">
                <a:latin typeface="Arial" panose="020B0604020202020204" pitchFamily="34" charset="0"/>
                <a:cs typeface="Arial" panose="020B0604020202020204" pitchFamily="34" charset="0"/>
              </a:rPr>
              <a:t> </a:t>
            </a:r>
            <a:r>
              <a:rPr lang="cs-CZ" altLang="cs-CZ" sz="2400" dirty="0">
                <a:latin typeface="Arial" panose="020B0604020202020204" pitchFamily="34" charset="0"/>
                <a:cs typeface="Arial" panose="020B0604020202020204" pitchFamily="34" charset="0"/>
              </a:rPr>
              <a:t>a</a:t>
            </a:r>
            <a:r>
              <a:rPr lang="en-US" altLang="cs-CZ" sz="2400" dirty="0">
                <a:latin typeface="Arial" panose="020B0604020202020204" pitchFamily="34" charset="0"/>
                <a:cs typeface="Arial" panose="020B0604020202020204" pitchFamily="34" charset="0"/>
              </a:rPr>
              <a:t> wrong tree</a:t>
            </a:r>
          </a:p>
          <a:p>
            <a:pPr eaLnBrk="1" hangingPunct="1">
              <a:spcBef>
                <a:spcPct val="0"/>
              </a:spcBef>
            </a:pPr>
            <a:endParaRPr lang="en-US" altLang="cs-CZ" sz="2400" dirty="0">
              <a:latin typeface="Arial" panose="020B0604020202020204" pitchFamily="34" charset="0"/>
              <a:cs typeface="Arial" panose="020B0604020202020204" pitchFamily="34" charset="0"/>
            </a:endParaRPr>
          </a:p>
          <a:p>
            <a:pPr eaLnBrk="1" hangingPunct="1">
              <a:spcBef>
                <a:spcPct val="0"/>
              </a:spcBef>
            </a:pPr>
            <a:r>
              <a:rPr lang="en-US" altLang="cs-CZ" sz="2400" dirty="0">
                <a:latin typeface="Arial" panose="020B0604020202020204" pitchFamily="34" charset="0"/>
                <a:cs typeface="Arial" panose="020B0604020202020204" pitchFamily="34" charset="0"/>
              </a:rPr>
              <a:t>  It tends to move more divergent sequences closer to the root of the tree - the artifact of attracting long branches (LBA)</a:t>
            </a:r>
          </a:p>
          <a:p>
            <a:pPr eaLnBrk="1" hangingPunct="1">
              <a:spcBef>
                <a:spcPct val="0"/>
              </a:spcBef>
            </a:pPr>
            <a:endParaRPr lang="en-US" altLang="cs-CZ" sz="2400" dirty="0">
              <a:latin typeface="Arial" panose="020B0604020202020204" pitchFamily="34" charset="0"/>
              <a:cs typeface="Arial" panose="020B0604020202020204" pitchFamily="34" charset="0"/>
            </a:endParaRPr>
          </a:p>
          <a:p>
            <a:pPr eaLnBrk="1" hangingPunct="1">
              <a:spcBef>
                <a:spcPct val="0"/>
              </a:spcBef>
            </a:pPr>
            <a:r>
              <a:rPr lang="en-US" altLang="cs-CZ" sz="2400" dirty="0">
                <a:latin typeface="Arial" panose="020B0604020202020204" pitchFamily="34" charset="0"/>
                <a:cs typeface="Arial" panose="020B0604020202020204" pitchFamily="34" charset="0"/>
              </a:rPr>
              <a:t>  LBA is one of the biggest pitfalls of molecular phylogenetics</a:t>
            </a:r>
            <a:endParaRPr lang="cs-CZ" altLang="cs-CZ" sz="2400" dirty="0">
              <a:latin typeface="Arial" panose="020B0604020202020204" pitchFamily="34" charset="0"/>
              <a:cs typeface="Arial" panose="020B0604020202020204" pitchFamily="34" charset="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6">
            <a:extLst>
              <a:ext uri="{FF2B5EF4-FFF2-40B4-BE49-F238E27FC236}">
                <a16:creationId xmlns:a16="http://schemas.microsoft.com/office/drawing/2014/main" id="{EFD3B389-857C-42CF-AE98-3E7D0B63D0C3}"/>
              </a:ext>
            </a:extLst>
          </p:cNvPr>
          <p:cNvSpPr txBox="1">
            <a:spLocks noChangeArrowheads="1"/>
          </p:cNvSpPr>
          <p:nvPr/>
        </p:nvSpPr>
        <p:spPr bwMode="auto">
          <a:xfrm>
            <a:off x="0" y="228600"/>
            <a:ext cx="9144000" cy="769938"/>
          </a:xfrm>
          <a:prstGeom prst="rect">
            <a:avLst/>
          </a:prstGeom>
          <a:solidFill>
            <a:schemeClr val="accent6">
              <a:lumMod val="20000"/>
              <a:lumOff val="80000"/>
            </a:schemeClr>
          </a:solidFill>
          <a:ln w="9525">
            <a:noFill/>
            <a:miter lim="800000"/>
            <a:headEnd/>
            <a:tailEnd/>
          </a:ln>
        </p:spPr>
        <p:txBody>
          <a:bodyPr>
            <a:spAutoFit/>
          </a:bodyPr>
          <a:lstStyle/>
          <a:p>
            <a:pPr algn="ctr" eaLnBrk="1" hangingPunct="1">
              <a:defRPr/>
            </a:pPr>
            <a:r>
              <a:rPr lang="en-US" sz="4400" b="1" dirty="0">
                <a:solidFill>
                  <a:srgbClr val="C00000"/>
                </a:solidFill>
                <a:latin typeface="Arial" pitchFamily="34" charset="0"/>
                <a:cs typeface="Arial" pitchFamily="34" charset="0"/>
              </a:rPr>
              <a:t>UPGMA</a:t>
            </a:r>
            <a:endParaRPr lang="cs-CZ" dirty="0">
              <a:latin typeface="Arial" pitchFamily="34" charset="0"/>
              <a:cs typeface="Arial" pitchFamily="34" charset="0"/>
            </a:endParaRPr>
          </a:p>
        </p:txBody>
      </p:sp>
      <p:cxnSp>
        <p:nvCxnSpPr>
          <p:cNvPr id="6" name="Přímá spojovací čára 5">
            <a:extLst>
              <a:ext uri="{FF2B5EF4-FFF2-40B4-BE49-F238E27FC236}">
                <a16:creationId xmlns:a16="http://schemas.microsoft.com/office/drawing/2014/main" id="{94EFCEFA-3BD9-4A3C-A66E-A67EFB339A26}"/>
              </a:ext>
            </a:extLst>
          </p:cNvPr>
          <p:cNvCxnSpPr>
            <a:cxnSpLocks/>
          </p:cNvCxnSpPr>
          <p:nvPr/>
        </p:nvCxnSpPr>
        <p:spPr>
          <a:xfrm flipV="1">
            <a:off x="1800808" y="2239347"/>
            <a:ext cx="923731" cy="6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Přímá spojovací čára 6">
            <a:extLst>
              <a:ext uri="{FF2B5EF4-FFF2-40B4-BE49-F238E27FC236}">
                <a16:creationId xmlns:a16="http://schemas.microsoft.com/office/drawing/2014/main" id="{0978E3A5-F294-442A-BDAE-C95C0C45C9DE}"/>
              </a:ext>
            </a:extLst>
          </p:cNvPr>
          <p:cNvCxnSpPr/>
          <p:nvPr/>
        </p:nvCxnSpPr>
        <p:spPr>
          <a:xfrm rot="5400000">
            <a:off x="1276350" y="2724151"/>
            <a:ext cx="10064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Přímá spojovací čára 7">
            <a:extLst>
              <a:ext uri="{FF2B5EF4-FFF2-40B4-BE49-F238E27FC236}">
                <a16:creationId xmlns:a16="http://schemas.microsoft.com/office/drawing/2014/main" id="{4219E731-50C9-4967-95DC-1D731A7232F5}"/>
              </a:ext>
            </a:extLst>
          </p:cNvPr>
          <p:cNvCxnSpPr/>
          <p:nvPr/>
        </p:nvCxnSpPr>
        <p:spPr>
          <a:xfrm flipV="1">
            <a:off x="1779588" y="3214688"/>
            <a:ext cx="1506537" cy="12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3014" name="TextovéPole 8">
            <a:extLst>
              <a:ext uri="{FF2B5EF4-FFF2-40B4-BE49-F238E27FC236}">
                <a16:creationId xmlns:a16="http://schemas.microsoft.com/office/drawing/2014/main" id="{4CD8E241-866E-4539-91ED-8EAF25B8D99A}"/>
              </a:ext>
            </a:extLst>
          </p:cNvPr>
          <p:cNvSpPr txBox="1">
            <a:spLocks noChangeArrowheads="1"/>
          </p:cNvSpPr>
          <p:nvPr/>
        </p:nvSpPr>
        <p:spPr bwMode="auto">
          <a:xfrm>
            <a:off x="3281363" y="2916238"/>
            <a:ext cx="219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a:latin typeface="Arial" panose="020B0604020202020204" pitchFamily="34" charset="0"/>
                <a:cs typeface="Arial" panose="020B0604020202020204" pitchFamily="34" charset="0"/>
              </a:rPr>
              <a:t>C</a:t>
            </a:r>
          </a:p>
        </p:txBody>
      </p:sp>
      <p:sp>
        <p:nvSpPr>
          <p:cNvPr id="43015" name="TextovéPole 9">
            <a:extLst>
              <a:ext uri="{FF2B5EF4-FFF2-40B4-BE49-F238E27FC236}">
                <a16:creationId xmlns:a16="http://schemas.microsoft.com/office/drawing/2014/main" id="{A16553C7-874F-471D-B023-B254C05B7A1F}"/>
              </a:ext>
            </a:extLst>
          </p:cNvPr>
          <p:cNvSpPr txBox="1">
            <a:spLocks noChangeArrowheads="1"/>
          </p:cNvSpPr>
          <p:nvPr/>
        </p:nvSpPr>
        <p:spPr bwMode="auto">
          <a:xfrm>
            <a:off x="2706851" y="1922270"/>
            <a:ext cx="458784"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dirty="0">
                <a:latin typeface="Arial" panose="020B0604020202020204" pitchFamily="34" charset="0"/>
                <a:cs typeface="Arial" panose="020B0604020202020204" pitchFamily="34" charset="0"/>
              </a:rPr>
              <a:t>B</a:t>
            </a:r>
          </a:p>
        </p:txBody>
      </p:sp>
      <p:sp>
        <p:nvSpPr>
          <p:cNvPr id="43016" name="TextovéPole 10">
            <a:extLst>
              <a:ext uri="{FF2B5EF4-FFF2-40B4-BE49-F238E27FC236}">
                <a16:creationId xmlns:a16="http://schemas.microsoft.com/office/drawing/2014/main" id="{D309FC86-0C4A-45AC-AFA5-7D32A100A6CD}"/>
              </a:ext>
            </a:extLst>
          </p:cNvPr>
          <p:cNvSpPr txBox="1">
            <a:spLocks noChangeArrowheads="1"/>
          </p:cNvSpPr>
          <p:nvPr/>
        </p:nvSpPr>
        <p:spPr bwMode="auto">
          <a:xfrm>
            <a:off x="1785938" y="3773488"/>
            <a:ext cx="219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a:latin typeface="Arial" panose="020B0604020202020204" pitchFamily="34" charset="0"/>
                <a:cs typeface="Arial" panose="020B0604020202020204" pitchFamily="34" charset="0"/>
              </a:rPr>
              <a:t>D</a:t>
            </a:r>
          </a:p>
        </p:txBody>
      </p:sp>
      <p:cxnSp>
        <p:nvCxnSpPr>
          <p:cNvPr id="12" name="Přímá spojovací čára 11">
            <a:extLst>
              <a:ext uri="{FF2B5EF4-FFF2-40B4-BE49-F238E27FC236}">
                <a16:creationId xmlns:a16="http://schemas.microsoft.com/office/drawing/2014/main" id="{D10B58D8-F546-476E-A643-41269CD89D60}"/>
              </a:ext>
            </a:extLst>
          </p:cNvPr>
          <p:cNvCxnSpPr>
            <a:cxnSpLocks/>
          </p:cNvCxnSpPr>
          <p:nvPr/>
        </p:nvCxnSpPr>
        <p:spPr>
          <a:xfrm flipV="1">
            <a:off x="936625" y="4058816"/>
            <a:ext cx="864183" cy="51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Přímá spojovací čára 12">
            <a:extLst>
              <a:ext uri="{FF2B5EF4-FFF2-40B4-BE49-F238E27FC236}">
                <a16:creationId xmlns:a16="http://schemas.microsoft.com/office/drawing/2014/main" id="{CE002C05-7A30-4B59-A34E-E4A2FD22EDD0}"/>
              </a:ext>
            </a:extLst>
          </p:cNvPr>
          <p:cNvCxnSpPr/>
          <p:nvPr/>
        </p:nvCxnSpPr>
        <p:spPr>
          <a:xfrm>
            <a:off x="936625" y="2724150"/>
            <a:ext cx="8429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Přímá spojovací čára 13">
            <a:extLst>
              <a:ext uri="{FF2B5EF4-FFF2-40B4-BE49-F238E27FC236}">
                <a16:creationId xmlns:a16="http://schemas.microsoft.com/office/drawing/2014/main" id="{F48B91EF-27DF-4D2B-A13B-86136CB7F74C}"/>
              </a:ext>
            </a:extLst>
          </p:cNvPr>
          <p:cNvCxnSpPr/>
          <p:nvPr/>
        </p:nvCxnSpPr>
        <p:spPr>
          <a:xfrm rot="5400000">
            <a:off x="266700" y="3402013"/>
            <a:ext cx="1339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Přímá spojovací čára 14">
            <a:extLst>
              <a:ext uri="{FF2B5EF4-FFF2-40B4-BE49-F238E27FC236}">
                <a16:creationId xmlns:a16="http://schemas.microsoft.com/office/drawing/2014/main" id="{7357A817-3555-4B6B-A65B-90658F956AD3}"/>
              </a:ext>
            </a:extLst>
          </p:cNvPr>
          <p:cNvCxnSpPr/>
          <p:nvPr/>
        </p:nvCxnSpPr>
        <p:spPr>
          <a:xfrm>
            <a:off x="214313" y="3402013"/>
            <a:ext cx="7223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Přímá spojovací čára 15">
            <a:extLst>
              <a:ext uri="{FF2B5EF4-FFF2-40B4-BE49-F238E27FC236}">
                <a16:creationId xmlns:a16="http://schemas.microsoft.com/office/drawing/2014/main" id="{F180DB4F-1902-469C-B5C2-D6DE0845DCBE}"/>
              </a:ext>
            </a:extLst>
          </p:cNvPr>
          <p:cNvCxnSpPr/>
          <p:nvPr/>
        </p:nvCxnSpPr>
        <p:spPr>
          <a:xfrm rot="5400000">
            <a:off x="-623094" y="4231482"/>
            <a:ext cx="16748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Přímá spojovací čára 16">
            <a:extLst>
              <a:ext uri="{FF2B5EF4-FFF2-40B4-BE49-F238E27FC236}">
                <a16:creationId xmlns:a16="http://schemas.microsoft.com/office/drawing/2014/main" id="{FB0F60E2-6833-4EE2-9AEA-ACD80FDB8EED}"/>
              </a:ext>
            </a:extLst>
          </p:cNvPr>
          <p:cNvCxnSpPr>
            <a:cxnSpLocks/>
            <a:endCxn id="43023" idx="1"/>
          </p:cNvCxnSpPr>
          <p:nvPr/>
        </p:nvCxnSpPr>
        <p:spPr>
          <a:xfrm flipV="1">
            <a:off x="214313" y="5065713"/>
            <a:ext cx="3097858" cy="31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3023" name="TextovéPole 17">
            <a:extLst>
              <a:ext uri="{FF2B5EF4-FFF2-40B4-BE49-F238E27FC236}">
                <a16:creationId xmlns:a16="http://schemas.microsoft.com/office/drawing/2014/main" id="{E216AC4D-E663-42C8-94F0-1159119A83A8}"/>
              </a:ext>
            </a:extLst>
          </p:cNvPr>
          <p:cNvSpPr txBox="1">
            <a:spLocks noChangeArrowheads="1"/>
          </p:cNvSpPr>
          <p:nvPr/>
        </p:nvSpPr>
        <p:spPr bwMode="auto">
          <a:xfrm>
            <a:off x="3312171" y="4773613"/>
            <a:ext cx="5397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dirty="0">
                <a:latin typeface="Arial" panose="020B0604020202020204" pitchFamily="34" charset="0"/>
                <a:cs typeface="Arial" panose="020B0604020202020204" pitchFamily="34" charset="0"/>
              </a:rPr>
              <a:t>A</a:t>
            </a:r>
          </a:p>
        </p:txBody>
      </p:sp>
      <p:sp>
        <p:nvSpPr>
          <p:cNvPr id="43024" name="TextovéPole 18">
            <a:extLst>
              <a:ext uri="{FF2B5EF4-FFF2-40B4-BE49-F238E27FC236}">
                <a16:creationId xmlns:a16="http://schemas.microsoft.com/office/drawing/2014/main" id="{72BB74E7-8698-471F-8060-4B9AF48B442A}"/>
              </a:ext>
            </a:extLst>
          </p:cNvPr>
          <p:cNvSpPr txBox="1">
            <a:spLocks noChangeArrowheads="1"/>
          </p:cNvSpPr>
          <p:nvPr/>
        </p:nvSpPr>
        <p:spPr bwMode="auto">
          <a:xfrm>
            <a:off x="1828800" y="1785938"/>
            <a:ext cx="541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0,2</a:t>
            </a:r>
            <a:endParaRPr lang="cs-CZ" altLang="cs-CZ" sz="2000" baseline="-25000">
              <a:latin typeface="Arial" panose="020B0604020202020204" pitchFamily="34" charset="0"/>
              <a:cs typeface="Arial" panose="020B0604020202020204" pitchFamily="34" charset="0"/>
            </a:endParaRPr>
          </a:p>
        </p:txBody>
      </p:sp>
      <p:sp>
        <p:nvSpPr>
          <p:cNvPr id="43025" name="TextovéPole 19">
            <a:extLst>
              <a:ext uri="{FF2B5EF4-FFF2-40B4-BE49-F238E27FC236}">
                <a16:creationId xmlns:a16="http://schemas.microsoft.com/office/drawing/2014/main" id="{AEA3637E-B7DD-4306-B043-58BD78CF13C9}"/>
              </a:ext>
            </a:extLst>
          </p:cNvPr>
          <p:cNvSpPr txBox="1">
            <a:spLocks noChangeArrowheads="1"/>
          </p:cNvSpPr>
          <p:nvPr/>
        </p:nvSpPr>
        <p:spPr bwMode="auto">
          <a:xfrm>
            <a:off x="2286000" y="2786063"/>
            <a:ext cx="539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0,3</a:t>
            </a:r>
            <a:endParaRPr lang="cs-CZ" altLang="cs-CZ" sz="2000" baseline="-25000">
              <a:latin typeface="Arial" panose="020B0604020202020204" pitchFamily="34" charset="0"/>
              <a:cs typeface="Arial" panose="020B0604020202020204" pitchFamily="34" charset="0"/>
            </a:endParaRPr>
          </a:p>
        </p:txBody>
      </p:sp>
      <p:sp>
        <p:nvSpPr>
          <p:cNvPr id="43026" name="Obdélník 20">
            <a:extLst>
              <a:ext uri="{FF2B5EF4-FFF2-40B4-BE49-F238E27FC236}">
                <a16:creationId xmlns:a16="http://schemas.microsoft.com/office/drawing/2014/main" id="{75819581-A51C-4C12-A06D-50CC7E2A6D46}"/>
              </a:ext>
            </a:extLst>
          </p:cNvPr>
          <p:cNvSpPr>
            <a:spLocks noChangeArrowheads="1"/>
          </p:cNvSpPr>
          <p:nvPr/>
        </p:nvSpPr>
        <p:spPr bwMode="auto">
          <a:xfrm>
            <a:off x="1143000" y="3643313"/>
            <a:ext cx="539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0,1</a:t>
            </a:r>
            <a:endParaRPr lang="cs-CZ" altLang="cs-CZ" sz="2000"/>
          </a:p>
        </p:txBody>
      </p:sp>
      <p:sp>
        <p:nvSpPr>
          <p:cNvPr id="43027" name="Obdélník 21">
            <a:extLst>
              <a:ext uri="{FF2B5EF4-FFF2-40B4-BE49-F238E27FC236}">
                <a16:creationId xmlns:a16="http://schemas.microsoft.com/office/drawing/2014/main" id="{D9804434-FBA8-4F88-9DA8-C60AB5CD58BB}"/>
              </a:ext>
            </a:extLst>
          </p:cNvPr>
          <p:cNvSpPr>
            <a:spLocks noChangeArrowheads="1"/>
          </p:cNvSpPr>
          <p:nvPr/>
        </p:nvSpPr>
        <p:spPr bwMode="auto">
          <a:xfrm>
            <a:off x="1138238" y="2292350"/>
            <a:ext cx="539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0,1</a:t>
            </a:r>
            <a:endParaRPr lang="cs-CZ" altLang="cs-CZ" sz="2000" baseline="-25000">
              <a:latin typeface="Arial" panose="020B0604020202020204" pitchFamily="34" charset="0"/>
              <a:cs typeface="Arial" panose="020B0604020202020204" pitchFamily="34" charset="0"/>
            </a:endParaRPr>
          </a:p>
          <a:p>
            <a:pPr eaLnBrk="1" hangingPunct="1">
              <a:spcBef>
                <a:spcPct val="0"/>
              </a:spcBef>
              <a:buFontTx/>
              <a:buNone/>
            </a:pPr>
            <a:r>
              <a:rPr lang="cs-CZ" altLang="cs-CZ" sz="2000">
                <a:latin typeface="Arial" panose="020B0604020202020204" pitchFamily="34" charset="0"/>
                <a:cs typeface="Arial" panose="020B0604020202020204" pitchFamily="34" charset="0"/>
              </a:rPr>
              <a:t> </a:t>
            </a:r>
            <a:endParaRPr lang="cs-CZ" altLang="cs-CZ" sz="2000"/>
          </a:p>
        </p:txBody>
      </p:sp>
      <p:sp>
        <p:nvSpPr>
          <p:cNvPr id="43028" name="Obdélník 22">
            <a:extLst>
              <a:ext uri="{FF2B5EF4-FFF2-40B4-BE49-F238E27FC236}">
                <a16:creationId xmlns:a16="http://schemas.microsoft.com/office/drawing/2014/main" id="{BF878B52-15FE-49B9-A774-90AE151E0935}"/>
              </a:ext>
            </a:extLst>
          </p:cNvPr>
          <p:cNvSpPr>
            <a:spLocks noChangeArrowheads="1"/>
          </p:cNvSpPr>
          <p:nvPr/>
        </p:nvSpPr>
        <p:spPr bwMode="auto">
          <a:xfrm>
            <a:off x="1096963" y="4672013"/>
            <a:ext cx="539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0,4</a:t>
            </a:r>
            <a:endParaRPr lang="cs-CZ" altLang="cs-CZ" sz="2000"/>
          </a:p>
        </p:txBody>
      </p:sp>
      <p:sp>
        <p:nvSpPr>
          <p:cNvPr id="43029" name="Obdélník 23">
            <a:extLst>
              <a:ext uri="{FF2B5EF4-FFF2-40B4-BE49-F238E27FC236}">
                <a16:creationId xmlns:a16="http://schemas.microsoft.com/office/drawing/2014/main" id="{742D6B7D-DDC9-4E9D-852D-AED00055722B}"/>
              </a:ext>
            </a:extLst>
          </p:cNvPr>
          <p:cNvSpPr>
            <a:spLocks noChangeArrowheads="1"/>
          </p:cNvSpPr>
          <p:nvPr/>
        </p:nvSpPr>
        <p:spPr bwMode="auto">
          <a:xfrm>
            <a:off x="366713" y="3028950"/>
            <a:ext cx="541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0,1</a:t>
            </a:r>
            <a:endParaRPr lang="cs-CZ" altLang="cs-CZ" sz="2000"/>
          </a:p>
        </p:txBody>
      </p:sp>
      <p:sp>
        <p:nvSpPr>
          <p:cNvPr id="37" name="Šipka doprava 36">
            <a:extLst>
              <a:ext uri="{FF2B5EF4-FFF2-40B4-BE49-F238E27FC236}">
                <a16:creationId xmlns:a16="http://schemas.microsoft.com/office/drawing/2014/main" id="{CC5EB8B2-0F18-4786-9D27-AE3ED382FC24}"/>
              </a:ext>
            </a:extLst>
          </p:cNvPr>
          <p:cNvSpPr/>
          <p:nvPr/>
        </p:nvSpPr>
        <p:spPr>
          <a:xfrm>
            <a:off x="3571875" y="3571875"/>
            <a:ext cx="1143000" cy="50006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aphicFrame>
        <p:nvGraphicFramePr>
          <p:cNvPr id="38" name="Tabulka 37">
            <a:extLst>
              <a:ext uri="{FF2B5EF4-FFF2-40B4-BE49-F238E27FC236}">
                <a16:creationId xmlns:a16="http://schemas.microsoft.com/office/drawing/2014/main" id="{9DDF1E35-FC71-43A4-A5A3-456737A00712}"/>
              </a:ext>
            </a:extLst>
          </p:cNvPr>
          <p:cNvGraphicFramePr>
            <a:graphicFrameLocks noGrp="1"/>
          </p:cNvGraphicFramePr>
          <p:nvPr/>
        </p:nvGraphicFramePr>
        <p:xfrm>
          <a:off x="4857750" y="2571750"/>
          <a:ext cx="4071940" cy="2286000"/>
        </p:xfrm>
        <a:graphic>
          <a:graphicData uri="http://schemas.openxmlformats.org/drawingml/2006/table">
            <a:tbl>
              <a:tblPr firstRow="1" bandRow="1">
                <a:tableStyleId>{5940675A-B579-460E-94D1-54222C63F5DA}</a:tableStyleId>
              </a:tblPr>
              <a:tblGrid>
                <a:gridCol w="814388">
                  <a:extLst>
                    <a:ext uri="{9D8B030D-6E8A-4147-A177-3AD203B41FA5}">
                      <a16:colId xmlns:a16="http://schemas.microsoft.com/office/drawing/2014/main" val="20000"/>
                    </a:ext>
                  </a:extLst>
                </a:gridCol>
                <a:gridCol w="814388">
                  <a:extLst>
                    <a:ext uri="{9D8B030D-6E8A-4147-A177-3AD203B41FA5}">
                      <a16:colId xmlns:a16="http://schemas.microsoft.com/office/drawing/2014/main" val="20001"/>
                    </a:ext>
                  </a:extLst>
                </a:gridCol>
                <a:gridCol w="814388">
                  <a:extLst>
                    <a:ext uri="{9D8B030D-6E8A-4147-A177-3AD203B41FA5}">
                      <a16:colId xmlns:a16="http://schemas.microsoft.com/office/drawing/2014/main" val="20002"/>
                    </a:ext>
                  </a:extLst>
                </a:gridCol>
                <a:gridCol w="814388">
                  <a:extLst>
                    <a:ext uri="{9D8B030D-6E8A-4147-A177-3AD203B41FA5}">
                      <a16:colId xmlns:a16="http://schemas.microsoft.com/office/drawing/2014/main" val="20003"/>
                    </a:ext>
                  </a:extLst>
                </a:gridCol>
                <a:gridCol w="814388">
                  <a:extLst>
                    <a:ext uri="{9D8B030D-6E8A-4147-A177-3AD203B41FA5}">
                      <a16:colId xmlns:a16="http://schemas.microsoft.com/office/drawing/2014/main" val="20004"/>
                    </a:ext>
                  </a:extLst>
                </a:gridCol>
              </a:tblGrid>
              <a:tr h="442912">
                <a:tc>
                  <a:txBody>
                    <a:bodyPr/>
                    <a:lstStyle/>
                    <a:p>
                      <a:pPr algn="ctr"/>
                      <a:endParaRPr lang="cs-CZ" sz="2400" b="1" dirty="0">
                        <a:latin typeface="Arial" pitchFamily="34" charset="0"/>
                        <a:cs typeface="Arial" pitchFamily="34" charset="0"/>
                      </a:endParaRPr>
                    </a:p>
                  </a:txBody>
                  <a:tcPr marL="91439" marR="91439"/>
                </a:tc>
                <a:tc>
                  <a:txBody>
                    <a:bodyPr/>
                    <a:lstStyle/>
                    <a:p>
                      <a:pPr algn="ctr"/>
                      <a:r>
                        <a:rPr lang="cs-CZ" sz="2400" b="1" dirty="0">
                          <a:latin typeface="Arial" pitchFamily="34" charset="0"/>
                          <a:cs typeface="Arial" pitchFamily="34" charset="0"/>
                        </a:rPr>
                        <a:t>A</a:t>
                      </a:r>
                    </a:p>
                  </a:txBody>
                  <a:tcPr marL="91439" marR="91439"/>
                </a:tc>
                <a:tc>
                  <a:txBody>
                    <a:bodyPr/>
                    <a:lstStyle/>
                    <a:p>
                      <a:pPr algn="ctr"/>
                      <a:r>
                        <a:rPr lang="cs-CZ" sz="2400" b="1" dirty="0">
                          <a:latin typeface="Arial" pitchFamily="34" charset="0"/>
                          <a:cs typeface="Arial" pitchFamily="34" charset="0"/>
                        </a:rPr>
                        <a:t>B</a:t>
                      </a:r>
                    </a:p>
                  </a:txBody>
                  <a:tcPr marL="91439" marR="91439"/>
                </a:tc>
                <a:tc>
                  <a:txBody>
                    <a:bodyPr/>
                    <a:lstStyle/>
                    <a:p>
                      <a:pPr algn="ctr"/>
                      <a:r>
                        <a:rPr lang="cs-CZ" sz="2400" b="1" dirty="0">
                          <a:latin typeface="Arial" pitchFamily="34" charset="0"/>
                          <a:cs typeface="Arial" pitchFamily="34" charset="0"/>
                        </a:rPr>
                        <a:t>C</a:t>
                      </a:r>
                    </a:p>
                  </a:txBody>
                  <a:tcPr marL="91439" marR="91439"/>
                </a:tc>
                <a:tc>
                  <a:txBody>
                    <a:bodyPr/>
                    <a:lstStyle/>
                    <a:p>
                      <a:pPr algn="ctr"/>
                      <a:r>
                        <a:rPr lang="cs-CZ" sz="2400" b="1" dirty="0">
                          <a:latin typeface="Arial" pitchFamily="34" charset="0"/>
                          <a:cs typeface="Arial" pitchFamily="34" charset="0"/>
                        </a:rPr>
                        <a:t>D</a:t>
                      </a:r>
                    </a:p>
                  </a:txBody>
                  <a:tcPr marL="91439" marR="91439"/>
                </a:tc>
                <a:extLst>
                  <a:ext uri="{0D108BD9-81ED-4DB2-BD59-A6C34878D82A}">
                    <a16:rowId xmlns:a16="http://schemas.microsoft.com/office/drawing/2014/main" val="10000"/>
                  </a:ext>
                </a:extLst>
              </a:tr>
              <a:tr h="442912">
                <a:tc>
                  <a:txBody>
                    <a:bodyPr/>
                    <a:lstStyle/>
                    <a:p>
                      <a:pPr algn="ctr"/>
                      <a:r>
                        <a:rPr lang="cs-CZ" sz="2400" b="1" dirty="0">
                          <a:latin typeface="Arial" pitchFamily="34" charset="0"/>
                          <a:cs typeface="Arial" pitchFamily="34" charset="0"/>
                        </a:rPr>
                        <a:t>A</a:t>
                      </a:r>
                    </a:p>
                  </a:txBody>
                  <a:tcPr marL="91439" marR="91439"/>
                </a:tc>
                <a:tc>
                  <a:txBody>
                    <a:bodyPr/>
                    <a:lstStyle/>
                    <a:p>
                      <a:pPr algn="ctr"/>
                      <a:r>
                        <a:rPr lang="en-US" sz="2400" b="1" dirty="0">
                          <a:latin typeface="Arial" pitchFamily="34" charset="0"/>
                          <a:cs typeface="Arial" pitchFamily="34" charset="0"/>
                        </a:rPr>
                        <a:t>-</a:t>
                      </a:r>
                      <a:endParaRPr lang="cs-CZ" sz="2400" b="1" dirty="0">
                        <a:latin typeface="Arial" pitchFamily="34" charset="0"/>
                        <a:cs typeface="Arial" pitchFamily="34" charset="0"/>
                      </a:endParaRPr>
                    </a:p>
                  </a:txBody>
                  <a:tcPr marL="91439" marR="91439"/>
                </a:tc>
                <a:tc>
                  <a:txBody>
                    <a:bodyPr/>
                    <a:lstStyle/>
                    <a:p>
                      <a:pPr algn="ctr"/>
                      <a:endParaRPr lang="cs-CZ" sz="2400" b="1" dirty="0">
                        <a:latin typeface="Arial" pitchFamily="34" charset="0"/>
                        <a:cs typeface="Arial" pitchFamily="34" charset="0"/>
                      </a:endParaRPr>
                    </a:p>
                  </a:txBody>
                  <a:tcPr marL="91439" marR="91439"/>
                </a:tc>
                <a:tc>
                  <a:txBody>
                    <a:bodyPr/>
                    <a:lstStyle/>
                    <a:p>
                      <a:pPr algn="ctr"/>
                      <a:endParaRPr lang="cs-CZ" sz="2400" b="1">
                        <a:latin typeface="Arial" pitchFamily="34" charset="0"/>
                        <a:cs typeface="Arial" pitchFamily="34" charset="0"/>
                      </a:endParaRPr>
                    </a:p>
                  </a:txBody>
                  <a:tcPr marL="91439" marR="91439"/>
                </a:tc>
                <a:tc>
                  <a:txBody>
                    <a:bodyPr/>
                    <a:lstStyle/>
                    <a:p>
                      <a:pPr algn="ctr"/>
                      <a:endParaRPr lang="cs-CZ" sz="2400" b="1" dirty="0">
                        <a:latin typeface="Arial" pitchFamily="34" charset="0"/>
                        <a:cs typeface="Arial" pitchFamily="34" charset="0"/>
                      </a:endParaRPr>
                    </a:p>
                  </a:txBody>
                  <a:tcPr marL="91439" marR="91439"/>
                </a:tc>
                <a:extLst>
                  <a:ext uri="{0D108BD9-81ED-4DB2-BD59-A6C34878D82A}">
                    <a16:rowId xmlns:a16="http://schemas.microsoft.com/office/drawing/2014/main" val="10001"/>
                  </a:ext>
                </a:extLst>
              </a:tr>
              <a:tr h="442912">
                <a:tc>
                  <a:txBody>
                    <a:bodyPr/>
                    <a:lstStyle/>
                    <a:p>
                      <a:pPr algn="ctr"/>
                      <a:r>
                        <a:rPr lang="cs-CZ" sz="2400" b="1" dirty="0">
                          <a:latin typeface="Arial" pitchFamily="34" charset="0"/>
                          <a:cs typeface="Arial" pitchFamily="34" charset="0"/>
                        </a:rPr>
                        <a:t>B</a:t>
                      </a:r>
                    </a:p>
                  </a:txBody>
                  <a:tcPr marL="91439" marR="91439"/>
                </a:tc>
                <a:tc>
                  <a:txBody>
                    <a:bodyPr/>
                    <a:lstStyle/>
                    <a:p>
                      <a:pPr algn="ctr"/>
                      <a:r>
                        <a:rPr lang="cs-CZ" sz="2400" b="1" dirty="0">
                          <a:latin typeface="Arial" pitchFamily="34" charset="0"/>
                          <a:cs typeface="Arial" pitchFamily="34" charset="0"/>
                        </a:rPr>
                        <a:t>0,8</a:t>
                      </a:r>
                    </a:p>
                  </a:txBody>
                  <a:tcPr marL="91439" marR="91439"/>
                </a:tc>
                <a:tc>
                  <a:txBody>
                    <a:bodyPr/>
                    <a:lstStyle/>
                    <a:p>
                      <a:pPr algn="ctr"/>
                      <a:r>
                        <a:rPr lang="en-US" sz="2400" b="1" dirty="0">
                          <a:latin typeface="Arial" pitchFamily="34" charset="0"/>
                          <a:cs typeface="Arial" pitchFamily="34" charset="0"/>
                        </a:rPr>
                        <a:t>-</a:t>
                      </a:r>
                      <a:endParaRPr lang="cs-CZ" sz="2400" b="1" dirty="0">
                        <a:latin typeface="Arial" pitchFamily="34" charset="0"/>
                        <a:cs typeface="Arial" pitchFamily="34" charset="0"/>
                      </a:endParaRPr>
                    </a:p>
                  </a:txBody>
                  <a:tcPr marL="91439" marR="91439"/>
                </a:tc>
                <a:tc>
                  <a:txBody>
                    <a:bodyPr/>
                    <a:lstStyle/>
                    <a:p>
                      <a:pPr algn="ctr"/>
                      <a:endParaRPr lang="cs-CZ" sz="2400" b="1">
                        <a:latin typeface="Arial" pitchFamily="34" charset="0"/>
                        <a:cs typeface="Arial" pitchFamily="34" charset="0"/>
                      </a:endParaRPr>
                    </a:p>
                  </a:txBody>
                  <a:tcPr marL="91439" marR="91439"/>
                </a:tc>
                <a:tc>
                  <a:txBody>
                    <a:bodyPr/>
                    <a:lstStyle/>
                    <a:p>
                      <a:pPr algn="ctr"/>
                      <a:endParaRPr lang="cs-CZ" sz="2400" b="1">
                        <a:latin typeface="Arial" pitchFamily="34" charset="0"/>
                        <a:cs typeface="Arial" pitchFamily="34" charset="0"/>
                      </a:endParaRPr>
                    </a:p>
                  </a:txBody>
                  <a:tcPr marL="91439" marR="91439"/>
                </a:tc>
                <a:extLst>
                  <a:ext uri="{0D108BD9-81ED-4DB2-BD59-A6C34878D82A}">
                    <a16:rowId xmlns:a16="http://schemas.microsoft.com/office/drawing/2014/main" val="10002"/>
                  </a:ext>
                </a:extLst>
              </a:tr>
              <a:tr h="442912">
                <a:tc>
                  <a:txBody>
                    <a:bodyPr/>
                    <a:lstStyle/>
                    <a:p>
                      <a:pPr algn="ctr"/>
                      <a:r>
                        <a:rPr lang="cs-CZ" sz="2400" b="1" dirty="0">
                          <a:latin typeface="Arial" pitchFamily="34" charset="0"/>
                          <a:cs typeface="Arial" pitchFamily="34" charset="0"/>
                        </a:rPr>
                        <a:t>C</a:t>
                      </a:r>
                    </a:p>
                  </a:txBody>
                  <a:tcPr marL="91439" marR="91439"/>
                </a:tc>
                <a:tc>
                  <a:txBody>
                    <a:bodyPr/>
                    <a:lstStyle/>
                    <a:p>
                      <a:pPr algn="ctr"/>
                      <a:r>
                        <a:rPr lang="cs-CZ" sz="2400" b="1" dirty="0">
                          <a:latin typeface="Arial" pitchFamily="34" charset="0"/>
                          <a:cs typeface="Arial" pitchFamily="34" charset="0"/>
                        </a:rPr>
                        <a:t>0,9</a:t>
                      </a:r>
                    </a:p>
                  </a:txBody>
                  <a:tcPr marL="91439" marR="91439"/>
                </a:tc>
                <a:tc>
                  <a:txBody>
                    <a:bodyPr/>
                    <a:lstStyle/>
                    <a:p>
                      <a:pPr algn="ctr"/>
                      <a:r>
                        <a:rPr lang="cs-CZ" sz="2400" b="1" dirty="0">
                          <a:latin typeface="Arial" pitchFamily="34" charset="0"/>
                          <a:cs typeface="Arial" pitchFamily="34" charset="0"/>
                        </a:rPr>
                        <a:t>0,5</a:t>
                      </a:r>
                    </a:p>
                  </a:txBody>
                  <a:tcPr marL="91439" marR="91439"/>
                </a:tc>
                <a:tc>
                  <a:txBody>
                    <a:bodyPr/>
                    <a:lstStyle/>
                    <a:p>
                      <a:pPr algn="ctr"/>
                      <a:r>
                        <a:rPr lang="en-US" sz="2400" b="1" dirty="0">
                          <a:latin typeface="Arial" pitchFamily="34" charset="0"/>
                          <a:cs typeface="Arial" pitchFamily="34" charset="0"/>
                        </a:rPr>
                        <a:t>-</a:t>
                      </a:r>
                      <a:endParaRPr lang="cs-CZ" sz="2400" b="1" dirty="0">
                        <a:latin typeface="Arial" pitchFamily="34" charset="0"/>
                        <a:cs typeface="Arial" pitchFamily="34" charset="0"/>
                      </a:endParaRPr>
                    </a:p>
                  </a:txBody>
                  <a:tcPr marL="91439" marR="91439"/>
                </a:tc>
                <a:tc>
                  <a:txBody>
                    <a:bodyPr/>
                    <a:lstStyle/>
                    <a:p>
                      <a:pPr algn="ctr"/>
                      <a:endParaRPr lang="cs-CZ" sz="2400" b="1">
                        <a:latin typeface="Arial" pitchFamily="34" charset="0"/>
                        <a:cs typeface="Arial" pitchFamily="34" charset="0"/>
                      </a:endParaRPr>
                    </a:p>
                  </a:txBody>
                  <a:tcPr marL="91439" marR="91439"/>
                </a:tc>
                <a:extLst>
                  <a:ext uri="{0D108BD9-81ED-4DB2-BD59-A6C34878D82A}">
                    <a16:rowId xmlns:a16="http://schemas.microsoft.com/office/drawing/2014/main" val="10003"/>
                  </a:ext>
                </a:extLst>
              </a:tr>
              <a:tr h="442912">
                <a:tc>
                  <a:txBody>
                    <a:bodyPr/>
                    <a:lstStyle/>
                    <a:p>
                      <a:pPr algn="ctr"/>
                      <a:r>
                        <a:rPr lang="cs-CZ" sz="2400" b="1" dirty="0">
                          <a:latin typeface="Arial" pitchFamily="34" charset="0"/>
                          <a:cs typeface="Arial" pitchFamily="34" charset="0"/>
                        </a:rPr>
                        <a:t>D</a:t>
                      </a:r>
                    </a:p>
                  </a:txBody>
                  <a:tcPr marL="91439" marR="91439"/>
                </a:tc>
                <a:tc>
                  <a:txBody>
                    <a:bodyPr/>
                    <a:lstStyle/>
                    <a:p>
                      <a:pPr algn="ctr"/>
                      <a:r>
                        <a:rPr lang="cs-CZ" sz="2400" b="1" dirty="0">
                          <a:latin typeface="Arial" pitchFamily="34" charset="0"/>
                          <a:cs typeface="Arial" pitchFamily="34" charset="0"/>
                        </a:rPr>
                        <a:t>0,6</a:t>
                      </a:r>
                    </a:p>
                  </a:txBody>
                  <a:tcPr marL="91439" marR="91439"/>
                </a:tc>
                <a:tc>
                  <a:txBody>
                    <a:bodyPr/>
                    <a:lstStyle/>
                    <a:p>
                      <a:pPr algn="ctr"/>
                      <a:r>
                        <a:rPr lang="cs-CZ" sz="2400" b="1" dirty="0">
                          <a:latin typeface="Arial" pitchFamily="34" charset="0"/>
                          <a:cs typeface="Arial" pitchFamily="34" charset="0"/>
                        </a:rPr>
                        <a:t>0,4</a:t>
                      </a:r>
                    </a:p>
                  </a:txBody>
                  <a:tcPr marL="91439" marR="91439">
                    <a:solidFill>
                      <a:schemeClr val="bg1"/>
                    </a:solidFill>
                  </a:tcPr>
                </a:tc>
                <a:tc>
                  <a:txBody>
                    <a:bodyPr/>
                    <a:lstStyle/>
                    <a:p>
                      <a:pPr algn="ctr"/>
                      <a:r>
                        <a:rPr lang="cs-CZ" sz="2400" b="1" dirty="0">
                          <a:latin typeface="Arial" pitchFamily="34" charset="0"/>
                          <a:cs typeface="Arial" pitchFamily="34" charset="0"/>
                        </a:rPr>
                        <a:t>0,5</a:t>
                      </a:r>
                    </a:p>
                  </a:txBody>
                  <a:tcPr marL="91439" marR="91439"/>
                </a:tc>
                <a:tc>
                  <a:txBody>
                    <a:bodyPr/>
                    <a:lstStyle/>
                    <a:p>
                      <a:pPr algn="ctr"/>
                      <a:r>
                        <a:rPr lang="en-US" sz="2400" b="1" dirty="0">
                          <a:latin typeface="Arial" pitchFamily="34" charset="0"/>
                          <a:cs typeface="Arial" pitchFamily="34" charset="0"/>
                        </a:rPr>
                        <a:t>-</a:t>
                      </a:r>
                      <a:endParaRPr lang="cs-CZ" sz="2400" b="1" dirty="0">
                        <a:latin typeface="Arial" pitchFamily="34" charset="0"/>
                        <a:cs typeface="Arial" pitchFamily="34" charset="0"/>
                      </a:endParaRPr>
                    </a:p>
                  </a:txBody>
                  <a:tcPr marL="91439" marR="91439"/>
                </a:tc>
                <a:extLst>
                  <a:ext uri="{0D108BD9-81ED-4DB2-BD59-A6C34878D82A}">
                    <a16:rowId xmlns:a16="http://schemas.microsoft.com/office/drawing/2014/main" val="10004"/>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6">
            <a:extLst>
              <a:ext uri="{FF2B5EF4-FFF2-40B4-BE49-F238E27FC236}">
                <a16:creationId xmlns:a16="http://schemas.microsoft.com/office/drawing/2014/main" id="{76E14211-FB29-484E-96DD-BCFA11D7A32D}"/>
              </a:ext>
            </a:extLst>
          </p:cNvPr>
          <p:cNvSpPr txBox="1">
            <a:spLocks noChangeArrowheads="1"/>
          </p:cNvSpPr>
          <p:nvPr/>
        </p:nvSpPr>
        <p:spPr bwMode="auto">
          <a:xfrm>
            <a:off x="0" y="228600"/>
            <a:ext cx="9144000" cy="769938"/>
          </a:xfrm>
          <a:prstGeom prst="rect">
            <a:avLst/>
          </a:prstGeom>
          <a:solidFill>
            <a:schemeClr val="accent6">
              <a:lumMod val="20000"/>
              <a:lumOff val="80000"/>
            </a:schemeClr>
          </a:solidFill>
          <a:ln w="9525">
            <a:noFill/>
            <a:miter lim="800000"/>
            <a:headEnd/>
            <a:tailEnd/>
          </a:ln>
        </p:spPr>
        <p:txBody>
          <a:bodyPr>
            <a:spAutoFit/>
          </a:bodyPr>
          <a:lstStyle/>
          <a:p>
            <a:pPr algn="ctr" eaLnBrk="1" hangingPunct="1">
              <a:defRPr/>
            </a:pPr>
            <a:r>
              <a:rPr lang="en-US" sz="4400" b="1" dirty="0">
                <a:solidFill>
                  <a:srgbClr val="C00000"/>
                </a:solidFill>
                <a:latin typeface="Arial" pitchFamily="34" charset="0"/>
                <a:cs typeface="Arial" pitchFamily="34" charset="0"/>
              </a:rPr>
              <a:t>UPGMA</a:t>
            </a:r>
            <a:endParaRPr lang="cs-CZ" dirty="0">
              <a:latin typeface="Arial" pitchFamily="34" charset="0"/>
              <a:cs typeface="Arial" pitchFamily="34" charset="0"/>
            </a:endParaRPr>
          </a:p>
        </p:txBody>
      </p:sp>
      <p:cxnSp>
        <p:nvCxnSpPr>
          <p:cNvPr id="6" name="Přímá spojovací čára 5">
            <a:extLst>
              <a:ext uri="{FF2B5EF4-FFF2-40B4-BE49-F238E27FC236}">
                <a16:creationId xmlns:a16="http://schemas.microsoft.com/office/drawing/2014/main" id="{0CC6188A-A800-4865-8A3C-1D36D4E1CC6B}"/>
              </a:ext>
            </a:extLst>
          </p:cNvPr>
          <p:cNvCxnSpPr>
            <a:cxnSpLocks/>
            <a:endCxn id="44039" idx="1"/>
          </p:cNvCxnSpPr>
          <p:nvPr/>
        </p:nvCxnSpPr>
        <p:spPr>
          <a:xfrm>
            <a:off x="2065338" y="2220913"/>
            <a:ext cx="863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Přímá spojovací čára 6">
            <a:extLst>
              <a:ext uri="{FF2B5EF4-FFF2-40B4-BE49-F238E27FC236}">
                <a16:creationId xmlns:a16="http://schemas.microsoft.com/office/drawing/2014/main" id="{E7E75CD1-27FA-4497-BD20-95A8E127EBA4}"/>
              </a:ext>
            </a:extLst>
          </p:cNvPr>
          <p:cNvCxnSpPr/>
          <p:nvPr/>
        </p:nvCxnSpPr>
        <p:spPr>
          <a:xfrm rot="5400000">
            <a:off x="1562100" y="2724151"/>
            <a:ext cx="10064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Přímá spojovací čára 7">
            <a:extLst>
              <a:ext uri="{FF2B5EF4-FFF2-40B4-BE49-F238E27FC236}">
                <a16:creationId xmlns:a16="http://schemas.microsoft.com/office/drawing/2014/main" id="{8B9EACE7-71FE-456F-A8E2-DF378F686D9F}"/>
              </a:ext>
            </a:extLst>
          </p:cNvPr>
          <p:cNvCxnSpPr/>
          <p:nvPr/>
        </p:nvCxnSpPr>
        <p:spPr>
          <a:xfrm flipV="1">
            <a:off x="2065338" y="3214688"/>
            <a:ext cx="1506537" cy="12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4038" name="TextovéPole 8">
            <a:extLst>
              <a:ext uri="{FF2B5EF4-FFF2-40B4-BE49-F238E27FC236}">
                <a16:creationId xmlns:a16="http://schemas.microsoft.com/office/drawing/2014/main" id="{8FDF0F1A-DF04-4BBE-9ED8-ADF5FCC93F23}"/>
              </a:ext>
            </a:extLst>
          </p:cNvPr>
          <p:cNvSpPr txBox="1">
            <a:spLocks noChangeArrowheads="1"/>
          </p:cNvSpPr>
          <p:nvPr/>
        </p:nvSpPr>
        <p:spPr bwMode="auto">
          <a:xfrm>
            <a:off x="3567113" y="2916238"/>
            <a:ext cx="219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a:latin typeface="Arial" panose="020B0604020202020204" pitchFamily="34" charset="0"/>
                <a:cs typeface="Arial" panose="020B0604020202020204" pitchFamily="34" charset="0"/>
              </a:rPr>
              <a:t>C</a:t>
            </a:r>
          </a:p>
        </p:txBody>
      </p:sp>
      <p:sp>
        <p:nvSpPr>
          <p:cNvPr id="44039" name="TextovéPole 9">
            <a:extLst>
              <a:ext uri="{FF2B5EF4-FFF2-40B4-BE49-F238E27FC236}">
                <a16:creationId xmlns:a16="http://schemas.microsoft.com/office/drawing/2014/main" id="{E1C66CE9-7EEC-48BF-8ADC-E5C7E15C97A0}"/>
              </a:ext>
            </a:extLst>
          </p:cNvPr>
          <p:cNvSpPr txBox="1">
            <a:spLocks noChangeArrowheads="1"/>
          </p:cNvSpPr>
          <p:nvPr/>
        </p:nvSpPr>
        <p:spPr bwMode="auto">
          <a:xfrm>
            <a:off x="2928938" y="1928813"/>
            <a:ext cx="207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a:latin typeface="Arial" panose="020B0604020202020204" pitchFamily="34" charset="0"/>
                <a:cs typeface="Arial" panose="020B0604020202020204" pitchFamily="34" charset="0"/>
              </a:rPr>
              <a:t>B</a:t>
            </a:r>
          </a:p>
        </p:txBody>
      </p:sp>
      <p:sp>
        <p:nvSpPr>
          <p:cNvPr id="44040" name="TextovéPole 10">
            <a:extLst>
              <a:ext uri="{FF2B5EF4-FFF2-40B4-BE49-F238E27FC236}">
                <a16:creationId xmlns:a16="http://schemas.microsoft.com/office/drawing/2014/main" id="{779DAA37-0D68-4BE0-A9E4-67F471B3B355}"/>
              </a:ext>
            </a:extLst>
          </p:cNvPr>
          <p:cNvSpPr txBox="1">
            <a:spLocks noChangeArrowheads="1"/>
          </p:cNvSpPr>
          <p:nvPr/>
        </p:nvSpPr>
        <p:spPr bwMode="auto">
          <a:xfrm>
            <a:off x="2071688" y="3773488"/>
            <a:ext cx="219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a:latin typeface="Arial" panose="020B0604020202020204" pitchFamily="34" charset="0"/>
                <a:cs typeface="Arial" panose="020B0604020202020204" pitchFamily="34" charset="0"/>
              </a:rPr>
              <a:t>D</a:t>
            </a:r>
          </a:p>
        </p:txBody>
      </p:sp>
      <p:cxnSp>
        <p:nvCxnSpPr>
          <p:cNvPr id="12" name="Přímá spojovací čára 11">
            <a:extLst>
              <a:ext uri="{FF2B5EF4-FFF2-40B4-BE49-F238E27FC236}">
                <a16:creationId xmlns:a16="http://schemas.microsoft.com/office/drawing/2014/main" id="{06D117E1-EA41-473F-B011-707A9D0AFE3C}"/>
              </a:ext>
            </a:extLst>
          </p:cNvPr>
          <p:cNvCxnSpPr/>
          <p:nvPr/>
        </p:nvCxnSpPr>
        <p:spPr>
          <a:xfrm>
            <a:off x="1222375" y="4064000"/>
            <a:ext cx="849313" cy="7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Přímá spojovací čára 12">
            <a:extLst>
              <a:ext uri="{FF2B5EF4-FFF2-40B4-BE49-F238E27FC236}">
                <a16:creationId xmlns:a16="http://schemas.microsoft.com/office/drawing/2014/main" id="{DD109605-8E01-4919-8CFE-D73203F83AFC}"/>
              </a:ext>
            </a:extLst>
          </p:cNvPr>
          <p:cNvCxnSpPr/>
          <p:nvPr/>
        </p:nvCxnSpPr>
        <p:spPr>
          <a:xfrm>
            <a:off x="1222375" y="2724150"/>
            <a:ext cx="8429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Přímá spojovací čára 13">
            <a:extLst>
              <a:ext uri="{FF2B5EF4-FFF2-40B4-BE49-F238E27FC236}">
                <a16:creationId xmlns:a16="http://schemas.microsoft.com/office/drawing/2014/main" id="{C307A0CB-7ED4-4A64-9DBE-6BBEBFE4E1F6}"/>
              </a:ext>
            </a:extLst>
          </p:cNvPr>
          <p:cNvCxnSpPr/>
          <p:nvPr/>
        </p:nvCxnSpPr>
        <p:spPr>
          <a:xfrm rot="5400000">
            <a:off x="552450" y="3402013"/>
            <a:ext cx="1339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Přímá spojovací čára 14">
            <a:extLst>
              <a:ext uri="{FF2B5EF4-FFF2-40B4-BE49-F238E27FC236}">
                <a16:creationId xmlns:a16="http://schemas.microsoft.com/office/drawing/2014/main" id="{306105A1-9F52-4EC6-BD8A-8DEF5A673396}"/>
              </a:ext>
            </a:extLst>
          </p:cNvPr>
          <p:cNvCxnSpPr/>
          <p:nvPr/>
        </p:nvCxnSpPr>
        <p:spPr>
          <a:xfrm>
            <a:off x="500063" y="3402013"/>
            <a:ext cx="7223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Přímá spojovací čára 15">
            <a:extLst>
              <a:ext uri="{FF2B5EF4-FFF2-40B4-BE49-F238E27FC236}">
                <a16:creationId xmlns:a16="http://schemas.microsoft.com/office/drawing/2014/main" id="{23CAF3EA-8537-4F1D-B603-25CA4A3060E7}"/>
              </a:ext>
            </a:extLst>
          </p:cNvPr>
          <p:cNvCxnSpPr/>
          <p:nvPr/>
        </p:nvCxnSpPr>
        <p:spPr>
          <a:xfrm rot="5400000">
            <a:off x="-337344" y="4231482"/>
            <a:ext cx="16748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Přímá spojovací čára 16">
            <a:extLst>
              <a:ext uri="{FF2B5EF4-FFF2-40B4-BE49-F238E27FC236}">
                <a16:creationId xmlns:a16="http://schemas.microsoft.com/office/drawing/2014/main" id="{7494F0A1-F04B-4AD8-A651-E6D681FE5AE4}"/>
              </a:ext>
            </a:extLst>
          </p:cNvPr>
          <p:cNvCxnSpPr/>
          <p:nvPr/>
        </p:nvCxnSpPr>
        <p:spPr>
          <a:xfrm>
            <a:off x="500063" y="5068888"/>
            <a:ext cx="20462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4047" name="TextovéPole 17">
            <a:extLst>
              <a:ext uri="{FF2B5EF4-FFF2-40B4-BE49-F238E27FC236}">
                <a16:creationId xmlns:a16="http://schemas.microsoft.com/office/drawing/2014/main" id="{F45699A8-148E-4CB9-9659-8858958147A9}"/>
              </a:ext>
            </a:extLst>
          </p:cNvPr>
          <p:cNvSpPr txBox="1">
            <a:spLocks noChangeArrowheads="1"/>
          </p:cNvSpPr>
          <p:nvPr/>
        </p:nvSpPr>
        <p:spPr bwMode="auto">
          <a:xfrm>
            <a:off x="2546350" y="4773613"/>
            <a:ext cx="207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a:latin typeface="Arial" panose="020B0604020202020204" pitchFamily="34" charset="0"/>
                <a:cs typeface="Arial" panose="020B0604020202020204" pitchFamily="34" charset="0"/>
              </a:rPr>
              <a:t>A</a:t>
            </a:r>
          </a:p>
        </p:txBody>
      </p:sp>
      <p:sp>
        <p:nvSpPr>
          <p:cNvPr id="44048" name="TextovéPole 18">
            <a:extLst>
              <a:ext uri="{FF2B5EF4-FFF2-40B4-BE49-F238E27FC236}">
                <a16:creationId xmlns:a16="http://schemas.microsoft.com/office/drawing/2014/main" id="{655F199C-F660-4438-ADD2-DD38B3A8F677}"/>
              </a:ext>
            </a:extLst>
          </p:cNvPr>
          <p:cNvSpPr txBox="1">
            <a:spLocks noChangeArrowheads="1"/>
          </p:cNvSpPr>
          <p:nvPr/>
        </p:nvSpPr>
        <p:spPr bwMode="auto">
          <a:xfrm>
            <a:off x="2114550" y="1785938"/>
            <a:ext cx="541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0,2</a:t>
            </a:r>
            <a:endParaRPr lang="cs-CZ" altLang="cs-CZ" sz="2000" baseline="-25000">
              <a:latin typeface="Arial" panose="020B0604020202020204" pitchFamily="34" charset="0"/>
              <a:cs typeface="Arial" panose="020B0604020202020204" pitchFamily="34" charset="0"/>
            </a:endParaRPr>
          </a:p>
        </p:txBody>
      </p:sp>
      <p:sp>
        <p:nvSpPr>
          <p:cNvPr id="44049" name="TextovéPole 19">
            <a:extLst>
              <a:ext uri="{FF2B5EF4-FFF2-40B4-BE49-F238E27FC236}">
                <a16:creationId xmlns:a16="http://schemas.microsoft.com/office/drawing/2014/main" id="{0EF93EC1-D43C-48C2-8E93-3D966981F876}"/>
              </a:ext>
            </a:extLst>
          </p:cNvPr>
          <p:cNvSpPr txBox="1">
            <a:spLocks noChangeArrowheads="1"/>
          </p:cNvSpPr>
          <p:nvPr/>
        </p:nvSpPr>
        <p:spPr bwMode="auto">
          <a:xfrm>
            <a:off x="2571750" y="2786063"/>
            <a:ext cx="539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0,3</a:t>
            </a:r>
            <a:endParaRPr lang="cs-CZ" altLang="cs-CZ" sz="2000" baseline="-25000">
              <a:latin typeface="Arial" panose="020B0604020202020204" pitchFamily="34" charset="0"/>
              <a:cs typeface="Arial" panose="020B0604020202020204" pitchFamily="34" charset="0"/>
            </a:endParaRPr>
          </a:p>
        </p:txBody>
      </p:sp>
      <p:sp>
        <p:nvSpPr>
          <p:cNvPr id="44050" name="Obdélník 20">
            <a:extLst>
              <a:ext uri="{FF2B5EF4-FFF2-40B4-BE49-F238E27FC236}">
                <a16:creationId xmlns:a16="http://schemas.microsoft.com/office/drawing/2014/main" id="{6EA8F325-EB4A-4292-A7CC-5EC60A5290CC}"/>
              </a:ext>
            </a:extLst>
          </p:cNvPr>
          <p:cNvSpPr>
            <a:spLocks noChangeArrowheads="1"/>
          </p:cNvSpPr>
          <p:nvPr/>
        </p:nvSpPr>
        <p:spPr bwMode="auto">
          <a:xfrm>
            <a:off x="1428750" y="3643313"/>
            <a:ext cx="539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0,1</a:t>
            </a:r>
            <a:endParaRPr lang="cs-CZ" altLang="cs-CZ" sz="2000"/>
          </a:p>
        </p:txBody>
      </p:sp>
      <p:sp>
        <p:nvSpPr>
          <p:cNvPr id="44051" name="Obdélník 21">
            <a:extLst>
              <a:ext uri="{FF2B5EF4-FFF2-40B4-BE49-F238E27FC236}">
                <a16:creationId xmlns:a16="http://schemas.microsoft.com/office/drawing/2014/main" id="{6E6AC9B0-65DD-418E-B9A3-9C058D15994F}"/>
              </a:ext>
            </a:extLst>
          </p:cNvPr>
          <p:cNvSpPr>
            <a:spLocks noChangeArrowheads="1"/>
          </p:cNvSpPr>
          <p:nvPr/>
        </p:nvSpPr>
        <p:spPr bwMode="auto">
          <a:xfrm>
            <a:off x="1423988" y="2292350"/>
            <a:ext cx="539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0,1</a:t>
            </a:r>
            <a:endParaRPr lang="cs-CZ" altLang="cs-CZ" sz="2000" baseline="-25000">
              <a:latin typeface="Arial" panose="020B0604020202020204" pitchFamily="34" charset="0"/>
              <a:cs typeface="Arial" panose="020B0604020202020204" pitchFamily="34" charset="0"/>
            </a:endParaRPr>
          </a:p>
          <a:p>
            <a:pPr eaLnBrk="1" hangingPunct="1">
              <a:spcBef>
                <a:spcPct val="0"/>
              </a:spcBef>
              <a:buFontTx/>
              <a:buNone/>
            </a:pPr>
            <a:r>
              <a:rPr lang="cs-CZ" altLang="cs-CZ" sz="2000">
                <a:latin typeface="Arial" panose="020B0604020202020204" pitchFamily="34" charset="0"/>
                <a:cs typeface="Arial" panose="020B0604020202020204" pitchFamily="34" charset="0"/>
              </a:rPr>
              <a:t> </a:t>
            </a:r>
            <a:endParaRPr lang="cs-CZ" altLang="cs-CZ" sz="2000"/>
          </a:p>
        </p:txBody>
      </p:sp>
      <p:sp>
        <p:nvSpPr>
          <p:cNvPr id="44052" name="Obdélník 22">
            <a:extLst>
              <a:ext uri="{FF2B5EF4-FFF2-40B4-BE49-F238E27FC236}">
                <a16:creationId xmlns:a16="http://schemas.microsoft.com/office/drawing/2014/main" id="{C0113008-A1B4-4363-B498-710B406078B8}"/>
              </a:ext>
            </a:extLst>
          </p:cNvPr>
          <p:cNvSpPr>
            <a:spLocks noChangeArrowheads="1"/>
          </p:cNvSpPr>
          <p:nvPr/>
        </p:nvSpPr>
        <p:spPr bwMode="auto">
          <a:xfrm>
            <a:off x="1382713" y="4672013"/>
            <a:ext cx="539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0,4</a:t>
            </a:r>
            <a:endParaRPr lang="cs-CZ" altLang="cs-CZ" sz="2000"/>
          </a:p>
        </p:txBody>
      </p:sp>
      <p:sp>
        <p:nvSpPr>
          <p:cNvPr id="44053" name="Obdélník 23">
            <a:extLst>
              <a:ext uri="{FF2B5EF4-FFF2-40B4-BE49-F238E27FC236}">
                <a16:creationId xmlns:a16="http://schemas.microsoft.com/office/drawing/2014/main" id="{1AF02D30-408D-4886-BFA3-395D6FD2FA9A}"/>
              </a:ext>
            </a:extLst>
          </p:cNvPr>
          <p:cNvSpPr>
            <a:spLocks noChangeArrowheads="1"/>
          </p:cNvSpPr>
          <p:nvPr/>
        </p:nvSpPr>
        <p:spPr bwMode="auto">
          <a:xfrm>
            <a:off x="652463" y="3028950"/>
            <a:ext cx="541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0,1</a:t>
            </a:r>
            <a:endParaRPr lang="cs-CZ" altLang="cs-CZ" sz="2000"/>
          </a:p>
        </p:txBody>
      </p:sp>
      <p:sp>
        <p:nvSpPr>
          <p:cNvPr id="37" name="Šipka doprava 36">
            <a:extLst>
              <a:ext uri="{FF2B5EF4-FFF2-40B4-BE49-F238E27FC236}">
                <a16:creationId xmlns:a16="http://schemas.microsoft.com/office/drawing/2014/main" id="{6A290A40-3C2A-44AC-9F05-CBA7D3A3723A}"/>
              </a:ext>
            </a:extLst>
          </p:cNvPr>
          <p:cNvSpPr/>
          <p:nvPr/>
        </p:nvSpPr>
        <p:spPr>
          <a:xfrm>
            <a:off x="4214813" y="3571875"/>
            <a:ext cx="1143000" cy="500063"/>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cxnSp>
        <p:nvCxnSpPr>
          <p:cNvPr id="25" name="Přímá spojovací čára 24">
            <a:extLst>
              <a:ext uri="{FF2B5EF4-FFF2-40B4-BE49-F238E27FC236}">
                <a16:creationId xmlns:a16="http://schemas.microsoft.com/office/drawing/2014/main" id="{BB44110B-318C-43E7-B6B3-2F44921AFEC0}"/>
              </a:ext>
            </a:extLst>
          </p:cNvPr>
          <p:cNvCxnSpPr/>
          <p:nvPr/>
        </p:nvCxnSpPr>
        <p:spPr>
          <a:xfrm>
            <a:off x="6905625" y="2235200"/>
            <a:ext cx="8397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Přímá spojovací čára 25">
            <a:extLst>
              <a:ext uri="{FF2B5EF4-FFF2-40B4-BE49-F238E27FC236}">
                <a16:creationId xmlns:a16="http://schemas.microsoft.com/office/drawing/2014/main" id="{5D0EF983-25E1-4AF3-BC88-F03A9A5C2537}"/>
              </a:ext>
            </a:extLst>
          </p:cNvPr>
          <p:cNvCxnSpPr/>
          <p:nvPr/>
        </p:nvCxnSpPr>
        <p:spPr>
          <a:xfrm rot="5400000">
            <a:off x="6403181" y="2737644"/>
            <a:ext cx="10048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Přímá spojovací čára 26">
            <a:extLst>
              <a:ext uri="{FF2B5EF4-FFF2-40B4-BE49-F238E27FC236}">
                <a16:creationId xmlns:a16="http://schemas.microsoft.com/office/drawing/2014/main" id="{58E81FC0-AFC2-445A-BD19-98077D516F8F}"/>
              </a:ext>
            </a:extLst>
          </p:cNvPr>
          <p:cNvCxnSpPr/>
          <p:nvPr/>
        </p:nvCxnSpPr>
        <p:spPr>
          <a:xfrm>
            <a:off x="6905625" y="3240088"/>
            <a:ext cx="923925" cy="31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4058" name="TextovéPole 27">
            <a:extLst>
              <a:ext uri="{FF2B5EF4-FFF2-40B4-BE49-F238E27FC236}">
                <a16:creationId xmlns:a16="http://schemas.microsoft.com/office/drawing/2014/main" id="{16ED6EFF-7D40-491D-B2CF-4C35522420AE}"/>
              </a:ext>
            </a:extLst>
          </p:cNvPr>
          <p:cNvSpPr txBox="1">
            <a:spLocks noChangeArrowheads="1"/>
          </p:cNvSpPr>
          <p:nvPr/>
        </p:nvSpPr>
        <p:spPr bwMode="auto">
          <a:xfrm>
            <a:off x="7834313" y="2987675"/>
            <a:ext cx="881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a:latin typeface="Arial" panose="020B0604020202020204" pitchFamily="34" charset="0"/>
                <a:cs typeface="Arial" panose="020B0604020202020204" pitchFamily="34" charset="0"/>
              </a:rPr>
              <a:t>D</a:t>
            </a:r>
          </a:p>
        </p:txBody>
      </p:sp>
      <p:sp>
        <p:nvSpPr>
          <p:cNvPr id="44059" name="TextovéPole 28">
            <a:extLst>
              <a:ext uri="{FF2B5EF4-FFF2-40B4-BE49-F238E27FC236}">
                <a16:creationId xmlns:a16="http://schemas.microsoft.com/office/drawing/2014/main" id="{28950A62-1B93-47D1-B88E-6D7FD426B272}"/>
              </a:ext>
            </a:extLst>
          </p:cNvPr>
          <p:cNvSpPr txBox="1">
            <a:spLocks noChangeArrowheads="1"/>
          </p:cNvSpPr>
          <p:nvPr/>
        </p:nvSpPr>
        <p:spPr bwMode="auto">
          <a:xfrm>
            <a:off x="7832725" y="1928813"/>
            <a:ext cx="382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a:latin typeface="Arial" panose="020B0604020202020204" pitchFamily="34" charset="0"/>
                <a:cs typeface="Arial" panose="020B0604020202020204" pitchFamily="34" charset="0"/>
              </a:rPr>
              <a:t>B</a:t>
            </a:r>
          </a:p>
        </p:txBody>
      </p:sp>
      <p:sp>
        <p:nvSpPr>
          <p:cNvPr id="44060" name="TextovéPole 29">
            <a:extLst>
              <a:ext uri="{FF2B5EF4-FFF2-40B4-BE49-F238E27FC236}">
                <a16:creationId xmlns:a16="http://schemas.microsoft.com/office/drawing/2014/main" id="{0D21FA1E-7402-4CE2-AE1E-590FA1B48E96}"/>
              </a:ext>
            </a:extLst>
          </p:cNvPr>
          <p:cNvSpPr txBox="1">
            <a:spLocks noChangeArrowheads="1"/>
          </p:cNvSpPr>
          <p:nvPr/>
        </p:nvSpPr>
        <p:spPr bwMode="auto">
          <a:xfrm>
            <a:off x="7834313" y="3786188"/>
            <a:ext cx="881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a:latin typeface="Arial" panose="020B0604020202020204" pitchFamily="34" charset="0"/>
                <a:cs typeface="Arial" panose="020B0604020202020204" pitchFamily="34" charset="0"/>
              </a:rPr>
              <a:t>C</a:t>
            </a:r>
          </a:p>
        </p:txBody>
      </p:sp>
      <p:cxnSp>
        <p:nvCxnSpPr>
          <p:cNvPr id="31" name="Přímá spojovací čára 30">
            <a:extLst>
              <a:ext uri="{FF2B5EF4-FFF2-40B4-BE49-F238E27FC236}">
                <a16:creationId xmlns:a16="http://schemas.microsoft.com/office/drawing/2014/main" id="{71FCAAA2-D828-4A39-9D10-409369A82A1B}"/>
              </a:ext>
            </a:extLst>
          </p:cNvPr>
          <p:cNvCxnSpPr/>
          <p:nvPr/>
        </p:nvCxnSpPr>
        <p:spPr>
          <a:xfrm>
            <a:off x="6651625" y="4071938"/>
            <a:ext cx="11826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Přímá spojovací čára 31">
            <a:extLst>
              <a:ext uri="{FF2B5EF4-FFF2-40B4-BE49-F238E27FC236}">
                <a16:creationId xmlns:a16="http://schemas.microsoft.com/office/drawing/2014/main" id="{422D062E-1B07-4402-BCEF-DE13770D9C15}"/>
              </a:ext>
            </a:extLst>
          </p:cNvPr>
          <p:cNvCxnSpPr/>
          <p:nvPr/>
        </p:nvCxnSpPr>
        <p:spPr>
          <a:xfrm>
            <a:off x="6651625" y="2732088"/>
            <a:ext cx="254000" cy="47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Přímá spojovací čára 32">
            <a:extLst>
              <a:ext uri="{FF2B5EF4-FFF2-40B4-BE49-F238E27FC236}">
                <a16:creationId xmlns:a16="http://schemas.microsoft.com/office/drawing/2014/main" id="{29756A89-8AA0-4270-91F9-3AEC19B54D4E}"/>
              </a:ext>
            </a:extLst>
          </p:cNvPr>
          <p:cNvCxnSpPr/>
          <p:nvPr/>
        </p:nvCxnSpPr>
        <p:spPr>
          <a:xfrm rot="5400000">
            <a:off x="5973763" y="3414713"/>
            <a:ext cx="1339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Přímá spojovací čára 33">
            <a:extLst>
              <a:ext uri="{FF2B5EF4-FFF2-40B4-BE49-F238E27FC236}">
                <a16:creationId xmlns:a16="http://schemas.microsoft.com/office/drawing/2014/main" id="{46E923DF-BA85-4EA9-8730-95921471F019}"/>
              </a:ext>
            </a:extLst>
          </p:cNvPr>
          <p:cNvCxnSpPr/>
          <p:nvPr/>
        </p:nvCxnSpPr>
        <p:spPr>
          <a:xfrm>
            <a:off x="5921375" y="3417888"/>
            <a:ext cx="7191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Přímá spojovací čára 34">
            <a:extLst>
              <a:ext uri="{FF2B5EF4-FFF2-40B4-BE49-F238E27FC236}">
                <a16:creationId xmlns:a16="http://schemas.microsoft.com/office/drawing/2014/main" id="{27DF49A5-75C0-4F78-A908-F53C31A77160}"/>
              </a:ext>
            </a:extLst>
          </p:cNvPr>
          <p:cNvCxnSpPr/>
          <p:nvPr/>
        </p:nvCxnSpPr>
        <p:spPr>
          <a:xfrm rot="5400000">
            <a:off x="5091907" y="4245769"/>
            <a:ext cx="16748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Přímá spojovací čára 35">
            <a:extLst>
              <a:ext uri="{FF2B5EF4-FFF2-40B4-BE49-F238E27FC236}">
                <a16:creationId xmlns:a16="http://schemas.microsoft.com/office/drawing/2014/main" id="{F78AFC1A-881A-4B52-9A35-4D54CC74CB27}"/>
              </a:ext>
            </a:extLst>
          </p:cNvPr>
          <p:cNvCxnSpPr>
            <a:endCxn id="44067" idx="1"/>
          </p:cNvCxnSpPr>
          <p:nvPr/>
        </p:nvCxnSpPr>
        <p:spPr>
          <a:xfrm>
            <a:off x="5943600" y="5072063"/>
            <a:ext cx="1889125" cy="6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4067" name="TextovéPole 38">
            <a:extLst>
              <a:ext uri="{FF2B5EF4-FFF2-40B4-BE49-F238E27FC236}">
                <a16:creationId xmlns:a16="http://schemas.microsoft.com/office/drawing/2014/main" id="{F4BABD13-F0FF-411A-97F2-5C2793180A13}"/>
              </a:ext>
            </a:extLst>
          </p:cNvPr>
          <p:cNvSpPr txBox="1">
            <a:spLocks noChangeArrowheads="1"/>
          </p:cNvSpPr>
          <p:nvPr/>
        </p:nvSpPr>
        <p:spPr bwMode="auto">
          <a:xfrm>
            <a:off x="7832725" y="4786313"/>
            <a:ext cx="382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a:latin typeface="Arial" panose="020B0604020202020204" pitchFamily="34" charset="0"/>
                <a:cs typeface="Arial" panose="020B0604020202020204" pitchFamily="34" charset="0"/>
              </a:rPr>
              <a:t>A</a:t>
            </a:r>
          </a:p>
        </p:txBody>
      </p:sp>
      <p:sp>
        <p:nvSpPr>
          <p:cNvPr id="44068" name="TextovéPole 39">
            <a:extLst>
              <a:ext uri="{FF2B5EF4-FFF2-40B4-BE49-F238E27FC236}">
                <a16:creationId xmlns:a16="http://schemas.microsoft.com/office/drawing/2014/main" id="{A41B20C6-19C4-4822-B6A8-3A417A5659F3}"/>
              </a:ext>
            </a:extLst>
          </p:cNvPr>
          <p:cNvSpPr txBox="1">
            <a:spLocks noChangeArrowheads="1"/>
          </p:cNvSpPr>
          <p:nvPr/>
        </p:nvSpPr>
        <p:spPr bwMode="auto">
          <a:xfrm>
            <a:off x="7081838" y="1885950"/>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0,2</a:t>
            </a:r>
            <a:endParaRPr lang="cs-CZ" altLang="cs-CZ" sz="2000" baseline="-25000">
              <a:latin typeface="Arial" panose="020B0604020202020204" pitchFamily="34" charset="0"/>
              <a:cs typeface="Arial" panose="020B0604020202020204" pitchFamily="34" charset="0"/>
            </a:endParaRPr>
          </a:p>
        </p:txBody>
      </p:sp>
      <p:sp>
        <p:nvSpPr>
          <p:cNvPr id="44069" name="Obdélník 41">
            <a:extLst>
              <a:ext uri="{FF2B5EF4-FFF2-40B4-BE49-F238E27FC236}">
                <a16:creationId xmlns:a16="http://schemas.microsoft.com/office/drawing/2014/main" id="{C591A801-12AE-4A1C-A563-4678D13FB7A6}"/>
              </a:ext>
            </a:extLst>
          </p:cNvPr>
          <p:cNvSpPr>
            <a:spLocks noChangeArrowheads="1"/>
          </p:cNvSpPr>
          <p:nvPr/>
        </p:nvSpPr>
        <p:spPr bwMode="auto">
          <a:xfrm>
            <a:off x="6249988" y="2363788"/>
            <a:ext cx="1250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0,05</a:t>
            </a:r>
            <a:endParaRPr lang="cs-CZ" altLang="cs-CZ" sz="2000" baseline="-25000">
              <a:latin typeface="Arial" panose="020B0604020202020204" pitchFamily="34" charset="0"/>
              <a:cs typeface="Arial" panose="020B0604020202020204" pitchFamily="34" charset="0"/>
            </a:endParaRPr>
          </a:p>
          <a:p>
            <a:pPr eaLnBrk="1" hangingPunct="1">
              <a:spcBef>
                <a:spcPct val="0"/>
              </a:spcBef>
              <a:buFontTx/>
              <a:buNone/>
            </a:pPr>
            <a:r>
              <a:rPr lang="cs-CZ" altLang="cs-CZ" sz="2000">
                <a:latin typeface="Arial" panose="020B0604020202020204" pitchFamily="34" charset="0"/>
                <a:cs typeface="Arial" panose="020B0604020202020204" pitchFamily="34" charset="0"/>
              </a:rPr>
              <a:t> </a:t>
            </a:r>
            <a:endParaRPr lang="cs-CZ" altLang="cs-CZ" sz="2000"/>
          </a:p>
        </p:txBody>
      </p:sp>
      <p:sp>
        <p:nvSpPr>
          <p:cNvPr id="44070" name="Obdélník 42">
            <a:extLst>
              <a:ext uri="{FF2B5EF4-FFF2-40B4-BE49-F238E27FC236}">
                <a16:creationId xmlns:a16="http://schemas.microsoft.com/office/drawing/2014/main" id="{428AC38C-7C45-450B-9C36-ECEC77482C96}"/>
              </a:ext>
            </a:extLst>
          </p:cNvPr>
          <p:cNvSpPr>
            <a:spLocks noChangeArrowheads="1"/>
          </p:cNvSpPr>
          <p:nvPr/>
        </p:nvSpPr>
        <p:spPr bwMode="auto">
          <a:xfrm>
            <a:off x="6416675" y="4684713"/>
            <a:ext cx="1512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0,383</a:t>
            </a:r>
            <a:endParaRPr lang="cs-CZ" altLang="cs-CZ" sz="2000"/>
          </a:p>
        </p:txBody>
      </p:sp>
      <p:sp>
        <p:nvSpPr>
          <p:cNvPr id="44071" name="Obdélník 43">
            <a:extLst>
              <a:ext uri="{FF2B5EF4-FFF2-40B4-BE49-F238E27FC236}">
                <a16:creationId xmlns:a16="http://schemas.microsoft.com/office/drawing/2014/main" id="{F6645488-80FF-4964-B50A-390BB08E8447}"/>
              </a:ext>
            </a:extLst>
          </p:cNvPr>
          <p:cNvSpPr>
            <a:spLocks noChangeArrowheads="1"/>
          </p:cNvSpPr>
          <p:nvPr/>
        </p:nvSpPr>
        <p:spPr bwMode="auto">
          <a:xfrm>
            <a:off x="5964238" y="3028950"/>
            <a:ext cx="1250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0,13</a:t>
            </a:r>
            <a:endParaRPr lang="cs-CZ" altLang="cs-CZ" sz="2000"/>
          </a:p>
        </p:txBody>
      </p:sp>
      <p:sp>
        <p:nvSpPr>
          <p:cNvPr id="44072" name="TextovéPole 47">
            <a:extLst>
              <a:ext uri="{FF2B5EF4-FFF2-40B4-BE49-F238E27FC236}">
                <a16:creationId xmlns:a16="http://schemas.microsoft.com/office/drawing/2014/main" id="{E502E1A5-10DF-419D-9957-1CE6502F48EC}"/>
              </a:ext>
            </a:extLst>
          </p:cNvPr>
          <p:cNvSpPr txBox="1">
            <a:spLocks noChangeArrowheads="1"/>
          </p:cNvSpPr>
          <p:nvPr/>
        </p:nvSpPr>
        <p:spPr bwMode="auto">
          <a:xfrm>
            <a:off x="7072313" y="2886075"/>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0,2</a:t>
            </a:r>
            <a:endParaRPr lang="cs-CZ" altLang="cs-CZ" sz="2000" baseline="-25000">
              <a:latin typeface="Arial" panose="020B0604020202020204" pitchFamily="34" charset="0"/>
              <a:cs typeface="Arial" panose="020B0604020202020204" pitchFamily="34" charset="0"/>
            </a:endParaRPr>
          </a:p>
        </p:txBody>
      </p:sp>
      <p:sp>
        <p:nvSpPr>
          <p:cNvPr id="44073" name="Obdélník 52">
            <a:extLst>
              <a:ext uri="{FF2B5EF4-FFF2-40B4-BE49-F238E27FC236}">
                <a16:creationId xmlns:a16="http://schemas.microsoft.com/office/drawing/2014/main" id="{2A785E1B-C6FD-4F30-8274-2CF269B54589}"/>
              </a:ext>
            </a:extLst>
          </p:cNvPr>
          <p:cNvSpPr>
            <a:spLocks noChangeArrowheads="1"/>
          </p:cNvSpPr>
          <p:nvPr/>
        </p:nvSpPr>
        <p:spPr bwMode="auto">
          <a:xfrm>
            <a:off x="6892925" y="3714750"/>
            <a:ext cx="1250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panose="020B0604020202020204" pitchFamily="34" charset="0"/>
                <a:cs typeface="Arial" panose="020B0604020202020204" pitchFamily="34" charset="0"/>
              </a:rPr>
              <a:t>0,25</a:t>
            </a:r>
            <a:endParaRPr lang="cs-CZ" altLang="cs-CZ" sz="2000" baseline="-25000">
              <a:latin typeface="Arial" panose="020B0604020202020204" pitchFamily="34" charset="0"/>
              <a:cs typeface="Arial" panose="020B0604020202020204" pitchFamily="34" charset="0"/>
            </a:endParaRPr>
          </a:p>
          <a:p>
            <a:pPr eaLnBrk="1" hangingPunct="1">
              <a:spcBef>
                <a:spcPct val="0"/>
              </a:spcBef>
              <a:buFontTx/>
              <a:buNone/>
            </a:pPr>
            <a:r>
              <a:rPr lang="cs-CZ" altLang="cs-CZ" sz="2000">
                <a:latin typeface="Arial" panose="020B0604020202020204" pitchFamily="34" charset="0"/>
                <a:cs typeface="Arial" panose="020B0604020202020204" pitchFamily="34" charset="0"/>
              </a:rPr>
              <a:t> </a:t>
            </a:r>
            <a:endParaRPr lang="cs-CZ" altLang="cs-CZ" sz="20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4">
            <a:extLst>
              <a:ext uri="{FF2B5EF4-FFF2-40B4-BE49-F238E27FC236}">
                <a16:creationId xmlns:a16="http://schemas.microsoft.com/office/drawing/2014/main" id="{0BBE7AE8-B988-4BA7-81C7-24E3FEAB65FA}"/>
              </a:ext>
            </a:extLst>
          </p:cNvPr>
          <p:cNvSpPr>
            <a:spLocks noChangeShapeType="1"/>
          </p:cNvSpPr>
          <p:nvPr/>
        </p:nvSpPr>
        <p:spPr bwMode="auto">
          <a:xfrm>
            <a:off x="1111250" y="3457575"/>
            <a:ext cx="3200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59" name="Line 5">
            <a:extLst>
              <a:ext uri="{FF2B5EF4-FFF2-40B4-BE49-F238E27FC236}">
                <a16:creationId xmlns:a16="http://schemas.microsoft.com/office/drawing/2014/main" id="{B236D2A0-EAD0-4EA7-92C6-643651FD1750}"/>
              </a:ext>
            </a:extLst>
          </p:cNvPr>
          <p:cNvSpPr>
            <a:spLocks noChangeShapeType="1"/>
          </p:cNvSpPr>
          <p:nvPr/>
        </p:nvSpPr>
        <p:spPr bwMode="auto">
          <a:xfrm>
            <a:off x="1111250" y="3762375"/>
            <a:ext cx="3048000" cy="0"/>
          </a:xfrm>
          <a:prstGeom prst="line">
            <a:avLst/>
          </a:prstGeom>
          <a:noFill/>
          <a:ln w="25400">
            <a:solidFill>
              <a:srgbClr val="00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0" name="Line 6">
            <a:extLst>
              <a:ext uri="{FF2B5EF4-FFF2-40B4-BE49-F238E27FC236}">
                <a16:creationId xmlns:a16="http://schemas.microsoft.com/office/drawing/2014/main" id="{E862E073-3D08-4172-95A5-FD1C3E19D46C}"/>
              </a:ext>
            </a:extLst>
          </p:cNvPr>
          <p:cNvSpPr>
            <a:spLocks noChangeShapeType="1"/>
          </p:cNvSpPr>
          <p:nvPr/>
        </p:nvSpPr>
        <p:spPr bwMode="auto">
          <a:xfrm>
            <a:off x="1111250" y="4067175"/>
            <a:ext cx="33528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1" name="Text Box 11">
            <a:extLst>
              <a:ext uri="{FF2B5EF4-FFF2-40B4-BE49-F238E27FC236}">
                <a16:creationId xmlns:a16="http://schemas.microsoft.com/office/drawing/2014/main" id="{7D1D06C4-DADD-4A84-9E93-02266DE73031}"/>
              </a:ext>
            </a:extLst>
          </p:cNvPr>
          <p:cNvSpPr txBox="1">
            <a:spLocks noChangeArrowheads="1"/>
          </p:cNvSpPr>
          <p:nvPr/>
        </p:nvSpPr>
        <p:spPr bwMode="auto">
          <a:xfrm>
            <a:off x="714375" y="319405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A</a:t>
            </a:r>
            <a:endParaRPr lang="cs-CZ" altLang="cs-CZ" sz="2400"/>
          </a:p>
        </p:txBody>
      </p:sp>
      <p:sp>
        <p:nvSpPr>
          <p:cNvPr id="45062" name="Text Box 12">
            <a:extLst>
              <a:ext uri="{FF2B5EF4-FFF2-40B4-BE49-F238E27FC236}">
                <a16:creationId xmlns:a16="http://schemas.microsoft.com/office/drawing/2014/main" id="{AFEC2342-1450-4E0D-9D08-E81978C07E12}"/>
              </a:ext>
            </a:extLst>
          </p:cNvPr>
          <p:cNvSpPr txBox="1">
            <a:spLocks noChangeArrowheads="1"/>
          </p:cNvSpPr>
          <p:nvPr/>
        </p:nvSpPr>
        <p:spPr bwMode="auto">
          <a:xfrm>
            <a:off x="4295775" y="319405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B</a:t>
            </a:r>
            <a:endParaRPr lang="cs-CZ" altLang="cs-CZ" sz="2400"/>
          </a:p>
        </p:txBody>
      </p:sp>
      <p:sp>
        <p:nvSpPr>
          <p:cNvPr id="45063" name="Text Box 13">
            <a:extLst>
              <a:ext uri="{FF2B5EF4-FFF2-40B4-BE49-F238E27FC236}">
                <a16:creationId xmlns:a16="http://schemas.microsoft.com/office/drawing/2014/main" id="{28190FAD-430A-4FFB-945B-B9372EB8B465}"/>
              </a:ext>
            </a:extLst>
          </p:cNvPr>
          <p:cNvSpPr txBox="1">
            <a:spLocks noChangeArrowheads="1"/>
          </p:cNvSpPr>
          <p:nvPr/>
        </p:nvSpPr>
        <p:spPr bwMode="auto">
          <a:xfrm>
            <a:off x="730250" y="35337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A</a:t>
            </a:r>
            <a:endParaRPr lang="cs-CZ" altLang="cs-CZ" sz="2400"/>
          </a:p>
        </p:txBody>
      </p:sp>
      <p:sp>
        <p:nvSpPr>
          <p:cNvPr id="45064" name="Text Box 14">
            <a:extLst>
              <a:ext uri="{FF2B5EF4-FFF2-40B4-BE49-F238E27FC236}">
                <a16:creationId xmlns:a16="http://schemas.microsoft.com/office/drawing/2014/main" id="{04C621DC-C871-463C-9E9B-29D56FC43ABC}"/>
              </a:ext>
            </a:extLst>
          </p:cNvPr>
          <p:cNvSpPr txBox="1">
            <a:spLocks noChangeArrowheads="1"/>
          </p:cNvSpPr>
          <p:nvPr/>
        </p:nvSpPr>
        <p:spPr bwMode="auto">
          <a:xfrm>
            <a:off x="4159250" y="35337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C</a:t>
            </a:r>
            <a:endParaRPr lang="cs-CZ" altLang="cs-CZ" sz="2400"/>
          </a:p>
        </p:txBody>
      </p:sp>
      <p:sp>
        <p:nvSpPr>
          <p:cNvPr id="45065" name="Text Box 15">
            <a:extLst>
              <a:ext uri="{FF2B5EF4-FFF2-40B4-BE49-F238E27FC236}">
                <a16:creationId xmlns:a16="http://schemas.microsoft.com/office/drawing/2014/main" id="{5D7CA2FF-D150-4AFE-8DCD-B1336039972E}"/>
              </a:ext>
            </a:extLst>
          </p:cNvPr>
          <p:cNvSpPr txBox="1">
            <a:spLocks noChangeArrowheads="1"/>
          </p:cNvSpPr>
          <p:nvPr/>
        </p:nvSpPr>
        <p:spPr bwMode="auto">
          <a:xfrm>
            <a:off x="714375" y="380365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A</a:t>
            </a:r>
            <a:endParaRPr lang="cs-CZ" altLang="cs-CZ" sz="2400"/>
          </a:p>
        </p:txBody>
      </p:sp>
      <p:sp>
        <p:nvSpPr>
          <p:cNvPr id="45066" name="Text Box 16">
            <a:extLst>
              <a:ext uri="{FF2B5EF4-FFF2-40B4-BE49-F238E27FC236}">
                <a16:creationId xmlns:a16="http://schemas.microsoft.com/office/drawing/2014/main" id="{99B1E9E8-61ED-4615-86A9-DCE37812AFFE}"/>
              </a:ext>
            </a:extLst>
          </p:cNvPr>
          <p:cNvSpPr txBox="1">
            <a:spLocks noChangeArrowheads="1"/>
          </p:cNvSpPr>
          <p:nvPr/>
        </p:nvSpPr>
        <p:spPr bwMode="auto">
          <a:xfrm>
            <a:off x="4448175" y="380365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D</a:t>
            </a:r>
            <a:endParaRPr lang="cs-CZ" altLang="cs-CZ" sz="2400"/>
          </a:p>
        </p:txBody>
      </p:sp>
      <p:sp>
        <p:nvSpPr>
          <p:cNvPr id="45067" name="Text Box 17">
            <a:extLst>
              <a:ext uri="{FF2B5EF4-FFF2-40B4-BE49-F238E27FC236}">
                <a16:creationId xmlns:a16="http://schemas.microsoft.com/office/drawing/2014/main" id="{42266397-7019-4164-834B-ACE469A527E9}"/>
              </a:ext>
            </a:extLst>
          </p:cNvPr>
          <p:cNvSpPr txBox="1">
            <a:spLocks noChangeArrowheads="1"/>
          </p:cNvSpPr>
          <p:nvPr/>
        </p:nvSpPr>
        <p:spPr bwMode="auto">
          <a:xfrm>
            <a:off x="714375" y="410845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B</a:t>
            </a:r>
            <a:endParaRPr lang="cs-CZ" altLang="cs-CZ" sz="2400"/>
          </a:p>
        </p:txBody>
      </p:sp>
      <p:sp>
        <p:nvSpPr>
          <p:cNvPr id="45068" name="Line 18">
            <a:extLst>
              <a:ext uri="{FF2B5EF4-FFF2-40B4-BE49-F238E27FC236}">
                <a16:creationId xmlns:a16="http://schemas.microsoft.com/office/drawing/2014/main" id="{28861F2D-5B4B-4EC6-8FB3-AD71E571ABA6}"/>
              </a:ext>
            </a:extLst>
          </p:cNvPr>
          <p:cNvSpPr>
            <a:spLocks noChangeShapeType="1"/>
          </p:cNvSpPr>
          <p:nvPr/>
        </p:nvSpPr>
        <p:spPr bwMode="auto">
          <a:xfrm>
            <a:off x="1111250" y="4371975"/>
            <a:ext cx="1143000" cy="0"/>
          </a:xfrm>
          <a:prstGeom prst="line">
            <a:avLst/>
          </a:prstGeom>
          <a:noFill/>
          <a:ln w="25400">
            <a:solidFill>
              <a:srgbClr val="00FF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9" name="Text Box 19">
            <a:extLst>
              <a:ext uri="{FF2B5EF4-FFF2-40B4-BE49-F238E27FC236}">
                <a16:creationId xmlns:a16="http://schemas.microsoft.com/office/drawing/2014/main" id="{F9FF4420-39B2-4983-BD72-9B742F038B96}"/>
              </a:ext>
            </a:extLst>
          </p:cNvPr>
          <p:cNvSpPr txBox="1">
            <a:spLocks noChangeArrowheads="1"/>
          </p:cNvSpPr>
          <p:nvPr/>
        </p:nvSpPr>
        <p:spPr bwMode="auto">
          <a:xfrm>
            <a:off x="2238375" y="410845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C</a:t>
            </a:r>
            <a:endParaRPr lang="cs-CZ" altLang="cs-CZ" sz="2400"/>
          </a:p>
        </p:txBody>
      </p:sp>
      <p:sp>
        <p:nvSpPr>
          <p:cNvPr id="45070" name="Text Box 20">
            <a:extLst>
              <a:ext uri="{FF2B5EF4-FFF2-40B4-BE49-F238E27FC236}">
                <a16:creationId xmlns:a16="http://schemas.microsoft.com/office/drawing/2014/main" id="{957EB47D-4468-46D0-9BC2-C0ACFDE78BC6}"/>
              </a:ext>
            </a:extLst>
          </p:cNvPr>
          <p:cNvSpPr txBox="1">
            <a:spLocks noChangeArrowheads="1"/>
          </p:cNvSpPr>
          <p:nvPr/>
        </p:nvSpPr>
        <p:spPr bwMode="auto">
          <a:xfrm>
            <a:off x="730250" y="44481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B</a:t>
            </a:r>
            <a:endParaRPr lang="cs-CZ" altLang="cs-CZ" sz="2400"/>
          </a:p>
        </p:txBody>
      </p:sp>
      <p:sp>
        <p:nvSpPr>
          <p:cNvPr id="45071" name="Text Box 21">
            <a:extLst>
              <a:ext uri="{FF2B5EF4-FFF2-40B4-BE49-F238E27FC236}">
                <a16:creationId xmlns:a16="http://schemas.microsoft.com/office/drawing/2014/main" id="{6D02493A-266C-4465-807B-391C94BF022D}"/>
              </a:ext>
            </a:extLst>
          </p:cNvPr>
          <p:cNvSpPr txBox="1">
            <a:spLocks noChangeArrowheads="1"/>
          </p:cNvSpPr>
          <p:nvPr/>
        </p:nvSpPr>
        <p:spPr bwMode="auto">
          <a:xfrm>
            <a:off x="3625850" y="44481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D</a:t>
            </a:r>
            <a:endParaRPr lang="cs-CZ" altLang="cs-CZ" sz="2400"/>
          </a:p>
        </p:txBody>
      </p:sp>
      <p:sp>
        <p:nvSpPr>
          <p:cNvPr id="45072" name="Line 22">
            <a:extLst>
              <a:ext uri="{FF2B5EF4-FFF2-40B4-BE49-F238E27FC236}">
                <a16:creationId xmlns:a16="http://schemas.microsoft.com/office/drawing/2014/main" id="{ABB9D803-A2F3-4D6A-85D8-28BED90740F1}"/>
              </a:ext>
            </a:extLst>
          </p:cNvPr>
          <p:cNvSpPr>
            <a:spLocks noChangeShapeType="1"/>
          </p:cNvSpPr>
          <p:nvPr/>
        </p:nvSpPr>
        <p:spPr bwMode="auto">
          <a:xfrm>
            <a:off x="1111250" y="4676775"/>
            <a:ext cx="2514600" cy="0"/>
          </a:xfrm>
          <a:prstGeom prst="line">
            <a:avLst/>
          </a:prstGeom>
          <a:noFill/>
          <a:ln w="25400">
            <a:solidFill>
              <a:srgbClr val="D0AA2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73" name="Text Box 23">
            <a:extLst>
              <a:ext uri="{FF2B5EF4-FFF2-40B4-BE49-F238E27FC236}">
                <a16:creationId xmlns:a16="http://schemas.microsoft.com/office/drawing/2014/main" id="{00B905C7-7B8E-453C-88F9-57B56DEFD709}"/>
              </a:ext>
            </a:extLst>
          </p:cNvPr>
          <p:cNvSpPr txBox="1">
            <a:spLocks noChangeArrowheads="1"/>
          </p:cNvSpPr>
          <p:nvPr/>
        </p:nvSpPr>
        <p:spPr bwMode="auto">
          <a:xfrm>
            <a:off x="730250" y="479425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C</a:t>
            </a:r>
            <a:endParaRPr lang="cs-CZ" altLang="cs-CZ" sz="2400"/>
          </a:p>
        </p:txBody>
      </p:sp>
      <p:sp>
        <p:nvSpPr>
          <p:cNvPr id="45074" name="Text Box 24">
            <a:extLst>
              <a:ext uri="{FF2B5EF4-FFF2-40B4-BE49-F238E27FC236}">
                <a16:creationId xmlns:a16="http://schemas.microsoft.com/office/drawing/2014/main" id="{90D31F8F-1943-4891-92D3-4C1984FD06B8}"/>
              </a:ext>
            </a:extLst>
          </p:cNvPr>
          <p:cNvSpPr txBox="1">
            <a:spLocks noChangeArrowheads="1"/>
          </p:cNvSpPr>
          <p:nvPr/>
        </p:nvSpPr>
        <p:spPr bwMode="auto">
          <a:xfrm>
            <a:off x="3449638" y="4829175"/>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D</a:t>
            </a:r>
            <a:endParaRPr lang="cs-CZ" altLang="cs-CZ" sz="2400"/>
          </a:p>
        </p:txBody>
      </p:sp>
      <p:sp>
        <p:nvSpPr>
          <p:cNvPr id="45075" name="Line 25">
            <a:extLst>
              <a:ext uri="{FF2B5EF4-FFF2-40B4-BE49-F238E27FC236}">
                <a16:creationId xmlns:a16="http://schemas.microsoft.com/office/drawing/2014/main" id="{E256BB90-567D-4711-AF14-D8A5917DEC90}"/>
              </a:ext>
            </a:extLst>
          </p:cNvPr>
          <p:cNvSpPr>
            <a:spLocks noChangeShapeType="1"/>
          </p:cNvSpPr>
          <p:nvPr/>
        </p:nvSpPr>
        <p:spPr bwMode="auto">
          <a:xfrm>
            <a:off x="1187450" y="5057775"/>
            <a:ext cx="2209800" cy="0"/>
          </a:xfrm>
          <a:prstGeom prst="line">
            <a:avLst/>
          </a:prstGeom>
          <a:noFill/>
          <a:ln w="25400">
            <a:solidFill>
              <a:schemeClr val="folHlink"/>
            </a:solidFill>
            <a:round/>
            <a:headEnd/>
            <a:tailEnd/>
          </a:ln>
          <a:extLst>
            <a:ext uri="{909E8E84-426E-40DD-AFC4-6F175D3DCCD1}">
              <a14:hiddenFill xmlns:a14="http://schemas.microsoft.com/office/drawing/2010/main">
                <a:noFill/>
              </a14:hiddenFill>
            </a:ext>
          </a:extLst>
        </p:spPr>
        <p:txBody>
          <a:bodyPr/>
          <a:lstStyle/>
          <a:p>
            <a:endParaRPr lang="cs-CZ"/>
          </a:p>
        </p:txBody>
      </p:sp>
      <p:graphicFrame>
        <p:nvGraphicFramePr>
          <p:cNvPr id="97" name="Tabulka 96">
            <a:extLst>
              <a:ext uri="{FF2B5EF4-FFF2-40B4-BE49-F238E27FC236}">
                <a16:creationId xmlns:a16="http://schemas.microsoft.com/office/drawing/2014/main" id="{19FA8691-AEED-4E05-81B6-708DAA69D442}"/>
              </a:ext>
            </a:extLst>
          </p:cNvPr>
          <p:cNvGraphicFramePr>
            <a:graphicFrameLocks noGrp="1"/>
          </p:cNvGraphicFramePr>
          <p:nvPr/>
        </p:nvGraphicFramePr>
        <p:xfrm>
          <a:off x="5024438" y="3262313"/>
          <a:ext cx="3405185" cy="1854200"/>
        </p:xfrm>
        <a:graphic>
          <a:graphicData uri="http://schemas.openxmlformats.org/drawingml/2006/table">
            <a:tbl>
              <a:tblPr firstRow="1" bandRow="1">
                <a:tableStyleId>{5940675A-B579-460E-94D1-54222C63F5DA}</a:tableStyleId>
              </a:tblPr>
              <a:tblGrid>
                <a:gridCol w="681037">
                  <a:extLst>
                    <a:ext uri="{9D8B030D-6E8A-4147-A177-3AD203B41FA5}">
                      <a16:colId xmlns:a16="http://schemas.microsoft.com/office/drawing/2014/main" val="20000"/>
                    </a:ext>
                  </a:extLst>
                </a:gridCol>
                <a:gridCol w="681037">
                  <a:extLst>
                    <a:ext uri="{9D8B030D-6E8A-4147-A177-3AD203B41FA5}">
                      <a16:colId xmlns:a16="http://schemas.microsoft.com/office/drawing/2014/main" val="20001"/>
                    </a:ext>
                  </a:extLst>
                </a:gridCol>
                <a:gridCol w="681037">
                  <a:extLst>
                    <a:ext uri="{9D8B030D-6E8A-4147-A177-3AD203B41FA5}">
                      <a16:colId xmlns:a16="http://schemas.microsoft.com/office/drawing/2014/main" val="20002"/>
                    </a:ext>
                  </a:extLst>
                </a:gridCol>
                <a:gridCol w="681037">
                  <a:extLst>
                    <a:ext uri="{9D8B030D-6E8A-4147-A177-3AD203B41FA5}">
                      <a16:colId xmlns:a16="http://schemas.microsoft.com/office/drawing/2014/main" val="20003"/>
                    </a:ext>
                  </a:extLst>
                </a:gridCol>
                <a:gridCol w="681037">
                  <a:extLst>
                    <a:ext uri="{9D8B030D-6E8A-4147-A177-3AD203B41FA5}">
                      <a16:colId xmlns:a16="http://schemas.microsoft.com/office/drawing/2014/main" val="20004"/>
                    </a:ext>
                  </a:extLst>
                </a:gridCol>
              </a:tblGrid>
              <a:tr h="370840">
                <a:tc>
                  <a:txBody>
                    <a:bodyPr/>
                    <a:lstStyle/>
                    <a:p>
                      <a:pPr algn="ctr"/>
                      <a:endParaRPr lang="cs-CZ" b="1" dirty="0">
                        <a:latin typeface="Arial" pitchFamily="34" charset="0"/>
                        <a:cs typeface="Arial" pitchFamily="34" charset="0"/>
                      </a:endParaRPr>
                    </a:p>
                  </a:txBody>
                  <a:tcPr/>
                </a:tc>
                <a:tc>
                  <a:txBody>
                    <a:bodyPr/>
                    <a:lstStyle/>
                    <a:p>
                      <a:pPr algn="ctr"/>
                      <a:r>
                        <a:rPr lang="cs-CZ" b="1" dirty="0">
                          <a:latin typeface="Arial" pitchFamily="34" charset="0"/>
                          <a:cs typeface="Arial" pitchFamily="34" charset="0"/>
                        </a:rPr>
                        <a:t>A</a:t>
                      </a:r>
                    </a:p>
                  </a:txBody>
                  <a:tcPr/>
                </a:tc>
                <a:tc>
                  <a:txBody>
                    <a:bodyPr/>
                    <a:lstStyle/>
                    <a:p>
                      <a:pPr algn="ctr"/>
                      <a:r>
                        <a:rPr lang="cs-CZ" b="1" dirty="0">
                          <a:latin typeface="Arial" pitchFamily="34" charset="0"/>
                          <a:cs typeface="Arial" pitchFamily="34" charset="0"/>
                        </a:rPr>
                        <a:t>B</a:t>
                      </a:r>
                    </a:p>
                  </a:txBody>
                  <a:tcPr/>
                </a:tc>
                <a:tc>
                  <a:txBody>
                    <a:bodyPr/>
                    <a:lstStyle/>
                    <a:p>
                      <a:pPr algn="ctr"/>
                      <a:r>
                        <a:rPr lang="cs-CZ" b="1" dirty="0">
                          <a:latin typeface="Arial" pitchFamily="34" charset="0"/>
                          <a:cs typeface="Arial" pitchFamily="34" charset="0"/>
                        </a:rPr>
                        <a:t>C</a:t>
                      </a:r>
                    </a:p>
                  </a:txBody>
                  <a:tcPr/>
                </a:tc>
                <a:tc>
                  <a:txBody>
                    <a:bodyPr/>
                    <a:lstStyle/>
                    <a:p>
                      <a:pPr algn="ctr"/>
                      <a:r>
                        <a:rPr lang="cs-CZ" b="1" dirty="0">
                          <a:latin typeface="Arial" pitchFamily="34" charset="0"/>
                          <a:cs typeface="Arial" pitchFamily="34" charset="0"/>
                        </a:rPr>
                        <a:t>D</a:t>
                      </a:r>
                    </a:p>
                  </a:txBody>
                  <a:tcPr/>
                </a:tc>
                <a:extLst>
                  <a:ext uri="{0D108BD9-81ED-4DB2-BD59-A6C34878D82A}">
                    <a16:rowId xmlns:a16="http://schemas.microsoft.com/office/drawing/2014/main" val="10000"/>
                  </a:ext>
                </a:extLst>
              </a:tr>
              <a:tr h="370840">
                <a:tc>
                  <a:txBody>
                    <a:bodyPr/>
                    <a:lstStyle/>
                    <a:p>
                      <a:pPr algn="ctr"/>
                      <a:r>
                        <a:rPr lang="cs-CZ" b="1" dirty="0">
                          <a:latin typeface="Arial" pitchFamily="34" charset="0"/>
                          <a:cs typeface="Arial" pitchFamily="34" charset="0"/>
                        </a:rPr>
                        <a:t>A</a:t>
                      </a:r>
                    </a:p>
                  </a:txBody>
                  <a:tcPr/>
                </a:tc>
                <a:tc>
                  <a:txBody>
                    <a:bodyPr/>
                    <a:lstStyle/>
                    <a:p>
                      <a:pPr algn="ctr"/>
                      <a:r>
                        <a:rPr lang="en-US" b="1" dirty="0">
                          <a:latin typeface="Arial" pitchFamily="34" charset="0"/>
                          <a:cs typeface="Arial" pitchFamily="34" charset="0"/>
                        </a:rPr>
                        <a:t>-</a:t>
                      </a:r>
                      <a:endParaRPr lang="cs-CZ" b="1" dirty="0">
                        <a:latin typeface="Arial" pitchFamily="34" charset="0"/>
                        <a:cs typeface="Arial" pitchFamily="34" charset="0"/>
                      </a:endParaRPr>
                    </a:p>
                  </a:txBody>
                  <a:tcPr/>
                </a:tc>
                <a:tc>
                  <a:txBody>
                    <a:bodyPr/>
                    <a:lstStyle/>
                    <a:p>
                      <a:pPr algn="ctr"/>
                      <a:endParaRPr lang="cs-CZ" b="1">
                        <a:latin typeface="Arial" pitchFamily="34" charset="0"/>
                        <a:cs typeface="Arial" pitchFamily="34" charset="0"/>
                      </a:endParaRPr>
                    </a:p>
                  </a:txBody>
                  <a:tcPr/>
                </a:tc>
                <a:tc>
                  <a:txBody>
                    <a:bodyPr/>
                    <a:lstStyle/>
                    <a:p>
                      <a:pPr algn="ctr"/>
                      <a:endParaRPr lang="cs-CZ" b="1">
                        <a:latin typeface="Arial" pitchFamily="34" charset="0"/>
                        <a:cs typeface="Arial" pitchFamily="34" charset="0"/>
                      </a:endParaRPr>
                    </a:p>
                  </a:txBody>
                  <a:tcPr/>
                </a:tc>
                <a:tc>
                  <a:txBody>
                    <a:bodyPr/>
                    <a:lstStyle/>
                    <a:p>
                      <a:pPr algn="ctr"/>
                      <a:endParaRPr lang="cs-CZ" b="1">
                        <a:latin typeface="Arial" pitchFamily="34" charset="0"/>
                        <a:cs typeface="Arial" pitchFamily="34" charset="0"/>
                      </a:endParaRPr>
                    </a:p>
                  </a:txBody>
                  <a:tcPr/>
                </a:tc>
                <a:extLst>
                  <a:ext uri="{0D108BD9-81ED-4DB2-BD59-A6C34878D82A}">
                    <a16:rowId xmlns:a16="http://schemas.microsoft.com/office/drawing/2014/main" val="10001"/>
                  </a:ext>
                </a:extLst>
              </a:tr>
              <a:tr h="370840">
                <a:tc>
                  <a:txBody>
                    <a:bodyPr/>
                    <a:lstStyle/>
                    <a:p>
                      <a:pPr algn="ctr"/>
                      <a:r>
                        <a:rPr lang="cs-CZ" b="1" dirty="0">
                          <a:latin typeface="Arial" pitchFamily="34" charset="0"/>
                          <a:cs typeface="Arial" pitchFamily="34" charset="0"/>
                        </a:rPr>
                        <a:t>B</a:t>
                      </a:r>
                    </a:p>
                  </a:txBody>
                  <a:tcPr/>
                </a:tc>
                <a:tc>
                  <a:txBody>
                    <a:bodyPr/>
                    <a:lstStyle/>
                    <a:p>
                      <a:pPr algn="ctr"/>
                      <a:r>
                        <a:rPr lang="en-US" b="1" dirty="0">
                          <a:latin typeface="Arial" pitchFamily="34" charset="0"/>
                          <a:cs typeface="Arial" pitchFamily="34" charset="0"/>
                        </a:rPr>
                        <a:t>0.5</a:t>
                      </a:r>
                      <a:endParaRPr lang="cs-CZ" b="1" dirty="0">
                        <a:latin typeface="Arial" pitchFamily="34" charset="0"/>
                        <a:cs typeface="Arial" pitchFamily="34" charset="0"/>
                      </a:endParaRPr>
                    </a:p>
                  </a:txBody>
                  <a:tcPr/>
                </a:tc>
                <a:tc>
                  <a:txBody>
                    <a:bodyPr/>
                    <a:lstStyle/>
                    <a:p>
                      <a:pPr algn="ctr"/>
                      <a:r>
                        <a:rPr lang="en-US" b="1" dirty="0">
                          <a:latin typeface="Arial" pitchFamily="34" charset="0"/>
                          <a:cs typeface="Arial" pitchFamily="34" charset="0"/>
                        </a:rPr>
                        <a:t>-</a:t>
                      </a:r>
                      <a:endParaRPr lang="cs-CZ" b="1" dirty="0">
                        <a:latin typeface="Arial" pitchFamily="34" charset="0"/>
                        <a:cs typeface="Arial" pitchFamily="34" charset="0"/>
                      </a:endParaRPr>
                    </a:p>
                  </a:txBody>
                  <a:tcPr/>
                </a:tc>
                <a:tc>
                  <a:txBody>
                    <a:bodyPr/>
                    <a:lstStyle/>
                    <a:p>
                      <a:pPr algn="ctr"/>
                      <a:endParaRPr lang="cs-CZ" b="1">
                        <a:latin typeface="Arial" pitchFamily="34" charset="0"/>
                        <a:cs typeface="Arial" pitchFamily="34" charset="0"/>
                      </a:endParaRPr>
                    </a:p>
                  </a:txBody>
                  <a:tcPr/>
                </a:tc>
                <a:tc>
                  <a:txBody>
                    <a:bodyPr/>
                    <a:lstStyle/>
                    <a:p>
                      <a:pPr algn="ctr"/>
                      <a:endParaRPr lang="cs-CZ" b="1">
                        <a:latin typeface="Arial" pitchFamily="34" charset="0"/>
                        <a:cs typeface="Arial" pitchFamily="34" charset="0"/>
                      </a:endParaRPr>
                    </a:p>
                  </a:txBody>
                  <a:tcPr/>
                </a:tc>
                <a:extLst>
                  <a:ext uri="{0D108BD9-81ED-4DB2-BD59-A6C34878D82A}">
                    <a16:rowId xmlns:a16="http://schemas.microsoft.com/office/drawing/2014/main" val="10002"/>
                  </a:ext>
                </a:extLst>
              </a:tr>
              <a:tr h="370840">
                <a:tc>
                  <a:txBody>
                    <a:bodyPr/>
                    <a:lstStyle/>
                    <a:p>
                      <a:pPr algn="ctr"/>
                      <a:r>
                        <a:rPr lang="cs-CZ" b="1" dirty="0">
                          <a:latin typeface="Arial" pitchFamily="34" charset="0"/>
                          <a:cs typeface="Arial" pitchFamily="34" charset="0"/>
                        </a:rPr>
                        <a:t>C</a:t>
                      </a:r>
                    </a:p>
                  </a:txBody>
                  <a:tcPr/>
                </a:tc>
                <a:tc>
                  <a:txBody>
                    <a:bodyPr/>
                    <a:lstStyle/>
                    <a:p>
                      <a:pPr algn="ctr"/>
                      <a:r>
                        <a:rPr lang="en-US" b="1" dirty="0">
                          <a:latin typeface="Arial" pitchFamily="34" charset="0"/>
                          <a:cs typeface="Arial" pitchFamily="34" charset="0"/>
                        </a:rPr>
                        <a:t>0.45</a:t>
                      </a:r>
                      <a:endParaRPr lang="cs-CZ" b="1" dirty="0">
                        <a:latin typeface="Arial" pitchFamily="34" charset="0"/>
                        <a:cs typeface="Arial" pitchFamily="34" charset="0"/>
                      </a:endParaRPr>
                    </a:p>
                  </a:txBody>
                  <a:tcPr/>
                </a:tc>
                <a:tc>
                  <a:txBody>
                    <a:bodyPr/>
                    <a:lstStyle/>
                    <a:p>
                      <a:pPr algn="ctr"/>
                      <a:r>
                        <a:rPr lang="en-US" b="1" dirty="0">
                          <a:latin typeface="Arial" pitchFamily="34" charset="0"/>
                          <a:cs typeface="Arial" pitchFamily="34" charset="0"/>
                        </a:rPr>
                        <a:t>0.15</a:t>
                      </a:r>
                      <a:endParaRPr lang="cs-CZ" b="1" dirty="0">
                        <a:latin typeface="Arial" pitchFamily="34" charset="0"/>
                        <a:cs typeface="Arial" pitchFamily="34" charset="0"/>
                      </a:endParaRPr>
                    </a:p>
                  </a:txBody>
                  <a:tcPr/>
                </a:tc>
                <a:tc>
                  <a:txBody>
                    <a:bodyPr/>
                    <a:lstStyle/>
                    <a:p>
                      <a:pPr algn="ctr"/>
                      <a:r>
                        <a:rPr lang="en-US" b="1" dirty="0">
                          <a:latin typeface="Arial" pitchFamily="34" charset="0"/>
                          <a:cs typeface="Arial" pitchFamily="34" charset="0"/>
                        </a:rPr>
                        <a:t>-</a:t>
                      </a:r>
                      <a:endParaRPr lang="cs-CZ" b="1" dirty="0">
                        <a:latin typeface="Arial" pitchFamily="34" charset="0"/>
                        <a:cs typeface="Arial" pitchFamily="34" charset="0"/>
                      </a:endParaRPr>
                    </a:p>
                  </a:txBody>
                  <a:tcPr/>
                </a:tc>
                <a:tc>
                  <a:txBody>
                    <a:bodyPr/>
                    <a:lstStyle/>
                    <a:p>
                      <a:pPr algn="ctr"/>
                      <a:endParaRPr lang="cs-CZ" b="1">
                        <a:latin typeface="Arial" pitchFamily="34" charset="0"/>
                        <a:cs typeface="Arial" pitchFamily="34" charset="0"/>
                      </a:endParaRPr>
                    </a:p>
                  </a:txBody>
                  <a:tcPr/>
                </a:tc>
                <a:extLst>
                  <a:ext uri="{0D108BD9-81ED-4DB2-BD59-A6C34878D82A}">
                    <a16:rowId xmlns:a16="http://schemas.microsoft.com/office/drawing/2014/main" val="10003"/>
                  </a:ext>
                </a:extLst>
              </a:tr>
              <a:tr h="370840">
                <a:tc>
                  <a:txBody>
                    <a:bodyPr/>
                    <a:lstStyle/>
                    <a:p>
                      <a:pPr algn="ctr"/>
                      <a:r>
                        <a:rPr lang="cs-CZ" b="1" dirty="0">
                          <a:latin typeface="Arial" pitchFamily="34" charset="0"/>
                          <a:cs typeface="Arial" pitchFamily="34" charset="0"/>
                        </a:rPr>
                        <a:t>D</a:t>
                      </a:r>
                    </a:p>
                  </a:txBody>
                  <a:tcPr/>
                </a:tc>
                <a:tc>
                  <a:txBody>
                    <a:bodyPr/>
                    <a:lstStyle/>
                    <a:p>
                      <a:pPr algn="ctr"/>
                      <a:r>
                        <a:rPr lang="en-US" b="1" dirty="0">
                          <a:latin typeface="Arial" pitchFamily="34" charset="0"/>
                          <a:cs typeface="Arial" pitchFamily="34" charset="0"/>
                        </a:rPr>
                        <a:t>0.55</a:t>
                      </a:r>
                      <a:endParaRPr lang="cs-CZ" b="1" dirty="0">
                        <a:latin typeface="Arial" pitchFamily="34" charset="0"/>
                        <a:cs typeface="Arial" pitchFamily="34" charset="0"/>
                      </a:endParaRPr>
                    </a:p>
                  </a:txBody>
                  <a:tcPr/>
                </a:tc>
                <a:tc>
                  <a:txBody>
                    <a:bodyPr/>
                    <a:lstStyle/>
                    <a:p>
                      <a:pPr algn="ctr"/>
                      <a:r>
                        <a:rPr lang="en-US" b="1" dirty="0">
                          <a:latin typeface="Arial" pitchFamily="34" charset="0"/>
                          <a:cs typeface="Arial" pitchFamily="34" charset="0"/>
                        </a:rPr>
                        <a:t>0.4</a:t>
                      </a:r>
                      <a:endParaRPr lang="cs-CZ" b="1" dirty="0">
                        <a:latin typeface="Arial" pitchFamily="34" charset="0"/>
                        <a:cs typeface="Arial" pitchFamily="34" charset="0"/>
                      </a:endParaRPr>
                    </a:p>
                  </a:txBody>
                  <a:tcPr/>
                </a:tc>
                <a:tc>
                  <a:txBody>
                    <a:bodyPr/>
                    <a:lstStyle/>
                    <a:p>
                      <a:pPr algn="ctr"/>
                      <a:r>
                        <a:rPr lang="en-US" b="1" dirty="0">
                          <a:latin typeface="Arial" pitchFamily="34" charset="0"/>
                          <a:cs typeface="Arial" pitchFamily="34" charset="0"/>
                        </a:rPr>
                        <a:t>0.35</a:t>
                      </a:r>
                      <a:endParaRPr lang="cs-CZ" b="1" dirty="0">
                        <a:latin typeface="Arial" pitchFamily="34" charset="0"/>
                        <a:cs typeface="Arial" pitchFamily="34" charset="0"/>
                      </a:endParaRPr>
                    </a:p>
                  </a:txBody>
                  <a:tcPr/>
                </a:tc>
                <a:tc>
                  <a:txBody>
                    <a:bodyPr/>
                    <a:lstStyle/>
                    <a:p>
                      <a:pPr algn="ctr"/>
                      <a:r>
                        <a:rPr lang="en-US" b="1" dirty="0">
                          <a:latin typeface="Arial" pitchFamily="34" charset="0"/>
                          <a:cs typeface="Arial" pitchFamily="34" charset="0"/>
                        </a:rPr>
                        <a:t>-</a:t>
                      </a:r>
                      <a:endParaRPr lang="cs-CZ" b="1" dirty="0">
                        <a:latin typeface="Arial" pitchFamily="34" charset="0"/>
                        <a:cs typeface="Arial" pitchFamily="34" charset="0"/>
                      </a:endParaRPr>
                    </a:p>
                  </a:txBody>
                  <a:tcPr/>
                </a:tc>
                <a:extLst>
                  <a:ext uri="{0D108BD9-81ED-4DB2-BD59-A6C34878D82A}">
                    <a16:rowId xmlns:a16="http://schemas.microsoft.com/office/drawing/2014/main" val="10004"/>
                  </a:ext>
                </a:extLst>
              </a:tr>
            </a:tbl>
          </a:graphicData>
        </a:graphic>
      </p:graphicFrame>
      <p:sp>
        <p:nvSpPr>
          <p:cNvPr id="45114" name="TextovéPole 97">
            <a:extLst>
              <a:ext uri="{FF2B5EF4-FFF2-40B4-BE49-F238E27FC236}">
                <a16:creationId xmlns:a16="http://schemas.microsoft.com/office/drawing/2014/main" id="{C925E2CE-AA11-4F2D-AA60-0A1B53F699ED}"/>
              </a:ext>
            </a:extLst>
          </p:cNvPr>
          <p:cNvSpPr txBox="1">
            <a:spLocks noChangeArrowheads="1"/>
          </p:cNvSpPr>
          <p:nvPr/>
        </p:nvSpPr>
        <p:spPr bwMode="auto">
          <a:xfrm>
            <a:off x="854075" y="1785938"/>
            <a:ext cx="7504113" cy="46166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dirty="0">
                <a:latin typeface="Arial" panose="020B0604020202020204" pitchFamily="34" charset="0"/>
                <a:cs typeface="Arial" panose="020B0604020202020204" pitchFamily="34" charset="0"/>
              </a:rPr>
              <a:t>1. </a:t>
            </a:r>
            <a:r>
              <a:rPr lang="cs-CZ" altLang="cs-CZ" sz="2400" b="1" dirty="0" err="1">
                <a:latin typeface="Arial" panose="020B0604020202020204" pitchFamily="34" charset="0"/>
                <a:cs typeface="Arial" panose="020B0604020202020204" pitchFamily="34" charset="0"/>
              </a:rPr>
              <a:t>We</a:t>
            </a:r>
            <a:r>
              <a:rPr lang="cs-CZ" altLang="cs-CZ" sz="2400" b="1" dirty="0">
                <a:latin typeface="Arial" panose="020B0604020202020204" pitchFamily="34" charset="0"/>
                <a:cs typeface="Arial" panose="020B0604020202020204" pitchFamily="34" charset="0"/>
              </a:rPr>
              <a:t> </a:t>
            </a:r>
            <a:r>
              <a:rPr lang="cs-CZ" altLang="cs-CZ" sz="2400" b="1" dirty="0" err="1">
                <a:latin typeface="Arial" panose="020B0604020202020204" pitchFamily="34" charset="0"/>
                <a:cs typeface="Arial" panose="020B0604020202020204" pitchFamily="34" charset="0"/>
              </a:rPr>
              <a:t>have</a:t>
            </a:r>
            <a:r>
              <a:rPr lang="cs-CZ" altLang="cs-CZ" sz="2400" b="1" dirty="0">
                <a:latin typeface="Arial" panose="020B0604020202020204" pitchFamily="34" charset="0"/>
                <a:cs typeface="Arial" panose="020B0604020202020204" pitchFamily="34" charset="0"/>
              </a:rPr>
              <a:t> matrix </a:t>
            </a:r>
            <a:r>
              <a:rPr lang="cs-CZ" altLang="cs-CZ" sz="2400" b="1" dirty="0" err="1">
                <a:latin typeface="Arial" panose="020B0604020202020204" pitchFamily="34" charset="0"/>
                <a:cs typeface="Arial" panose="020B0604020202020204" pitchFamily="34" charset="0"/>
              </a:rPr>
              <a:t>of</a:t>
            </a:r>
            <a:r>
              <a:rPr lang="cs-CZ" altLang="cs-CZ" sz="2400" b="1" dirty="0">
                <a:latin typeface="Arial" panose="020B0604020202020204" pitchFamily="34" charset="0"/>
                <a:cs typeface="Arial" panose="020B0604020202020204" pitchFamily="34" charset="0"/>
              </a:rPr>
              <a:t> </a:t>
            </a:r>
            <a:r>
              <a:rPr lang="cs-CZ" altLang="cs-CZ" sz="2400" b="1" dirty="0" err="1">
                <a:latin typeface="Arial" panose="020B0604020202020204" pitchFamily="34" charset="0"/>
                <a:cs typeface="Arial" panose="020B0604020202020204" pitchFamily="34" charset="0"/>
              </a:rPr>
              <a:t>genetic</a:t>
            </a:r>
            <a:r>
              <a:rPr lang="cs-CZ" altLang="cs-CZ" sz="2400" b="1" dirty="0">
                <a:latin typeface="Arial" panose="020B0604020202020204" pitchFamily="34" charset="0"/>
                <a:cs typeface="Arial" panose="020B0604020202020204" pitchFamily="34" charset="0"/>
              </a:rPr>
              <a:t> </a:t>
            </a:r>
            <a:r>
              <a:rPr lang="cs-CZ" altLang="cs-CZ" sz="2400" b="1" dirty="0" err="1">
                <a:latin typeface="Arial" panose="020B0604020202020204" pitchFamily="34" charset="0"/>
                <a:cs typeface="Arial" panose="020B0604020202020204" pitchFamily="34" charset="0"/>
              </a:rPr>
              <a:t>distances</a:t>
            </a:r>
            <a:endParaRPr lang="cs-CZ" altLang="cs-CZ" sz="2400" b="1" dirty="0">
              <a:latin typeface="Arial" panose="020B0604020202020204" pitchFamily="34" charset="0"/>
              <a:cs typeface="Arial" panose="020B0604020202020204" pitchFamily="34" charset="0"/>
            </a:endParaRPr>
          </a:p>
        </p:txBody>
      </p:sp>
      <p:sp>
        <p:nvSpPr>
          <p:cNvPr id="26" name="Text Box 16">
            <a:extLst>
              <a:ext uri="{FF2B5EF4-FFF2-40B4-BE49-F238E27FC236}">
                <a16:creationId xmlns:a16="http://schemas.microsoft.com/office/drawing/2014/main" id="{539519E8-948A-4049-88C9-68F78AB771EA}"/>
              </a:ext>
            </a:extLst>
          </p:cNvPr>
          <p:cNvSpPr txBox="1">
            <a:spLocks noChangeArrowheads="1"/>
          </p:cNvSpPr>
          <p:nvPr/>
        </p:nvSpPr>
        <p:spPr bwMode="auto">
          <a:xfrm>
            <a:off x="0" y="228600"/>
            <a:ext cx="9144000" cy="769938"/>
          </a:xfrm>
          <a:prstGeom prst="rect">
            <a:avLst/>
          </a:prstGeom>
          <a:solidFill>
            <a:schemeClr val="accent6">
              <a:lumMod val="20000"/>
              <a:lumOff val="80000"/>
            </a:schemeClr>
          </a:solidFill>
          <a:ln w="9525">
            <a:noFill/>
            <a:miter lim="800000"/>
            <a:headEnd/>
            <a:tailEnd/>
          </a:ln>
        </p:spPr>
        <p:txBody>
          <a:bodyPr>
            <a:spAutoFit/>
          </a:bodyPr>
          <a:lstStyle/>
          <a:p>
            <a:pPr algn="ctr" eaLnBrk="1" hangingPunct="1">
              <a:defRPr/>
            </a:pPr>
            <a:r>
              <a:rPr lang="cs-CZ" sz="4400" b="1" dirty="0">
                <a:solidFill>
                  <a:srgbClr val="C00000"/>
                </a:solidFill>
                <a:latin typeface="Arial" pitchFamily="34" charset="0"/>
                <a:cs typeface="Arial" pitchFamily="34" charset="0"/>
              </a:rPr>
              <a:t>LEAST SQUARES</a:t>
            </a:r>
            <a:endParaRPr lang="cs-CZ" sz="3200" dirty="0">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4">
            <a:extLst>
              <a:ext uri="{FF2B5EF4-FFF2-40B4-BE49-F238E27FC236}">
                <a16:creationId xmlns:a16="http://schemas.microsoft.com/office/drawing/2014/main" id="{10A7001D-44A5-48EB-8C09-FB27E69C36A9}"/>
              </a:ext>
            </a:extLst>
          </p:cNvPr>
          <p:cNvSpPr>
            <a:spLocks noChangeShapeType="1"/>
          </p:cNvSpPr>
          <p:nvPr/>
        </p:nvSpPr>
        <p:spPr bwMode="auto">
          <a:xfrm>
            <a:off x="1111250" y="1981200"/>
            <a:ext cx="3200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083" name="Line 5">
            <a:extLst>
              <a:ext uri="{FF2B5EF4-FFF2-40B4-BE49-F238E27FC236}">
                <a16:creationId xmlns:a16="http://schemas.microsoft.com/office/drawing/2014/main" id="{0AA31E2E-8EC7-4D32-94C1-E8EB27B2CC0C}"/>
              </a:ext>
            </a:extLst>
          </p:cNvPr>
          <p:cNvSpPr>
            <a:spLocks noChangeShapeType="1"/>
          </p:cNvSpPr>
          <p:nvPr/>
        </p:nvSpPr>
        <p:spPr bwMode="auto">
          <a:xfrm>
            <a:off x="1111250" y="2286000"/>
            <a:ext cx="3048000" cy="0"/>
          </a:xfrm>
          <a:prstGeom prst="line">
            <a:avLst/>
          </a:prstGeom>
          <a:noFill/>
          <a:ln w="25400">
            <a:solidFill>
              <a:srgbClr val="00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084" name="Line 6">
            <a:extLst>
              <a:ext uri="{FF2B5EF4-FFF2-40B4-BE49-F238E27FC236}">
                <a16:creationId xmlns:a16="http://schemas.microsoft.com/office/drawing/2014/main" id="{801A5CAE-256F-4358-A748-E0CD6E60F9E7}"/>
              </a:ext>
            </a:extLst>
          </p:cNvPr>
          <p:cNvSpPr>
            <a:spLocks noChangeShapeType="1"/>
          </p:cNvSpPr>
          <p:nvPr/>
        </p:nvSpPr>
        <p:spPr bwMode="auto">
          <a:xfrm>
            <a:off x="1111250" y="2590800"/>
            <a:ext cx="33528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085" name="Text Box 11">
            <a:extLst>
              <a:ext uri="{FF2B5EF4-FFF2-40B4-BE49-F238E27FC236}">
                <a16:creationId xmlns:a16="http://schemas.microsoft.com/office/drawing/2014/main" id="{5A3D774D-8BD9-4873-A69D-DD2BEA2CC40A}"/>
              </a:ext>
            </a:extLst>
          </p:cNvPr>
          <p:cNvSpPr txBox="1">
            <a:spLocks noChangeArrowheads="1"/>
          </p:cNvSpPr>
          <p:nvPr/>
        </p:nvSpPr>
        <p:spPr bwMode="auto">
          <a:xfrm>
            <a:off x="714375" y="17176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A</a:t>
            </a:r>
            <a:endParaRPr lang="cs-CZ" altLang="cs-CZ" sz="2400"/>
          </a:p>
        </p:txBody>
      </p:sp>
      <p:sp>
        <p:nvSpPr>
          <p:cNvPr id="46086" name="Text Box 12">
            <a:extLst>
              <a:ext uri="{FF2B5EF4-FFF2-40B4-BE49-F238E27FC236}">
                <a16:creationId xmlns:a16="http://schemas.microsoft.com/office/drawing/2014/main" id="{F5FBB077-1031-4433-B77E-C38F078223CA}"/>
              </a:ext>
            </a:extLst>
          </p:cNvPr>
          <p:cNvSpPr txBox="1">
            <a:spLocks noChangeArrowheads="1"/>
          </p:cNvSpPr>
          <p:nvPr/>
        </p:nvSpPr>
        <p:spPr bwMode="auto">
          <a:xfrm>
            <a:off x="4295775" y="17176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B</a:t>
            </a:r>
            <a:endParaRPr lang="cs-CZ" altLang="cs-CZ" sz="2400"/>
          </a:p>
        </p:txBody>
      </p:sp>
      <p:sp>
        <p:nvSpPr>
          <p:cNvPr id="46087" name="Text Box 13">
            <a:extLst>
              <a:ext uri="{FF2B5EF4-FFF2-40B4-BE49-F238E27FC236}">
                <a16:creationId xmlns:a16="http://schemas.microsoft.com/office/drawing/2014/main" id="{D298BD7F-0161-49BD-82C9-3F9513679B1E}"/>
              </a:ext>
            </a:extLst>
          </p:cNvPr>
          <p:cNvSpPr txBox="1">
            <a:spLocks noChangeArrowheads="1"/>
          </p:cNvSpPr>
          <p:nvPr/>
        </p:nvSpPr>
        <p:spPr bwMode="auto">
          <a:xfrm>
            <a:off x="730250" y="20574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A</a:t>
            </a:r>
            <a:endParaRPr lang="cs-CZ" altLang="cs-CZ" sz="2400"/>
          </a:p>
        </p:txBody>
      </p:sp>
      <p:sp>
        <p:nvSpPr>
          <p:cNvPr id="46088" name="Text Box 14">
            <a:extLst>
              <a:ext uri="{FF2B5EF4-FFF2-40B4-BE49-F238E27FC236}">
                <a16:creationId xmlns:a16="http://schemas.microsoft.com/office/drawing/2014/main" id="{F41D17F3-1A00-4804-A16C-EA35A78B65EF}"/>
              </a:ext>
            </a:extLst>
          </p:cNvPr>
          <p:cNvSpPr txBox="1">
            <a:spLocks noChangeArrowheads="1"/>
          </p:cNvSpPr>
          <p:nvPr/>
        </p:nvSpPr>
        <p:spPr bwMode="auto">
          <a:xfrm>
            <a:off x="4159250" y="20574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C</a:t>
            </a:r>
            <a:endParaRPr lang="cs-CZ" altLang="cs-CZ" sz="2400"/>
          </a:p>
        </p:txBody>
      </p:sp>
      <p:sp>
        <p:nvSpPr>
          <p:cNvPr id="46089" name="Text Box 15">
            <a:extLst>
              <a:ext uri="{FF2B5EF4-FFF2-40B4-BE49-F238E27FC236}">
                <a16:creationId xmlns:a16="http://schemas.microsoft.com/office/drawing/2014/main" id="{DE23DB85-92D6-4C2B-BF64-A568266D0299}"/>
              </a:ext>
            </a:extLst>
          </p:cNvPr>
          <p:cNvSpPr txBox="1">
            <a:spLocks noChangeArrowheads="1"/>
          </p:cNvSpPr>
          <p:nvPr/>
        </p:nvSpPr>
        <p:spPr bwMode="auto">
          <a:xfrm>
            <a:off x="714375" y="23272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A</a:t>
            </a:r>
            <a:endParaRPr lang="cs-CZ" altLang="cs-CZ" sz="2400"/>
          </a:p>
        </p:txBody>
      </p:sp>
      <p:sp>
        <p:nvSpPr>
          <p:cNvPr id="46090" name="Text Box 16">
            <a:extLst>
              <a:ext uri="{FF2B5EF4-FFF2-40B4-BE49-F238E27FC236}">
                <a16:creationId xmlns:a16="http://schemas.microsoft.com/office/drawing/2014/main" id="{45406125-8086-47B3-A698-E1B7C2800B8D}"/>
              </a:ext>
            </a:extLst>
          </p:cNvPr>
          <p:cNvSpPr txBox="1">
            <a:spLocks noChangeArrowheads="1"/>
          </p:cNvSpPr>
          <p:nvPr/>
        </p:nvSpPr>
        <p:spPr bwMode="auto">
          <a:xfrm>
            <a:off x="4448175" y="23272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D</a:t>
            </a:r>
            <a:endParaRPr lang="cs-CZ" altLang="cs-CZ" sz="2400"/>
          </a:p>
        </p:txBody>
      </p:sp>
      <p:sp>
        <p:nvSpPr>
          <p:cNvPr id="46091" name="Text Box 17">
            <a:extLst>
              <a:ext uri="{FF2B5EF4-FFF2-40B4-BE49-F238E27FC236}">
                <a16:creationId xmlns:a16="http://schemas.microsoft.com/office/drawing/2014/main" id="{B20E6D01-DD2F-47AE-A658-000354F69191}"/>
              </a:ext>
            </a:extLst>
          </p:cNvPr>
          <p:cNvSpPr txBox="1">
            <a:spLocks noChangeArrowheads="1"/>
          </p:cNvSpPr>
          <p:nvPr/>
        </p:nvSpPr>
        <p:spPr bwMode="auto">
          <a:xfrm>
            <a:off x="714375" y="26320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B</a:t>
            </a:r>
            <a:endParaRPr lang="cs-CZ" altLang="cs-CZ" sz="2400"/>
          </a:p>
        </p:txBody>
      </p:sp>
      <p:sp>
        <p:nvSpPr>
          <p:cNvPr id="46092" name="Line 18">
            <a:extLst>
              <a:ext uri="{FF2B5EF4-FFF2-40B4-BE49-F238E27FC236}">
                <a16:creationId xmlns:a16="http://schemas.microsoft.com/office/drawing/2014/main" id="{9027A5F1-C946-491A-BFE1-BDEC45B4DD0A}"/>
              </a:ext>
            </a:extLst>
          </p:cNvPr>
          <p:cNvSpPr>
            <a:spLocks noChangeShapeType="1"/>
          </p:cNvSpPr>
          <p:nvPr/>
        </p:nvSpPr>
        <p:spPr bwMode="auto">
          <a:xfrm>
            <a:off x="1111250" y="2895600"/>
            <a:ext cx="1143000" cy="0"/>
          </a:xfrm>
          <a:prstGeom prst="line">
            <a:avLst/>
          </a:prstGeom>
          <a:noFill/>
          <a:ln w="25400">
            <a:solidFill>
              <a:srgbClr val="00FF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093" name="Text Box 19">
            <a:extLst>
              <a:ext uri="{FF2B5EF4-FFF2-40B4-BE49-F238E27FC236}">
                <a16:creationId xmlns:a16="http://schemas.microsoft.com/office/drawing/2014/main" id="{23EC1250-28A5-4B04-8A86-8081619170F8}"/>
              </a:ext>
            </a:extLst>
          </p:cNvPr>
          <p:cNvSpPr txBox="1">
            <a:spLocks noChangeArrowheads="1"/>
          </p:cNvSpPr>
          <p:nvPr/>
        </p:nvSpPr>
        <p:spPr bwMode="auto">
          <a:xfrm>
            <a:off x="2238375" y="26320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C</a:t>
            </a:r>
            <a:endParaRPr lang="cs-CZ" altLang="cs-CZ" sz="2400"/>
          </a:p>
        </p:txBody>
      </p:sp>
      <p:sp>
        <p:nvSpPr>
          <p:cNvPr id="46094" name="Text Box 20">
            <a:extLst>
              <a:ext uri="{FF2B5EF4-FFF2-40B4-BE49-F238E27FC236}">
                <a16:creationId xmlns:a16="http://schemas.microsoft.com/office/drawing/2014/main" id="{79485162-0D4C-466F-A701-4E9EDEAD34FA}"/>
              </a:ext>
            </a:extLst>
          </p:cNvPr>
          <p:cNvSpPr txBox="1">
            <a:spLocks noChangeArrowheads="1"/>
          </p:cNvSpPr>
          <p:nvPr/>
        </p:nvSpPr>
        <p:spPr bwMode="auto">
          <a:xfrm>
            <a:off x="730250" y="29718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B</a:t>
            </a:r>
            <a:endParaRPr lang="cs-CZ" altLang="cs-CZ" sz="2400"/>
          </a:p>
        </p:txBody>
      </p:sp>
      <p:sp>
        <p:nvSpPr>
          <p:cNvPr id="46095" name="Text Box 21">
            <a:extLst>
              <a:ext uri="{FF2B5EF4-FFF2-40B4-BE49-F238E27FC236}">
                <a16:creationId xmlns:a16="http://schemas.microsoft.com/office/drawing/2014/main" id="{DE0ECE07-FEC2-4AFD-86C9-093B5F8B9B13}"/>
              </a:ext>
            </a:extLst>
          </p:cNvPr>
          <p:cNvSpPr txBox="1">
            <a:spLocks noChangeArrowheads="1"/>
          </p:cNvSpPr>
          <p:nvPr/>
        </p:nvSpPr>
        <p:spPr bwMode="auto">
          <a:xfrm>
            <a:off x="3625850" y="29718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D</a:t>
            </a:r>
            <a:endParaRPr lang="cs-CZ" altLang="cs-CZ" sz="2400"/>
          </a:p>
        </p:txBody>
      </p:sp>
      <p:sp>
        <p:nvSpPr>
          <p:cNvPr id="46096" name="Line 22">
            <a:extLst>
              <a:ext uri="{FF2B5EF4-FFF2-40B4-BE49-F238E27FC236}">
                <a16:creationId xmlns:a16="http://schemas.microsoft.com/office/drawing/2014/main" id="{1367B02F-BD92-4467-B8A6-285673D01D23}"/>
              </a:ext>
            </a:extLst>
          </p:cNvPr>
          <p:cNvSpPr>
            <a:spLocks noChangeShapeType="1"/>
          </p:cNvSpPr>
          <p:nvPr/>
        </p:nvSpPr>
        <p:spPr bwMode="auto">
          <a:xfrm>
            <a:off x="1111250" y="3200400"/>
            <a:ext cx="2514600" cy="0"/>
          </a:xfrm>
          <a:prstGeom prst="line">
            <a:avLst/>
          </a:prstGeom>
          <a:noFill/>
          <a:ln w="25400">
            <a:solidFill>
              <a:srgbClr val="D0AA2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097" name="Text Box 23">
            <a:extLst>
              <a:ext uri="{FF2B5EF4-FFF2-40B4-BE49-F238E27FC236}">
                <a16:creationId xmlns:a16="http://schemas.microsoft.com/office/drawing/2014/main" id="{2C087EA2-008A-4B15-B72B-7BB676262107}"/>
              </a:ext>
            </a:extLst>
          </p:cNvPr>
          <p:cNvSpPr txBox="1">
            <a:spLocks noChangeArrowheads="1"/>
          </p:cNvSpPr>
          <p:nvPr/>
        </p:nvSpPr>
        <p:spPr bwMode="auto">
          <a:xfrm>
            <a:off x="730250" y="33178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C</a:t>
            </a:r>
            <a:endParaRPr lang="cs-CZ" altLang="cs-CZ" sz="2400"/>
          </a:p>
        </p:txBody>
      </p:sp>
      <p:sp>
        <p:nvSpPr>
          <p:cNvPr id="46098" name="Text Box 24">
            <a:extLst>
              <a:ext uri="{FF2B5EF4-FFF2-40B4-BE49-F238E27FC236}">
                <a16:creationId xmlns:a16="http://schemas.microsoft.com/office/drawing/2014/main" id="{22BE9604-D858-4F60-9C31-8169BDF32F23}"/>
              </a:ext>
            </a:extLst>
          </p:cNvPr>
          <p:cNvSpPr txBox="1">
            <a:spLocks noChangeArrowheads="1"/>
          </p:cNvSpPr>
          <p:nvPr/>
        </p:nvSpPr>
        <p:spPr bwMode="auto">
          <a:xfrm>
            <a:off x="3449638" y="33528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D</a:t>
            </a:r>
            <a:endParaRPr lang="cs-CZ" altLang="cs-CZ" sz="2400"/>
          </a:p>
        </p:txBody>
      </p:sp>
      <p:sp>
        <p:nvSpPr>
          <p:cNvPr id="46099" name="Line 25">
            <a:extLst>
              <a:ext uri="{FF2B5EF4-FFF2-40B4-BE49-F238E27FC236}">
                <a16:creationId xmlns:a16="http://schemas.microsoft.com/office/drawing/2014/main" id="{3E8494A1-36C8-4B89-9458-58350A4EF3EC}"/>
              </a:ext>
            </a:extLst>
          </p:cNvPr>
          <p:cNvSpPr>
            <a:spLocks noChangeShapeType="1"/>
          </p:cNvSpPr>
          <p:nvPr/>
        </p:nvSpPr>
        <p:spPr bwMode="auto">
          <a:xfrm>
            <a:off x="1187450" y="3581400"/>
            <a:ext cx="2209800" cy="0"/>
          </a:xfrm>
          <a:prstGeom prst="line">
            <a:avLst/>
          </a:prstGeom>
          <a:noFill/>
          <a:ln w="25400">
            <a:solidFill>
              <a:schemeClr val="folHlink"/>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00" name="Text Box 26">
            <a:extLst>
              <a:ext uri="{FF2B5EF4-FFF2-40B4-BE49-F238E27FC236}">
                <a16:creationId xmlns:a16="http://schemas.microsoft.com/office/drawing/2014/main" id="{6C9D051F-148C-4E9D-9AD3-459BF8DA9225}"/>
              </a:ext>
            </a:extLst>
          </p:cNvPr>
          <p:cNvSpPr txBox="1">
            <a:spLocks noChangeArrowheads="1"/>
          </p:cNvSpPr>
          <p:nvPr/>
        </p:nvSpPr>
        <p:spPr bwMode="auto">
          <a:xfrm>
            <a:off x="1357313" y="408305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A</a:t>
            </a:r>
            <a:endParaRPr lang="cs-CZ" altLang="cs-CZ" sz="2400"/>
          </a:p>
        </p:txBody>
      </p:sp>
      <p:sp>
        <p:nvSpPr>
          <p:cNvPr id="46101" name="Text Box 27">
            <a:extLst>
              <a:ext uri="{FF2B5EF4-FFF2-40B4-BE49-F238E27FC236}">
                <a16:creationId xmlns:a16="http://schemas.microsoft.com/office/drawing/2014/main" id="{F526737E-207B-4BC7-BB53-4858666FBDF9}"/>
              </a:ext>
            </a:extLst>
          </p:cNvPr>
          <p:cNvSpPr txBox="1">
            <a:spLocks noChangeArrowheads="1"/>
          </p:cNvSpPr>
          <p:nvPr/>
        </p:nvSpPr>
        <p:spPr bwMode="auto">
          <a:xfrm>
            <a:off x="1966913" y="408305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C</a:t>
            </a:r>
            <a:endParaRPr lang="cs-CZ" altLang="cs-CZ" sz="2400"/>
          </a:p>
        </p:txBody>
      </p:sp>
      <p:sp>
        <p:nvSpPr>
          <p:cNvPr id="46102" name="Text Box 28">
            <a:extLst>
              <a:ext uri="{FF2B5EF4-FFF2-40B4-BE49-F238E27FC236}">
                <a16:creationId xmlns:a16="http://schemas.microsoft.com/office/drawing/2014/main" id="{861AA88F-393D-4AC8-877C-BE28C8E03371}"/>
              </a:ext>
            </a:extLst>
          </p:cNvPr>
          <p:cNvSpPr txBox="1">
            <a:spLocks noChangeArrowheads="1"/>
          </p:cNvSpPr>
          <p:nvPr/>
        </p:nvSpPr>
        <p:spPr bwMode="auto">
          <a:xfrm>
            <a:off x="2347913" y="408305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D</a:t>
            </a:r>
            <a:endParaRPr lang="cs-CZ" altLang="cs-CZ" sz="2400"/>
          </a:p>
        </p:txBody>
      </p:sp>
      <p:sp>
        <p:nvSpPr>
          <p:cNvPr id="46103" name="Text Box 29">
            <a:extLst>
              <a:ext uri="{FF2B5EF4-FFF2-40B4-BE49-F238E27FC236}">
                <a16:creationId xmlns:a16="http://schemas.microsoft.com/office/drawing/2014/main" id="{22BB47B6-8893-48FF-B04A-652E44267241}"/>
              </a:ext>
            </a:extLst>
          </p:cNvPr>
          <p:cNvSpPr txBox="1">
            <a:spLocks noChangeArrowheads="1"/>
          </p:cNvSpPr>
          <p:nvPr/>
        </p:nvSpPr>
        <p:spPr bwMode="auto">
          <a:xfrm>
            <a:off x="2957513" y="408305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B</a:t>
            </a:r>
            <a:endParaRPr lang="cs-CZ" altLang="cs-CZ" sz="2400"/>
          </a:p>
        </p:txBody>
      </p:sp>
      <p:sp>
        <p:nvSpPr>
          <p:cNvPr id="46104" name="Line 30">
            <a:extLst>
              <a:ext uri="{FF2B5EF4-FFF2-40B4-BE49-F238E27FC236}">
                <a16:creationId xmlns:a16="http://schemas.microsoft.com/office/drawing/2014/main" id="{293489CC-9758-421B-BEDE-9E7E8DF43FD0}"/>
              </a:ext>
            </a:extLst>
          </p:cNvPr>
          <p:cNvSpPr>
            <a:spLocks noChangeShapeType="1"/>
          </p:cNvSpPr>
          <p:nvPr/>
        </p:nvSpPr>
        <p:spPr bwMode="auto">
          <a:xfrm>
            <a:off x="1509713" y="4616450"/>
            <a:ext cx="838200" cy="1524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05" name="Line 31">
            <a:extLst>
              <a:ext uri="{FF2B5EF4-FFF2-40B4-BE49-F238E27FC236}">
                <a16:creationId xmlns:a16="http://schemas.microsoft.com/office/drawing/2014/main" id="{A41A0957-4A14-4652-BD9A-619EAF4D6A64}"/>
              </a:ext>
            </a:extLst>
          </p:cNvPr>
          <p:cNvSpPr>
            <a:spLocks noChangeShapeType="1"/>
          </p:cNvSpPr>
          <p:nvPr/>
        </p:nvSpPr>
        <p:spPr bwMode="auto">
          <a:xfrm flipV="1">
            <a:off x="2347913" y="4540250"/>
            <a:ext cx="838200" cy="1600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06" name="Line 32">
            <a:extLst>
              <a:ext uri="{FF2B5EF4-FFF2-40B4-BE49-F238E27FC236}">
                <a16:creationId xmlns:a16="http://schemas.microsoft.com/office/drawing/2014/main" id="{3CEB0AAA-5895-4BB9-B15C-6CAA507B6ECC}"/>
              </a:ext>
            </a:extLst>
          </p:cNvPr>
          <p:cNvSpPr>
            <a:spLocks noChangeShapeType="1"/>
          </p:cNvSpPr>
          <p:nvPr/>
        </p:nvSpPr>
        <p:spPr bwMode="auto">
          <a:xfrm>
            <a:off x="1585913" y="4616450"/>
            <a:ext cx="838200" cy="1524000"/>
          </a:xfrm>
          <a:prstGeom prst="line">
            <a:avLst/>
          </a:prstGeom>
          <a:noFill/>
          <a:ln w="25400">
            <a:solidFill>
              <a:srgbClr val="00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07" name="Line 33">
            <a:extLst>
              <a:ext uri="{FF2B5EF4-FFF2-40B4-BE49-F238E27FC236}">
                <a16:creationId xmlns:a16="http://schemas.microsoft.com/office/drawing/2014/main" id="{BAA7E94B-D7A2-428B-B346-AC5E0CB65265}"/>
              </a:ext>
            </a:extLst>
          </p:cNvPr>
          <p:cNvSpPr>
            <a:spLocks noChangeShapeType="1"/>
          </p:cNvSpPr>
          <p:nvPr/>
        </p:nvSpPr>
        <p:spPr bwMode="auto">
          <a:xfrm flipV="1">
            <a:off x="2424113" y="5683250"/>
            <a:ext cx="228600" cy="457200"/>
          </a:xfrm>
          <a:prstGeom prst="line">
            <a:avLst/>
          </a:prstGeom>
          <a:noFill/>
          <a:ln w="25400">
            <a:solidFill>
              <a:srgbClr val="0066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08" name="Line 34">
            <a:extLst>
              <a:ext uri="{FF2B5EF4-FFF2-40B4-BE49-F238E27FC236}">
                <a16:creationId xmlns:a16="http://schemas.microsoft.com/office/drawing/2014/main" id="{79C5CBF9-E434-4A51-B5C7-5C97F78CC384}"/>
              </a:ext>
            </a:extLst>
          </p:cNvPr>
          <p:cNvSpPr>
            <a:spLocks noChangeShapeType="1"/>
          </p:cNvSpPr>
          <p:nvPr/>
        </p:nvSpPr>
        <p:spPr bwMode="auto">
          <a:xfrm>
            <a:off x="2195513" y="4845050"/>
            <a:ext cx="457200" cy="838200"/>
          </a:xfrm>
          <a:prstGeom prst="line">
            <a:avLst/>
          </a:prstGeom>
          <a:noFill/>
          <a:ln w="25400">
            <a:solidFill>
              <a:srgbClr val="666699"/>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09" name="Line 35">
            <a:extLst>
              <a:ext uri="{FF2B5EF4-FFF2-40B4-BE49-F238E27FC236}">
                <a16:creationId xmlns:a16="http://schemas.microsoft.com/office/drawing/2014/main" id="{DC3C7093-B49D-4ADC-A360-179B7C42035B}"/>
              </a:ext>
            </a:extLst>
          </p:cNvPr>
          <p:cNvSpPr>
            <a:spLocks noChangeShapeType="1"/>
          </p:cNvSpPr>
          <p:nvPr/>
        </p:nvSpPr>
        <p:spPr bwMode="auto">
          <a:xfrm>
            <a:off x="1543050" y="4625975"/>
            <a:ext cx="847725" cy="1519238"/>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10" name="Line 36">
            <a:extLst>
              <a:ext uri="{FF2B5EF4-FFF2-40B4-BE49-F238E27FC236}">
                <a16:creationId xmlns:a16="http://schemas.microsoft.com/office/drawing/2014/main" id="{E0635FB2-D81A-4683-9741-A2B856995F78}"/>
              </a:ext>
            </a:extLst>
          </p:cNvPr>
          <p:cNvSpPr>
            <a:spLocks noChangeShapeType="1"/>
          </p:cNvSpPr>
          <p:nvPr/>
        </p:nvSpPr>
        <p:spPr bwMode="auto">
          <a:xfrm flipV="1">
            <a:off x="2390775" y="5688013"/>
            <a:ext cx="228600" cy="461962"/>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11" name="Line 37">
            <a:extLst>
              <a:ext uri="{FF2B5EF4-FFF2-40B4-BE49-F238E27FC236}">
                <a16:creationId xmlns:a16="http://schemas.microsoft.com/office/drawing/2014/main" id="{7AB85288-4719-4E7D-93E3-FAFD687D8E14}"/>
              </a:ext>
            </a:extLst>
          </p:cNvPr>
          <p:cNvSpPr>
            <a:spLocks noChangeShapeType="1"/>
          </p:cNvSpPr>
          <p:nvPr/>
        </p:nvSpPr>
        <p:spPr bwMode="auto">
          <a:xfrm flipH="1" flipV="1">
            <a:off x="2347913" y="5164138"/>
            <a:ext cx="280987" cy="519112"/>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12" name="Line 38">
            <a:extLst>
              <a:ext uri="{FF2B5EF4-FFF2-40B4-BE49-F238E27FC236}">
                <a16:creationId xmlns:a16="http://schemas.microsoft.com/office/drawing/2014/main" id="{8A73C2FC-413B-4E65-9B75-B87AB96CD274}"/>
              </a:ext>
            </a:extLst>
          </p:cNvPr>
          <p:cNvSpPr>
            <a:spLocks noChangeShapeType="1"/>
          </p:cNvSpPr>
          <p:nvPr/>
        </p:nvSpPr>
        <p:spPr bwMode="auto">
          <a:xfrm flipV="1">
            <a:off x="2347913" y="4578350"/>
            <a:ext cx="323850" cy="585788"/>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13" name="Line 39">
            <a:extLst>
              <a:ext uri="{FF2B5EF4-FFF2-40B4-BE49-F238E27FC236}">
                <a16:creationId xmlns:a16="http://schemas.microsoft.com/office/drawing/2014/main" id="{770FD5A9-24AF-4E53-A996-C584C89FFD15}"/>
              </a:ext>
            </a:extLst>
          </p:cNvPr>
          <p:cNvSpPr>
            <a:spLocks noChangeShapeType="1"/>
          </p:cNvSpPr>
          <p:nvPr/>
        </p:nvSpPr>
        <p:spPr bwMode="auto">
          <a:xfrm flipH="1">
            <a:off x="2684463" y="4545013"/>
            <a:ext cx="455612" cy="904875"/>
          </a:xfrm>
          <a:prstGeom prst="line">
            <a:avLst/>
          </a:prstGeom>
          <a:noFill/>
          <a:ln w="25400">
            <a:solidFill>
              <a:srgbClr val="00FF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14" name="Line 40">
            <a:extLst>
              <a:ext uri="{FF2B5EF4-FFF2-40B4-BE49-F238E27FC236}">
                <a16:creationId xmlns:a16="http://schemas.microsoft.com/office/drawing/2014/main" id="{E2F39258-08DC-453F-94F0-6F49E42902D5}"/>
              </a:ext>
            </a:extLst>
          </p:cNvPr>
          <p:cNvSpPr>
            <a:spLocks noChangeShapeType="1"/>
          </p:cNvSpPr>
          <p:nvPr/>
        </p:nvSpPr>
        <p:spPr bwMode="auto">
          <a:xfrm flipH="1">
            <a:off x="2576513" y="4540250"/>
            <a:ext cx="533400" cy="1066800"/>
          </a:xfrm>
          <a:prstGeom prst="line">
            <a:avLst/>
          </a:prstGeom>
          <a:noFill/>
          <a:ln w="25400">
            <a:solidFill>
              <a:srgbClr val="FFCC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15" name="Line 41">
            <a:extLst>
              <a:ext uri="{FF2B5EF4-FFF2-40B4-BE49-F238E27FC236}">
                <a16:creationId xmlns:a16="http://schemas.microsoft.com/office/drawing/2014/main" id="{8D2784A7-2C06-485E-A4F4-F459C71144E8}"/>
              </a:ext>
            </a:extLst>
          </p:cNvPr>
          <p:cNvSpPr>
            <a:spLocks noChangeShapeType="1"/>
          </p:cNvSpPr>
          <p:nvPr/>
        </p:nvSpPr>
        <p:spPr bwMode="auto">
          <a:xfrm flipH="1" flipV="1">
            <a:off x="2303463" y="5127625"/>
            <a:ext cx="261937" cy="471488"/>
          </a:xfrm>
          <a:prstGeom prst="line">
            <a:avLst/>
          </a:prstGeom>
          <a:noFill/>
          <a:ln w="25400">
            <a:solidFill>
              <a:srgbClr val="D0AA2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16" name="Line 42">
            <a:extLst>
              <a:ext uri="{FF2B5EF4-FFF2-40B4-BE49-F238E27FC236}">
                <a16:creationId xmlns:a16="http://schemas.microsoft.com/office/drawing/2014/main" id="{200C15FA-57B4-4D4E-B944-7C0B9C80E7A9}"/>
              </a:ext>
            </a:extLst>
          </p:cNvPr>
          <p:cNvSpPr>
            <a:spLocks noChangeShapeType="1"/>
          </p:cNvSpPr>
          <p:nvPr/>
        </p:nvSpPr>
        <p:spPr bwMode="auto">
          <a:xfrm flipV="1">
            <a:off x="2305050" y="4654550"/>
            <a:ext cx="257175" cy="466725"/>
          </a:xfrm>
          <a:prstGeom prst="line">
            <a:avLst/>
          </a:prstGeom>
          <a:noFill/>
          <a:ln w="25400">
            <a:solidFill>
              <a:srgbClr val="D0AA2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17" name="Line 43">
            <a:extLst>
              <a:ext uri="{FF2B5EF4-FFF2-40B4-BE49-F238E27FC236}">
                <a16:creationId xmlns:a16="http://schemas.microsoft.com/office/drawing/2014/main" id="{DDFE2CEC-DCC7-4A33-B405-BE8A500ABBE9}"/>
              </a:ext>
            </a:extLst>
          </p:cNvPr>
          <p:cNvSpPr>
            <a:spLocks noChangeShapeType="1"/>
          </p:cNvSpPr>
          <p:nvPr/>
        </p:nvSpPr>
        <p:spPr bwMode="auto">
          <a:xfrm>
            <a:off x="1890713" y="4159250"/>
            <a:ext cx="457200" cy="914400"/>
          </a:xfrm>
          <a:prstGeom prst="line">
            <a:avLst/>
          </a:prstGeom>
          <a:noFill/>
          <a:ln w="25400">
            <a:solidFill>
              <a:srgbClr val="C0C0C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18" name="Line 44">
            <a:extLst>
              <a:ext uri="{FF2B5EF4-FFF2-40B4-BE49-F238E27FC236}">
                <a16:creationId xmlns:a16="http://schemas.microsoft.com/office/drawing/2014/main" id="{564D0D5F-3E58-4BC8-AF89-72CBFD476DF5}"/>
              </a:ext>
            </a:extLst>
          </p:cNvPr>
          <p:cNvSpPr>
            <a:spLocks noChangeShapeType="1"/>
          </p:cNvSpPr>
          <p:nvPr/>
        </p:nvSpPr>
        <p:spPr bwMode="auto">
          <a:xfrm flipV="1">
            <a:off x="2354263" y="4238625"/>
            <a:ext cx="452437" cy="842963"/>
          </a:xfrm>
          <a:prstGeom prst="line">
            <a:avLst/>
          </a:prstGeom>
          <a:noFill/>
          <a:ln w="25400">
            <a:solidFill>
              <a:srgbClr val="C0C0C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19" name="Line 78">
            <a:extLst>
              <a:ext uri="{FF2B5EF4-FFF2-40B4-BE49-F238E27FC236}">
                <a16:creationId xmlns:a16="http://schemas.microsoft.com/office/drawing/2014/main" id="{1868D9C1-87ED-4323-85FD-07CEA0ABC067}"/>
              </a:ext>
            </a:extLst>
          </p:cNvPr>
          <p:cNvSpPr>
            <a:spLocks noChangeShapeType="1"/>
          </p:cNvSpPr>
          <p:nvPr/>
        </p:nvSpPr>
        <p:spPr bwMode="auto">
          <a:xfrm>
            <a:off x="2090738" y="4676775"/>
            <a:ext cx="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20" name="Line 79">
            <a:extLst>
              <a:ext uri="{FF2B5EF4-FFF2-40B4-BE49-F238E27FC236}">
                <a16:creationId xmlns:a16="http://schemas.microsoft.com/office/drawing/2014/main" id="{A12F4263-1826-4EEC-81BE-C1CB22E1BD0E}"/>
              </a:ext>
            </a:extLst>
          </p:cNvPr>
          <p:cNvSpPr>
            <a:spLocks noChangeShapeType="1"/>
          </p:cNvSpPr>
          <p:nvPr/>
        </p:nvSpPr>
        <p:spPr bwMode="auto">
          <a:xfrm>
            <a:off x="1471613" y="4662488"/>
            <a:ext cx="228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21" name="Line 80">
            <a:extLst>
              <a:ext uri="{FF2B5EF4-FFF2-40B4-BE49-F238E27FC236}">
                <a16:creationId xmlns:a16="http://schemas.microsoft.com/office/drawing/2014/main" id="{A2E614F8-0550-42B7-91C8-80F49A2A374C}"/>
              </a:ext>
            </a:extLst>
          </p:cNvPr>
          <p:cNvSpPr>
            <a:spLocks noChangeShapeType="1"/>
          </p:cNvSpPr>
          <p:nvPr/>
        </p:nvSpPr>
        <p:spPr bwMode="auto">
          <a:xfrm>
            <a:off x="1476375" y="4672013"/>
            <a:ext cx="771525" cy="1471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22" name="Line 81">
            <a:extLst>
              <a:ext uri="{FF2B5EF4-FFF2-40B4-BE49-F238E27FC236}">
                <a16:creationId xmlns:a16="http://schemas.microsoft.com/office/drawing/2014/main" id="{B6BB71C5-7B89-4381-A9AD-B79D68DB265A}"/>
              </a:ext>
            </a:extLst>
          </p:cNvPr>
          <p:cNvSpPr>
            <a:spLocks noChangeShapeType="1"/>
          </p:cNvSpPr>
          <p:nvPr/>
        </p:nvSpPr>
        <p:spPr bwMode="auto">
          <a:xfrm>
            <a:off x="2254250" y="6149975"/>
            <a:ext cx="228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23" name="Line 82">
            <a:extLst>
              <a:ext uri="{FF2B5EF4-FFF2-40B4-BE49-F238E27FC236}">
                <a16:creationId xmlns:a16="http://schemas.microsoft.com/office/drawing/2014/main" id="{2C2E190A-A40E-4EEA-B2FC-3FD99DF67698}"/>
              </a:ext>
            </a:extLst>
          </p:cNvPr>
          <p:cNvSpPr>
            <a:spLocks noChangeShapeType="1"/>
          </p:cNvSpPr>
          <p:nvPr/>
        </p:nvSpPr>
        <p:spPr bwMode="auto">
          <a:xfrm flipV="1">
            <a:off x="2476500" y="4572000"/>
            <a:ext cx="714375" cy="1571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24" name="Line 83">
            <a:extLst>
              <a:ext uri="{FF2B5EF4-FFF2-40B4-BE49-F238E27FC236}">
                <a16:creationId xmlns:a16="http://schemas.microsoft.com/office/drawing/2014/main" id="{D76A64A5-4082-45A0-9C9D-9E76B3D941EB}"/>
              </a:ext>
            </a:extLst>
          </p:cNvPr>
          <p:cNvSpPr>
            <a:spLocks noChangeShapeType="1"/>
          </p:cNvSpPr>
          <p:nvPr/>
        </p:nvSpPr>
        <p:spPr bwMode="auto">
          <a:xfrm flipV="1">
            <a:off x="3028950" y="4575175"/>
            <a:ext cx="161925" cy="1587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25" name="Line 84">
            <a:extLst>
              <a:ext uri="{FF2B5EF4-FFF2-40B4-BE49-F238E27FC236}">
                <a16:creationId xmlns:a16="http://schemas.microsoft.com/office/drawing/2014/main" id="{8AC91079-740B-457B-9D69-B664BCA9DB29}"/>
              </a:ext>
            </a:extLst>
          </p:cNvPr>
          <p:cNvSpPr>
            <a:spLocks noChangeShapeType="1"/>
          </p:cNvSpPr>
          <p:nvPr/>
        </p:nvSpPr>
        <p:spPr bwMode="auto">
          <a:xfrm flipH="1">
            <a:off x="2616200" y="4591050"/>
            <a:ext cx="409575" cy="86677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26" name="Line 85">
            <a:extLst>
              <a:ext uri="{FF2B5EF4-FFF2-40B4-BE49-F238E27FC236}">
                <a16:creationId xmlns:a16="http://schemas.microsoft.com/office/drawing/2014/main" id="{D086F116-716B-4629-B07C-E12ACB698F56}"/>
              </a:ext>
            </a:extLst>
          </p:cNvPr>
          <p:cNvSpPr>
            <a:spLocks noChangeShapeType="1"/>
          </p:cNvSpPr>
          <p:nvPr/>
        </p:nvSpPr>
        <p:spPr bwMode="auto">
          <a:xfrm flipH="1" flipV="1">
            <a:off x="2455863" y="5151438"/>
            <a:ext cx="160337" cy="29686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27" name="Line 86">
            <a:extLst>
              <a:ext uri="{FF2B5EF4-FFF2-40B4-BE49-F238E27FC236}">
                <a16:creationId xmlns:a16="http://schemas.microsoft.com/office/drawing/2014/main" id="{EA6A4FC4-7A1D-42DB-894C-E8DE50786433}"/>
              </a:ext>
            </a:extLst>
          </p:cNvPr>
          <p:cNvSpPr>
            <a:spLocks noChangeShapeType="1"/>
          </p:cNvSpPr>
          <p:nvPr/>
        </p:nvSpPr>
        <p:spPr bwMode="auto">
          <a:xfrm flipV="1">
            <a:off x="2462213" y="4851400"/>
            <a:ext cx="144462" cy="30003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28" name="Line 87">
            <a:extLst>
              <a:ext uri="{FF2B5EF4-FFF2-40B4-BE49-F238E27FC236}">
                <a16:creationId xmlns:a16="http://schemas.microsoft.com/office/drawing/2014/main" id="{9D50A436-995E-472D-B5A1-65B97A1D5F9A}"/>
              </a:ext>
            </a:extLst>
          </p:cNvPr>
          <p:cNvSpPr>
            <a:spLocks noChangeShapeType="1"/>
          </p:cNvSpPr>
          <p:nvPr/>
        </p:nvSpPr>
        <p:spPr bwMode="auto">
          <a:xfrm flipH="1" flipV="1">
            <a:off x="2441575" y="4832350"/>
            <a:ext cx="158750" cy="476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29" name="Line 88">
            <a:extLst>
              <a:ext uri="{FF2B5EF4-FFF2-40B4-BE49-F238E27FC236}">
                <a16:creationId xmlns:a16="http://schemas.microsoft.com/office/drawing/2014/main" id="{440D407D-0BBF-427E-A3C6-7405931BDC98}"/>
              </a:ext>
            </a:extLst>
          </p:cNvPr>
          <p:cNvSpPr>
            <a:spLocks noChangeShapeType="1"/>
          </p:cNvSpPr>
          <p:nvPr/>
        </p:nvSpPr>
        <p:spPr bwMode="auto">
          <a:xfrm flipH="1">
            <a:off x="2352675" y="4835525"/>
            <a:ext cx="93663" cy="1889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30" name="Line 89">
            <a:extLst>
              <a:ext uri="{FF2B5EF4-FFF2-40B4-BE49-F238E27FC236}">
                <a16:creationId xmlns:a16="http://schemas.microsoft.com/office/drawing/2014/main" id="{8E019EDD-C1C6-4293-AEC7-38746D5EEE91}"/>
              </a:ext>
            </a:extLst>
          </p:cNvPr>
          <p:cNvSpPr>
            <a:spLocks noChangeShapeType="1"/>
          </p:cNvSpPr>
          <p:nvPr/>
        </p:nvSpPr>
        <p:spPr bwMode="auto">
          <a:xfrm flipH="1" flipV="1">
            <a:off x="2181225" y="4664075"/>
            <a:ext cx="179388" cy="36036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31" name="Line 90">
            <a:extLst>
              <a:ext uri="{FF2B5EF4-FFF2-40B4-BE49-F238E27FC236}">
                <a16:creationId xmlns:a16="http://schemas.microsoft.com/office/drawing/2014/main" id="{38D0089D-6BB8-467E-B6F0-545C0B663052}"/>
              </a:ext>
            </a:extLst>
          </p:cNvPr>
          <p:cNvSpPr>
            <a:spLocks noChangeShapeType="1"/>
          </p:cNvSpPr>
          <p:nvPr/>
        </p:nvSpPr>
        <p:spPr bwMode="auto">
          <a:xfrm flipH="1">
            <a:off x="2022475" y="4664075"/>
            <a:ext cx="161925" cy="317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32" name="Line 91">
            <a:extLst>
              <a:ext uri="{FF2B5EF4-FFF2-40B4-BE49-F238E27FC236}">
                <a16:creationId xmlns:a16="http://schemas.microsoft.com/office/drawing/2014/main" id="{3CDDC31C-25C6-416E-B707-A90E22C000CC}"/>
              </a:ext>
            </a:extLst>
          </p:cNvPr>
          <p:cNvSpPr>
            <a:spLocks noChangeShapeType="1"/>
          </p:cNvSpPr>
          <p:nvPr/>
        </p:nvSpPr>
        <p:spPr bwMode="auto">
          <a:xfrm>
            <a:off x="2025650" y="4673600"/>
            <a:ext cx="492125" cy="914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33" name="Line 92">
            <a:extLst>
              <a:ext uri="{FF2B5EF4-FFF2-40B4-BE49-F238E27FC236}">
                <a16:creationId xmlns:a16="http://schemas.microsoft.com/office/drawing/2014/main" id="{12D50BCE-A24A-43BF-BF9D-76C0CB7D1425}"/>
              </a:ext>
            </a:extLst>
          </p:cNvPr>
          <p:cNvSpPr>
            <a:spLocks noChangeShapeType="1"/>
          </p:cNvSpPr>
          <p:nvPr/>
        </p:nvSpPr>
        <p:spPr bwMode="auto">
          <a:xfrm flipH="1">
            <a:off x="2368550" y="5591175"/>
            <a:ext cx="146050" cy="3048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34" name="Line 93">
            <a:extLst>
              <a:ext uri="{FF2B5EF4-FFF2-40B4-BE49-F238E27FC236}">
                <a16:creationId xmlns:a16="http://schemas.microsoft.com/office/drawing/2014/main" id="{F8FA2329-DA85-4FF8-A178-C366362AD59B}"/>
              </a:ext>
            </a:extLst>
          </p:cNvPr>
          <p:cNvSpPr>
            <a:spLocks noChangeShapeType="1"/>
          </p:cNvSpPr>
          <p:nvPr/>
        </p:nvSpPr>
        <p:spPr bwMode="auto">
          <a:xfrm>
            <a:off x="1690688" y="4657725"/>
            <a:ext cx="681037" cy="12414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35" name="AutoShape 94">
            <a:extLst>
              <a:ext uri="{FF2B5EF4-FFF2-40B4-BE49-F238E27FC236}">
                <a16:creationId xmlns:a16="http://schemas.microsoft.com/office/drawing/2014/main" id="{C517597D-E783-4AB0-825A-F9867FA4DC95}"/>
              </a:ext>
            </a:extLst>
          </p:cNvPr>
          <p:cNvSpPr>
            <a:spLocks noChangeArrowheads="1"/>
          </p:cNvSpPr>
          <p:nvPr/>
        </p:nvSpPr>
        <p:spPr bwMode="auto">
          <a:xfrm rot="-1048990">
            <a:off x="2870200" y="5291138"/>
            <a:ext cx="1509713" cy="315912"/>
          </a:xfrm>
          <a:prstGeom prst="rightArrow">
            <a:avLst>
              <a:gd name="adj1" fmla="val 50000"/>
              <a:gd name="adj2" fmla="val 75002"/>
            </a:avLst>
          </a:prstGeom>
          <a:solidFill>
            <a:schemeClr val="tx2"/>
          </a:solidFill>
          <a:ln w="9525">
            <a:solidFill>
              <a:schemeClr val="tx2"/>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2400"/>
          </a:p>
        </p:txBody>
      </p:sp>
      <p:sp>
        <p:nvSpPr>
          <p:cNvPr id="46137" name="TextovéPole 97">
            <a:extLst>
              <a:ext uri="{FF2B5EF4-FFF2-40B4-BE49-F238E27FC236}">
                <a16:creationId xmlns:a16="http://schemas.microsoft.com/office/drawing/2014/main" id="{8B286BC5-DD6C-47F4-A281-A1BD7D09988B}"/>
              </a:ext>
            </a:extLst>
          </p:cNvPr>
          <p:cNvSpPr txBox="1">
            <a:spLocks noChangeArrowheads="1"/>
          </p:cNvSpPr>
          <p:nvPr/>
        </p:nvSpPr>
        <p:spPr bwMode="auto">
          <a:xfrm>
            <a:off x="5072063" y="1785938"/>
            <a:ext cx="3643312" cy="2308324"/>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dirty="0">
                <a:latin typeface="Arial" panose="020B0604020202020204" pitchFamily="34" charset="0"/>
                <a:cs typeface="Arial" panose="020B0604020202020204" pitchFamily="34" charset="0"/>
              </a:rPr>
              <a:t>2</a:t>
            </a:r>
            <a:r>
              <a:rPr lang="cs-CZ" altLang="cs-CZ" sz="2000" b="1" dirty="0">
                <a:latin typeface="Arial" panose="020B0604020202020204" pitchFamily="34" charset="0"/>
                <a:cs typeface="Arial" panose="020B0604020202020204" pitchFamily="34" charset="0"/>
              </a:rPr>
              <a:t>. </a:t>
            </a:r>
            <a:r>
              <a:rPr lang="en-US" altLang="cs-CZ" sz="2000" b="1" dirty="0">
                <a:latin typeface="Arial" panose="020B0604020202020204" pitchFamily="34" charset="0"/>
                <a:cs typeface="Arial" panose="020B0604020202020204" pitchFamily="34" charset="0"/>
              </a:rPr>
              <a:t>Let's take the first topology and test how well the distances fit into it. We change the lengths of the branches to fit as well as possible. We will remember the best score.</a:t>
            </a:r>
            <a:endParaRPr lang="cs-CZ" altLang="cs-CZ" sz="2000" b="1" dirty="0">
              <a:latin typeface="Arial" panose="020B0604020202020204" pitchFamily="34" charset="0"/>
              <a:cs typeface="Arial" panose="020B0604020202020204" pitchFamily="34" charset="0"/>
            </a:endParaRPr>
          </a:p>
        </p:txBody>
      </p:sp>
      <p:grpSp>
        <p:nvGrpSpPr>
          <p:cNvPr id="46138" name="Skupina 101">
            <a:extLst>
              <a:ext uri="{FF2B5EF4-FFF2-40B4-BE49-F238E27FC236}">
                <a16:creationId xmlns:a16="http://schemas.microsoft.com/office/drawing/2014/main" id="{7C4F2639-25A7-4DF5-B029-1D7B6875E2CB}"/>
              </a:ext>
            </a:extLst>
          </p:cNvPr>
          <p:cNvGrpSpPr>
            <a:grpSpLocks/>
          </p:cNvGrpSpPr>
          <p:nvPr/>
        </p:nvGrpSpPr>
        <p:grpSpPr bwMode="auto">
          <a:xfrm>
            <a:off x="4092575" y="4214813"/>
            <a:ext cx="4551363" cy="1285875"/>
            <a:chOff x="4429124" y="5143512"/>
            <a:chExt cx="4551246" cy="1285884"/>
          </a:xfrm>
        </p:grpSpPr>
        <p:sp>
          <p:nvSpPr>
            <p:cNvPr id="46140" name="TextovéPole 98">
              <a:extLst>
                <a:ext uri="{FF2B5EF4-FFF2-40B4-BE49-F238E27FC236}">
                  <a16:creationId xmlns:a16="http://schemas.microsoft.com/office/drawing/2014/main" id="{5036E243-AAE7-4944-89B5-6FF6043A6B7F}"/>
                </a:ext>
              </a:extLst>
            </p:cNvPr>
            <p:cNvSpPr txBox="1">
              <a:spLocks noChangeArrowheads="1"/>
            </p:cNvSpPr>
            <p:nvPr/>
          </p:nvSpPr>
          <p:spPr bwMode="auto">
            <a:xfrm>
              <a:off x="4429124" y="5357826"/>
              <a:ext cx="45512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4000"/>
                <a:t>Q = ∑ ∑</a:t>
              </a:r>
              <a:r>
                <a:rPr lang="cs-CZ" altLang="cs-CZ" sz="4000" i="1"/>
                <a:t>w</a:t>
              </a:r>
              <a:r>
                <a:rPr lang="cs-CZ" altLang="cs-CZ" sz="4000" i="1" baseline="-25000"/>
                <a:t>i</a:t>
              </a:r>
              <a:r>
                <a:rPr lang="cs-CZ" altLang="cs-CZ" sz="4000" baseline="-25000"/>
                <a:t>j </a:t>
              </a:r>
              <a:r>
                <a:rPr lang="en-US" altLang="cs-CZ" sz="4000"/>
                <a:t>(</a:t>
              </a:r>
              <a:r>
                <a:rPr lang="en-US" altLang="cs-CZ" sz="4000" i="1"/>
                <a:t>D</a:t>
              </a:r>
              <a:r>
                <a:rPr lang="cs-CZ" altLang="cs-CZ" sz="4000" i="1" baseline="-25000"/>
                <a:t>ij</a:t>
              </a:r>
              <a:r>
                <a:rPr lang="en-US" altLang="cs-CZ" sz="4000" i="1"/>
                <a:t> </a:t>
              </a:r>
              <a:r>
                <a:rPr lang="en-US" altLang="cs-CZ" sz="4000"/>
                <a:t>- </a:t>
              </a:r>
              <a:r>
                <a:rPr lang="en-US" altLang="cs-CZ" sz="4000" i="1"/>
                <a:t>d</a:t>
              </a:r>
              <a:r>
                <a:rPr lang="cs-CZ" altLang="cs-CZ" sz="4000" i="1" baseline="-25000"/>
                <a:t>ij</a:t>
              </a:r>
              <a:r>
                <a:rPr lang="en-US" altLang="cs-CZ" sz="4000"/>
                <a:t>)</a:t>
              </a:r>
              <a:r>
                <a:rPr lang="en-US" altLang="cs-CZ" sz="4000" baseline="30000"/>
                <a:t>2</a:t>
              </a:r>
              <a:endParaRPr lang="cs-CZ" altLang="cs-CZ" sz="4000" baseline="30000"/>
            </a:p>
          </p:txBody>
        </p:sp>
        <p:sp>
          <p:nvSpPr>
            <p:cNvPr id="46141" name="TextovéPole 99">
              <a:extLst>
                <a:ext uri="{FF2B5EF4-FFF2-40B4-BE49-F238E27FC236}">
                  <a16:creationId xmlns:a16="http://schemas.microsoft.com/office/drawing/2014/main" id="{E0951238-5399-448B-B03E-4B4475D2C867}"/>
                </a:ext>
              </a:extLst>
            </p:cNvPr>
            <p:cNvSpPr txBox="1">
              <a:spLocks noChangeArrowheads="1"/>
            </p:cNvSpPr>
            <p:nvPr/>
          </p:nvSpPr>
          <p:spPr bwMode="auto">
            <a:xfrm>
              <a:off x="5429256" y="5143512"/>
              <a:ext cx="87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i="1"/>
                <a:t>n     n</a:t>
              </a:r>
            </a:p>
          </p:txBody>
        </p:sp>
        <p:sp>
          <p:nvSpPr>
            <p:cNvPr id="46142" name="TextovéPole 100">
              <a:extLst>
                <a:ext uri="{FF2B5EF4-FFF2-40B4-BE49-F238E27FC236}">
                  <a16:creationId xmlns:a16="http://schemas.microsoft.com/office/drawing/2014/main" id="{5103AB41-F4C8-4790-8850-45A406DD2F0F}"/>
                </a:ext>
              </a:extLst>
            </p:cNvPr>
            <p:cNvSpPr txBox="1">
              <a:spLocks noChangeArrowheads="1"/>
            </p:cNvSpPr>
            <p:nvPr/>
          </p:nvSpPr>
          <p:spPr bwMode="auto">
            <a:xfrm>
              <a:off x="5286380" y="5967731"/>
              <a:ext cx="11624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i="1"/>
                <a:t>i</a:t>
              </a:r>
              <a:r>
                <a:rPr lang="en-US" altLang="cs-CZ" sz="2400"/>
                <a:t>=1</a:t>
              </a:r>
              <a:r>
                <a:rPr lang="cs-CZ" altLang="cs-CZ" sz="2400"/>
                <a:t> </a:t>
              </a:r>
              <a:r>
                <a:rPr lang="en-US" altLang="cs-CZ" sz="2400"/>
                <a:t> </a:t>
              </a:r>
              <a:r>
                <a:rPr lang="en-US" altLang="cs-CZ" sz="2400" i="1"/>
                <a:t>j</a:t>
              </a:r>
              <a:r>
                <a:rPr lang="en-US" altLang="cs-CZ" sz="2400"/>
                <a:t>=1</a:t>
              </a:r>
              <a:endParaRPr lang="cs-CZ" altLang="cs-CZ" sz="2400"/>
            </a:p>
          </p:txBody>
        </p:sp>
      </p:grpSp>
      <p:sp>
        <p:nvSpPr>
          <p:cNvPr id="64" name="Text Box 16">
            <a:extLst>
              <a:ext uri="{FF2B5EF4-FFF2-40B4-BE49-F238E27FC236}">
                <a16:creationId xmlns:a16="http://schemas.microsoft.com/office/drawing/2014/main" id="{1C5DFF97-9CB3-47F7-BF3E-4D7980F1BBA1}"/>
              </a:ext>
            </a:extLst>
          </p:cNvPr>
          <p:cNvSpPr txBox="1">
            <a:spLocks noChangeArrowheads="1"/>
          </p:cNvSpPr>
          <p:nvPr/>
        </p:nvSpPr>
        <p:spPr bwMode="auto">
          <a:xfrm>
            <a:off x="0" y="228600"/>
            <a:ext cx="9144000" cy="769938"/>
          </a:xfrm>
          <a:prstGeom prst="rect">
            <a:avLst/>
          </a:prstGeom>
          <a:solidFill>
            <a:schemeClr val="accent6">
              <a:lumMod val="20000"/>
              <a:lumOff val="80000"/>
            </a:schemeClr>
          </a:solidFill>
          <a:ln w="9525">
            <a:noFill/>
            <a:miter lim="800000"/>
            <a:headEnd/>
            <a:tailEnd/>
          </a:ln>
        </p:spPr>
        <p:txBody>
          <a:bodyPr>
            <a:spAutoFit/>
          </a:bodyPr>
          <a:lstStyle/>
          <a:p>
            <a:pPr algn="ctr" eaLnBrk="1" hangingPunct="1">
              <a:defRPr/>
            </a:pPr>
            <a:r>
              <a:rPr lang="cs-CZ" sz="4400" b="1" dirty="0">
                <a:solidFill>
                  <a:srgbClr val="C00000"/>
                </a:solidFill>
                <a:latin typeface="Arial" pitchFamily="34" charset="0"/>
                <a:cs typeface="Arial" pitchFamily="34" charset="0"/>
              </a:rPr>
              <a:t>LEAST SQUARES</a:t>
            </a:r>
            <a:endParaRPr lang="cs-CZ" sz="3200" dirty="0">
              <a:latin typeface="Arial" pitchFamily="34" charset="0"/>
              <a:cs typeface="Arial" pitchFamily="34" charset="0"/>
            </a:endParaRPr>
          </a:p>
        </p:txBody>
      </p:sp>
      <p:sp>
        <p:nvSpPr>
          <p:cNvPr id="2" name="Text Box 96">
            <a:extLst>
              <a:ext uri="{FF2B5EF4-FFF2-40B4-BE49-F238E27FC236}">
                <a16:creationId xmlns:a16="http://schemas.microsoft.com/office/drawing/2014/main" id="{5D56BA66-BB5B-466B-B2D4-FEAB4CA714C6}"/>
              </a:ext>
            </a:extLst>
          </p:cNvPr>
          <p:cNvSpPr txBox="1">
            <a:spLocks noChangeArrowheads="1"/>
          </p:cNvSpPr>
          <p:nvPr/>
        </p:nvSpPr>
        <p:spPr bwMode="auto">
          <a:xfrm>
            <a:off x="3500438" y="5582685"/>
            <a:ext cx="8851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dirty="0" err="1"/>
              <a:t>Score</a:t>
            </a:r>
            <a:endParaRPr lang="cs-CZ" altLang="cs-CZ"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cstate="print"/>
          <a:srcRect/>
          <a:stretch>
            <a:fillRect/>
          </a:stretch>
        </p:blipFill>
        <p:spPr bwMode="auto">
          <a:xfrm>
            <a:off x="615950" y="1598613"/>
            <a:ext cx="4714875" cy="4371975"/>
          </a:xfrm>
          <a:prstGeom prst="rect">
            <a:avLst/>
          </a:prstGeom>
          <a:noFill/>
          <a:ln w="9525">
            <a:noFill/>
            <a:miter lim="800000"/>
            <a:headEnd/>
            <a:tailEnd/>
          </a:ln>
        </p:spPr>
      </p:pic>
      <p:sp>
        <p:nvSpPr>
          <p:cNvPr id="6" name="Obdélník 5"/>
          <p:cNvSpPr/>
          <p:nvPr/>
        </p:nvSpPr>
        <p:spPr>
          <a:xfrm>
            <a:off x="615950" y="1285875"/>
            <a:ext cx="357188" cy="5072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b="1" dirty="0"/>
          </a:p>
        </p:txBody>
      </p:sp>
      <p:sp>
        <p:nvSpPr>
          <p:cNvPr id="17412" name="TextovéPole 6"/>
          <p:cNvSpPr txBox="1">
            <a:spLocks noChangeArrowheads="1"/>
          </p:cNvSpPr>
          <p:nvPr/>
        </p:nvSpPr>
        <p:spPr bwMode="auto">
          <a:xfrm>
            <a:off x="1116491" y="5957861"/>
            <a:ext cx="3865161" cy="369332"/>
          </a:xfrm>
          <a:prstGeom prst="rect">
            <a:avLst/>
          </a:prstGeom>
          <a:noFill/>
          <a:ln w="9525">
            <a:noFill/>
            <a:miter lim="800000"/>
            <a:headEnd/>
            <a:tailEnd/>
          </a:ln>
        </p:spPr>
        <p:txBody>
          <a:bodyPr wrap="none">
            <a:spAutoFit/>
          </a:bodyPr>
          <a:lstStyle/>
          <a:p>
            <a:r>
              <a:rPr lang="cs-CZ" sz="1800" dirty="0" err="1">
                <a:latin typeface="Arial" pitchFamily="34" charset="0"/>
                <a:cs typeface="Arial" pitchFamily="34" charset="0"/>
              </a:rPr>
              <a:t>Number</a:t>
            </a:r>
            <a:r>
              <a:rPr lang="cs-CZ" sz="1800" dirty="0">
                <a:latin typeface="Arial" pitchFamily="34" charset="0"/>
                <a:cs typeface="Arial" pitchFamily="34" charset="0"/>
              </a:rPr>
              <a:t> </a:t>
            </a:r>
            <a:r>
              <a:rPr lang="cs-CZ" sz="1800" dirty="0" err="1">
                <a:latin typeface="Arial" pitchFamily="34" charset="0"/>
                <a:cs typeface="Arial" pitchFamily="34" charset="0"/>
              </a:rPr>
              <a:t>of</a:t>
            </a:r>
            <a:r>
              <a:rPr lang="cs-CZ" sz="1800" dirty="0">
                <a:latin typeface="Arial" pitchFamily="34" charset="0"/>
                <a:cs typeface="Arial" pitchFamily="34" charset="0"/>
              </a:rPr>
              <a:t> </a:t>
            </a:r>
            <a:r>
              <a:rPr lang="cs-CZ" sz="1800" dirty="0" err="1">
                <a:latin typeface="Arial" pitchFamily="34" charset="0"/>
                <a:cs typeface="Arial" pitchFamily="34" charset="0"/>
              </a:rPr>
              <a:t>substitutions</a:t>
            </a:r>
            <a:r>
              <a:rPr lang="cs-CZ" sz="1800" dirty="0">
                <a:latin typeface="Arial" pitchFamily="34" charset="0"/>
                <a:cs typeface="Arial" pitchFamily="34" charset="0"/>
              </a:rPr>
              <a:t> per </a:t>
            </a:r>
            <a:r>
              <a:rPr lang="cs-CZ" sz="1800" dirty="0" err="1">
                <a:latin typeface="Arial" pitchFamily="34" charset="0"/>
                <a:cs typeface="Arial" pitchFamily="34" charset="0"/>
              </a:rPr>
              <a:t>position</a:t>
            </a:r>
            <a:endParaRPr lang="cs-CZ" sz="1800" dirty="0">
              <a:latin typeface="Arial" pitchFamily="34" charset="0"/>
              <a:cs typeface="Arial" pitchFamily="34" charset="0"/>
            </a:endParaRPr>
          </a:p>
        </p:txBody>
      </p:sp>
      <p:sp>
        <p:nvSpPr>
          <p:cNvPr id="8" name="TextovéPole 7"/>
          <p:cNvSpPr txBox="1"/>
          <p:nvPr/>
        </p:nvSpPr>
        <p:spPr>
          <a:xfrm>
            <a:off x="294474" y="1971324"/>
            <a:ext cx="738664" cy="3652308"/>
          </a:xfrm>
          <a:prstGeom prst="rect">
            <a:avLst/>
          </a:prstGeom>
          <a:noFill/>
        </p:spPr>
        <p:txBody>
          <a:bodyPr vert="vert270" wrap="square">
            <a:spAutoFit/>
          </a:bodyPr>
          <a:lstStyle/>
          <a:p>
            <a:pPr algn="ctr">
              <a:defRPr/>
            </a:pPr>
            <a:r>
              <a:rPr lang="cs-CZ" sz="1800" dirty="0" err="1">
                <a:latin typeface="Arial" pitchFamily="34" charset="0"/>
                <a:cs typeface="Arial" pitchFamily="34" charset="0"/>
              </a:rPr>
              <a:t>Number</a:t>
            </a:r>
            <a:r>
              <a:rPr lang="cs-CZ" sz="1800" dirty="0">
                <a:latin typeface="Arial" pitchFamily="34" charset="0"/>
                <a:cs typeface="Arial" pitchFamily="34" charset="0"/>
              </a:rPr>
              <a:t> </a:t>
            </a:r>
            <a:r>
              <a:rPr lang="cs-CZ" sz="1800" dirty="0" err="1">
                <a:latin typeface="Arial" pitchFamily="34" charset="0"/>
                <a:cs typeface="Arial" pitchFamily="34" charset="0"/>
              </a:rPr>
              <a:t>of</a:t>
            </a:r>
            <a:r>
              <a:rPr lang="cs-CZ" sz="1800" dirty="0">
                <a:latin typeface="Arial" pitchFamily="34" charset="0"/>
                <a:cs typeface="Arial" pitchFamily="34" charset="0"/>
              </a:rPr>
              <a:t> </a:t>
            </a:r>
            <a:r>
              <a:rPr lang="cs-CZ" sz="1800" dirty="0" err="1">
                <a:latin typeface="Arial" pitchFamily="34" charset="0"/>
                <a:cs typeface="Arial" pitchFamily="34" charset="0"/>
              </a:rPr>
              <a:t>observed</a:t>
            </a:r>
            <a:r>
              <a:rPr lang="cs-CZ" sz="1800" dirty="0">
                <a:latin typeface="Arial" pitchFamily="34" charset="0"/>
                <a:cs typeface="Arial" pitchFamily="34" charset="0"/>
              </a:rPr>
              <a:t> </a:t>
            </a:r>
            <a:r>
              <a:rPr lang="cs-CZ" sz="1800" dirty="0" err="1">
                <a:latin typeface="Arial" pitchFamily="34" charset="0"/>
                <a:cs typeface="Arial" pitchFamily="34" charset="0"/>
              </a:rPr>
              <a:t>differences</a:t>
            </a:r>
            <a:r>
              <a:rPr lang="cs-CZ" sz="1800" dirty="0">
                <a:latin typeface="Arial" pitchFamily="34" charset="0"/>
                <a:cs typeface="Arial" pitchFamily="34" charset="0"/>
              </a:rPr>
              <a:t> per </a:t>
            </a:r>
            <a:r>
              <a:rPr lang="cs-CZ" sz="1800" dirty="0" err="1">
                <a:latin typeface="Arial" pitchFamily="34" charset="0"/>
                <a:cs typeface="Arial" pitchFamily="34" charset="0"/>
              </a:rPr>
              <a:t>position</a:t>
            </a:r>
            <a:r>
              <a:rPr lang="cs-CZ" sz="1800" dirty="0">
                <a:latin typeface="Arial" pitchFamily="34" charset="0"/>
                <a:cs typeface="Arial" pitchFamily="34" charset="0"/>
              </a:rPr>
              <a:t> - </a:t>
            </a:r>
            <a:r>
              <a:rPr lang="cs-CZ" sz="1800" i="1" dirty="0">
                <a:latin typeface="Arial" pitchFamily="34" charset="0"/>
                <a:cs typeface="Arial" pitchFamily="34" charset="0"/>
              </a:rPr>
              <a:t>p</a:t>
            </a:r>
            <a:endParaRPr lang="cs-CZ" sz="1800" dirty="0">
              <a:latin typeface="Arial" pitchFamily="34" charset="0"/>
              <a:cs typeface="Arial" pitchFamily="34" charset="0"/>
            </a:endParaRPr>
          </a:p>
        </p:txBody>
      </p:sp>
      <p:cxnSp>
        <p:nvCxnSpPr>
          <p:cNvPr id="11" name="Přímá spojovací čára 10"/>
          <p:cNvCxnSpPr/>
          <p:nvPr/>
        </p:nvCxnSpPr>
        <p:spPr>
          <a:xfrm rot="10800000" flipV="1">
            <a:off x="1044575" y="3136900"/>
            <a:ext cx="5226050" cy="6350"/>
          </a:xfrm>
          <a:prstGeom prst="line">
            <a:avLst/>
          </a:prstGeom>
          <a:ln w="19050">
            <a:solidFill>
              <a:srgbClr val="CC3300"/>
            </a:solidFill>
            <a:prstDash val="sysDash"/>
          </a:ln>
        </p:spPr>
        <p:style>
          <a:lnRef idx="1">
            <a:schemeClr val="accent1"/>
          </a:lnRef>
          <a:fillRef idx="0">
            <a:schemeClr val="accent1"/>
          </a:fillRef>
          <a:effectRef idx="0">
            <a:schemeClr val="accent1"/>
          </a:effectRef>
          <a:fontRef idx="minor">
            <a:schemeClr val="tx1"/>
          </a:fontRef>
        </p:style>
      </p:cxnSp>
      <p:sp>
        <p:nvSpPr>
          <p:cNvPr id="14" name="TextovéPole 13"/>
          <p:cNvSpPr txBox="1">
            <a:spLocks noChangeArrowheads="1"/>
          </p:cNvSpPr>
          <p:nvPr/>
        </p:nvSpPr>
        <p:spPr bwMode="auto">
          <a:xfrm>
            <a:off x="6329363" y="2922588"/>
            <a:ext cx="1604962" cy="461962"/>
          </a:xfrm>
          <a:prstGeom prst="rect">
            <a:avLst/>
          </a:prstGeom>
          <a:noFill/>
          <a:ln w="9525">
            <a:noFill/>
            <a:miter lim="800000"/>
            <a:headEnd/>
            <a:tailEnd/>
          </a:ln>
        </p:spPr>
        <p:txBody>
          <a:bodyPr wrap="none">
            <a:spAutoFit/>
          </a:bodyPr>
          <a:lstStyle/>
          <a:p>
            <a:r>
              <a:rPr lang="en-US">
                <a:solidFill>
                  <a:srgbClr val="C00000"/>
                </a:solidFill>
                <a:latin typeface="Arial" pitchFamily="34" charset="0"/>
                <a:cs typeface="Arial" pitchFamily="34" charset="0"/>
              </a:rPr>
              <a:t>0,75  DNA</a:t>
            </a:r>
            <a:endParaRPr lang="cs-CZ">
              <a:solidFill>
                <a:srgbClr val="C00000"/>
              </a:solidFill>
              <a:latin typeface="Arial" pitchFamily="34" charset="0"/>
              <a:cs typeface="Arial" pitchFamily="34" charset="0"/>
            </a:endParaRPr>
          </a:p>
        </p:txBody>
      </p:sp>
      <p:sp>
        <p:nvSpPr>
          <p:cNvPr id="17418" name="Text Box 16"/>
          <p:cNvSpPr txBox="1">
            <a:spLocks noChangeArrowheads="1"/>
          </p:cNvSpPr>
          <p:nvPr/>
        </p:nvSpPr>
        <p:spPr bwMode="auto">
          <a:xfrm>
            <a:off x="0" y="228600"/>
            <a:ext cx="9144000" cy="769938"/>
          </a:xfrm>
          <a:prstGeom prst="rect">
            <a:avLst/>
          </a:prstGeom>
          <a:gradFill rotWithShape="1">
            <a:gsLst>
              <a:gs pos="0">
                <a:srgbClr val="BEF397"/>
              </a:gs>
              <a:gs pos="50000">
                <a:srgbClr val="D5F6C0"/>
              </a:gs>
              <a:gs pos="100000">
                <a:srgbClr val="EAFAE0"/>
              </a:gs>
            </a:gsLst>
            <a:lin ang="0" scaled="1"/>
          </a:gradFill>
          <a:ln w="9525">
            <a:noFill/>
            <a:miter lim="800000"/>
            <a:headEnd/>
            <a:tailEnd/>
          </a:ln>
        </p:spPr>
        <p:txBody>
          <a:bodyPr>
            <a:spAutoFit/>
          </a:bodyPr>
          <a:lstStyle/>
          <a:p>
            <a:pPr algn="ctr"/>
            <a:r>
              <a:rPr lang="cs-CZ" sz="4400" b="1" dirty="0">
                <a:solidFill>
                  <a:srgbClr val="C00000"/>
                </a:solidFill>
                <a:latin typeface="Arial" pitchFamily="34" charset="0"/>
                <a:cs typeface="Arial" pitchFamily="34" charset="0"/>
              </a:rPr>
              <a:t>SUBSTITUTION SATURATION</a:t>
            </a:r>
            <a:endParaRPr lang="cs-CZ" dirty="0">
              <a:latin typeface="Arial" pitchFamily="34" charset="0"/>
              <a:cs typeface="Arial" pitchFamily="34" charset="0"/>
            </a:endParaRPr>
          </a:p>
        </p:txBody>
      </p:sp>
      <p:sp>
        <p:nvSpPr>
          <p:cNvPr id="12" name="Zaoblený obdélník 11"/>
          <p:cNvSpPr/>
          <p:nvPr/>
        </p:nvSpPr>
        <p:spPr>
          <a:xfrm>
            <a:off x="4139952" y="3429000"/>
            <a:ext cx="1152128"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ovéPole 12"/>
          <p:cNvSpPr txBox="1"/>
          <p:nvPr/>
        </p:nvSpPr>
        <p:spPr>
          <a:xfrm>
            <a:off x="4572000" y="3717032"/>
            <a:ext cx="346570" cy="461665"/>
          </a:xfrm>
          <a:prstGeom prst="rect">
            <a:avLst/>
          </a:prstGeom>
          <a:noFill/>
        </p:spPr>
        <p:txBody>
          <a:bodyPr wrap="none" rtlCol="0">
            <a:spAutoFit/>
          </a:bodyPr>
          <a:lstStyle/>
          <a:p>
            <a:r>
              <a:rPr lang="cs-CZ" i="1" dirty="0">
                <a:latin typeface="Calibri" pitchFamily="34" charset="0"/>
              </a:rPr>
              <a:t>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4">
            <a:extLst>
              <a:ext uri="{FF2B5EF4-FFF2-40B4-BE49-F238E27FC236}">
                <a16:creationId xmlns:a16="http://schemas.microsoft.com/office/drawing/2014/main" id="{A557DEAF-2265-444B-96C1-434FCEDD2939}"/>
              </a:ext>
            </a:extLst>
          </p:cNvPr>
          <p:cNvSpPr>
            <a:spLocks noChangeShapeType="1"/>
          </p:cNvSpPr>
          <p:nvPr/>
        </p:nvSpPr>
        <p:spPr bwMode="auto">
          <a:xfrm>
            <a:off x="1111250" y="1981200"/>
            <a:ext cx="3200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07" name="Line 5">
            <a:extLst>
              <a:ext uri="{FF2B5EF4-FFF2-40B4-BE49-F238E27FC236}">
                <a16:creationId xmlns:a16="http://schemas.microsoft.com/office/drawing/2014/main" id="{1876C9A7-13A8-4564-A594-8C6899F1D03F}"/>
              </a:ext>
            </a:extLst>
          </p:cNvPr>
          <p:cNvSpPr>
            <a:spLocks noChangeShapeType="1"/>
          </p:cNvSpPr>
          <p:nvPr/>
        </p:nvSpPr>
        <p:spPr bwMode="auto">
          <a:xfrm>
            <a:off x="1111250" y="2286000"/>
            <a:ext cx="3048000" cy="0"/>
          </a:xfrm>
          <a:prstGeom prst="line">
            <a:avLst/>
          </a:prstGeom>
          <a:noFill/>
          <a:ln w="25400">
            <a:solidFill>
              <a:srgbClr val="00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08" name="Line 6">
            <a:extLst>
              <a:ext uri="{FF2B5EF4-FFF2-40B4-BE49-F238E27FC236}">
                <a16:creationId xmlns:a16="http://schemas.microsoft.com/office/drawing/2014/main" id="{6E233C41-E61D-4F1C-A6B6-4AF758744606}"/>
              </a:ext>
            </a:extLst>
          </p:cNvPr>
          <p:cNvSpPr>
            <a:spLocks noChangeShapeType="1"/>
          </p:cNvSpPr>
          <p:nvPr/>
        </p:nvSpPr>
        <p:spPr bwMode="auto">
          <a:xfrm>
            <a:off x="1111250" y="2590800"/>
            <a:ext cx="335280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09" name="Text Box 11">
            <a:extLst>
              <a:ext uri="{FF2B5EF4-FFF2-40B4-BE49-F238E27FC236}">
                <a16:creationId xmlns:a16="http://schemas.microsoft.com/office/drawing/2014/main" id="{1AA89155-0200-45F5-8CC8-E501A4E1CEB1}"/>
              </a:ext>
            </a:extLst>
          </p:cNvPr>
          <p:cNvSpPr txBox="1">
            <a:spLocks noChangeArrowheads="1"/>
          </p:cNvSpPr>
          <p:nvPr/>
        </p:nvSpPr>
        <p:spPr bwMode="auto">
          <a:xfrm>
            <a:off x="714375" y="17176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A</a:t>
            </a:r>
            <a:endParaRPr lang="cs-CZ" altLang="cs-CZ" sz="2400"/>
          </a:p>
        </p:txBody>
      </p:sp>
      <p:sp>
        <p:nvSpPr>
          <p:cNvPr id="47110" name="Text Box 12">
            <a:extLst>
              <a:ext uri="{FF2B5EF4-FFF2-40B4-BE49-F238E27FC236}">
                <a16:creationId xmlns:a16="http://schemas.microsoft.com/office/drawing/2014/main" id="{EBE24875-A922-4085-83F3-1414A229C9A8}"/>
              </a:ext>
            </a:extLst>
          </p:cNvPr>
          <p:cNvSpPr txBox="1">
            <a:spLocks noChangeArrowheads="1"/>
          </p:cNvSpPr>
          <p:nvPr/>
        </p:nvSpPr>
        <p:spPr bwMode="auto">
          <a:xfrm>
            <a:off x="4295775" y="17176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B</a:t>
            </a:r>
            <a:endParaRPr lang="cs-CZ" altLang="cs-CZ" sz="2400"/>
          </a:p>
        </p:txBody>
      </p:sp>
      <p:sp>
        <p:nvSpPr>
          <p:cNvPr id="47111" name="Text Box 13">
            <a:extLst>
              <a:ext uri="{FF2B5EF4-FFF2-40B4-BE49-F238E27FC236}">
                <a16:creationId xmlns:a16="http://schemas.microsoft.com/office/drawing/2014/main" id="{23E63B53-B8D1-44B1-8AA5-D2834439CB0C}"/>
              </a:ext>
            </a:extLst>
          </p:cNvPr>
          <p:cNvSpPr txBox="1">
            <a:spLocks noChangeArrowheads="1"/>
          </p:cNvSpPr>
          <p:nvPr/>
        </p:nvSpPr>
        <p:spPr bwMode="auto">
          <a:xfrm>
            <a:off x="730250" y="20574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A</a:t>
            </a:r>
            <a:endParaRPr lang="cs-CZ" altLang="cs-CZ" sz="2400"/>
          </a:p>
        </p:txBody>
      </p:sp>
      <p:sp>
        <p:nvSpPr>
          <p:cNvPr id="47112" name="Text Box 14">
            <a:extLst>
              <a:ext uri="{FF2B5EF4-FFF2-40B4-BE49-F238E27FC236}">
                <a16:creationId xmlns:a16="http://schemas.microsoft.com/office/drawing/2014/main" id="{88D58464-0163-430E-B489-27C936E18298}"/>
              </a:ext>
            </a:extLst>
          </p:cNvPr>
          <p:cNvSpPr txBox="1">
            <a:spLocks noChangeArrowheads="1"/>
          </p:cNvSpPr>
          <p:nvPr/>
        </p:nvSpPr>
        <p:spPr bwMode="auto">
          <a:xfrm>
            <a:off x="4159250" y="20574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C</a:t>
            </a:r>
            <a:endParaRPr lang="cs-CZ" altLang="cs-CZ" sz="2400"/>
          </a:p>
        </p:txBody>
      </p:sp>
      <p:sp>
        <p:nvSpPr>
          <p:cNvPr id="47113" name="Text Box 15">
            <a:extLst>
              <a:ext uri="{FF2B5EF4-FFF2-40B4-BE49-F238E27FC236}">
                <a16:creationId xmlns:a16="http://schemas.microsoft.com/office/drawing/2014/main" id="{DE72081B-CC93-457F-B22B-2130B39FBB21}"/>
              </a:ext>
            </a:extLst>
          </p:cNvPr>
          <p:cNvSpPr txBox="1">
            <a:spLocks noChangeArrowheads="1"/>
          </p:cNvSpPr>
          <p:nvPr/>
        </p:nvSpPr>
        <p:spPr bwMode="auto">
          <a:xfrm>
            <a:off x="714375" y="23272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A</a:t>
            </a:r>
            <a:endParaRPr lang="cs-CZ" altLang="cs-CZ" sz="2400"/>
          </a:p>
        </p:txBody>
      </p:sp>
      <p:sp>
        <p:nvSpPr>
          <p:cNvPr id="47114" name="Text Box 16">
            <a:extLst>
              <a:ext uri="{FF2B5EF4-FFF2-40B4-BE49-F238E27FC236}">
                <a16:creationId xmlns:a16="http://schemas.microsoft.com/office/drawing/2014/main" id="{F3B478FA-26CD-485B-9B4A-6210EEFD7B63}"/>
              </a:ext>
            </a:extLst>
          </p:cNvPr>
          <p:cNvSpPr txBox="1">
            <a:spLocks noChangeArrowheads="1"/>
          </p:cNvSpPr>
          <p:nvPr/>
        </p:nvSpPr>
        <p:spPr bwMode="auto">
          <a:xfrm>
            <a:off x="4448175" y="23272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D</a:t>
            </a:r>
            <a:endParaRPr lang="cs-CZ" altLang="cs-CZ" sz="2400"/>
          </a:p>
        </p:txBody>
      </p:sp>
      <p:sp>
        <p:nvSpPr>
          <p:cNvPr id="47115" name="Text Box 17">
            <a:extLst>
              <a:ext uri="{FF2B5EF4-FFF2-40B4-BE49-F238E27FC236}">
                <a16:creationId xmlns:a16="http://schemas.microsoft.com/office/drawing/2014/main" id="{522ADBA3-9C19-45F6-ACC2-EB61998D9C02}"/>
              </a:ext>
            </a:extLst>
          </p:cNvPr>
          <p:cNvSpPr txBox="1">
            <a:spLocks noChangeArrowheads="1"/>
          </p:cNvSpPr>
          <p:nvPr/>
        </p:nvSpPr>
        <p:spPr bwMode="auto">
          <a:xfrm>
            <a:off x="714375" y="26320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B</a:t>
            </a:r>
            <a:endParaRPr lang="cs-CZ" altLang="cs-CZ" sz="2400"/>
          </a:p>
        </p:txBody>
      </p:sp>
      <p:sp>
        <p:nvSpPr>
          <p:cNvPr id="47116" name="Line 18">
            <a:extLst>
              <a:ext uri="{FF2B5EF4-FFF2-40B4-BE49-F238E27FC236}">
                <a16:creationId xmlns:a16="http://schemas.microsoft.com/office/drawing/2014/main" id="{7CAC6480-E636-4CA9-A193-B3A84769AF43}"/>
              </a:ext>
            </a:extLst>
          </p:cNvPr>
          <p:cNvSpPr>
            <a:spLocks noChangeShapeType="1"/>
          </p:cNvSpPr>
          <p:nvPr/>
        </p:nvSpPr>
        <p:spPr bwMode="auto">
          <a:xfrm>
            <a:off x="1111250" y="2895600"/>
            <a:ext cx="1143000" cy="0"/>
          </a:xfrm>
          <a:prstGeom prst="line">
            <a:avLst/>
          </a:prstGeom>
          <a:noFill/>
          <a:ln w="25400">
            <a:solidFill>
              <a:srgbClr val="00FF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17" name="Text Box 19">
            <a:extLst>
              <a:ext uri="{FF2B5EF4-FFF2-40B4-BE49-F238E27FC236}">
                <a16:creationId xmlns:a16="http://schemas.microsoft.com/office/drawing/2014/main" id="{5894EDB2-F63D-4199-8639-5419FE88EE9F}"/>
              </a:ext>
            </a:extLst>
          </p:cNvPr>
          <p:cNvSpPr txBox="1">
            <a:spLocks noChangeArrowheads="1"/>
          </p:cNvSpPr>
          <p:nvPr/>
        </p:nvSpPr>
        <p:spPr bwMode="auto">
          <a:xfrm>
            <a:off x="2238375" y="26320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C</a:t>
            </a:r>
            <a:endParaRPr lang="cs-CZ" altLang="cs-CZ" sz="2400"/>
          </a:p>
        </p:txBody>
      </p:sp>
      <p:sp>
        <p:nvSpPr>
          <p:cNvPr id="47118" name="Text Box 20">
            <a:extLst>
              <a:ext uri="{FF2B5EF4-FFF2-40B4-BE49-F238E27FC236}">
                <a16:creationId xmlns:a16="http://schemas.microsoft.com/office/drawing/2014/main" id="{6B07461E-FCA1-4B19-8876-CBFA36F50B36}"/>
              </a:ext>
            </a:extLst>
          </p:cNvPr>
          <p:cNvSpPr txBox="1">
            <a:spLocks noChangeArrowheads="1"/>
          </p:cNvSpPr>
          <p:nvPr/>
        </p:nvSpPr>
        <p:spPr bwMode="auto">
          <a:xfrm>
            <a:off x="730250" y="29718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B</a:t>
            </a:r>
            <a:endParaRPr lang="cs-CZ" altLang="cs-CZ" sz="2400"/>
          </a:p>
        </p:txBody>
      </p:sp>
      <p:sp>
        <p:nvSpPr>
          <p:cNvPr id="47119" name="Text Box 21">
            <a:extLst>
              <a:ext uri="{FF2B5EF4-FFF2-40B4-BE49-F238E27FC236}">
                <a16:creationId xmlns:a16="http://schemas.microsoft.com/office/drawing/2014/main" id="{171B313E-5EFD-43FE-BB43-BAF5F463C18C}"/>
              </a:ext>
            </a:extLst>
          </p:cNvPr>
          <p:cNvSpPr txBox="1">
            <a:spLocks noChangeArrowheads="1"/>
          </p:cNvSpPr>
          <p:nvPr/>
        </p:nvSpPr>
        <p:spPr bwMode="auto">
          <a:xfrm>
            <a:off x="3625850" y="29718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D</a:t>
            </a:r>
            <a:endParaRPr lang="cs-CZ" altLang="cs-CZ" sz="2400"/>
          </a:p>
        </p:txBody>
      </p:sp>
      <p:sp>
        <p:nvSpPr>
          <p:cNvPr id="47120" name="Line 22">
            <a:extLst>
              <a:ext uri="{FF2B5EF4-FFF2-40B4-BE49-F238E27FC236}">
                <a16:creationId xmlns:a16="http://schemas.microsoft.com/office/drawing/2014/main" id="{2CB02639-6AF7-4ECB-A4BB-649A895E549A}"/>
              </a:ext>
            </a:extLst>
          </p:cNvPr>
          <p:cNvSpPr>
            <a:spLocks noChangeShapeType="1"/>
          </p:cNvSpPr>
          <p:nvPr/>
        </p:nvSpPr>
        <p:spPr bwMode="auto">
          <a:xfrm>
            <a:off x="1111250" y="3200400"/>
            <a:ext cx="2514600" cy="0"/>
          </a:xfrm>
          <a:prstGeom prst="line">
            <a:avLst/>
          </a:prstGeom>
          <a:noFill/>
          <a:ln w="25400">
            <a:solidFill>
              <a:srgbClr val="D0AA2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21" name="Text Box 23">
            <a:extLst>
              <a:ext uri="{FF2B5EF4-FFF2-40B4-BE49-F238E27FC236}">
                <a16:creationId xmlns:a16="http://schemas.microsoft.com/office/drawing/2014/main" id="{BF9C25CC-74BF-471D-8089-7AA1F2B02911}"/>
              </a:ext>
            </a:extLst>
          </p:cNvPr>
          <p:cNvSpPr txBox="1">
            <a:spLocks noChangeArrowheads="1"/>
          </p:cNvSpPr>
          <p:nvPr/>
        </p:nvSpPr>
        <p:spPr bwMode="auto">
          <a:xfrm>
            <a:off x="730250" y="33178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C</a:t>
            </a:r>
            <a:endParaRPr lang="cs-CZ" altLang="cs-CZ" sz="2400"/>
          </a:p>
        </p:txBody>
      </p:sp>
      <p:sp>
        <p:nvSpPr>
          <p:cNvPr id="47122" name="Text Box 24">
            <a:extLst>
              <a:ext uri="{FF2B5EF4-FFF2-40B4-BE49-F238E27FC236}">
                <a16:creationId xmlns:a16="http://schemas.microsoft.com/office/drawing/2014/main" id="{BF56FEBA-D2C2-404A-9375-BCBD776943AF}"/>
              </a:ext>
            </a:extLst>
          </p:cNvPr>
          <p:cNvSpPr txBox="1">
            <a:spLocks noChangeArrowheads="1"/>
          </p:cNvSpPr>
          <p:nvPr/>
        </p:nvSpPr>
        <p:spPr bwMode="auto">
          <a:xfrm>
            <a:off x="3449638" y="33528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D</a:t>
            </a:r>
            <a:endParaRPr lang="cs-CZ" altLang="cs-CZ" sz="2400"/>
          </a:p>
        </p:txBody>
      </p:sp>
      <p:sp>
        <p:nvSpPr>
          <p:cNvPr id="47123" name="Line 25">
            <a:extLst>
              <a:ext uri="{FF2B5EF4-FFF2-40B4-BE49-F238E27FC236}">
                <a16:creationId xmlns:a16="http://schemas.microsoft.com/office/drawing/2014/main" id="{86CAE6E8-91F4-43DA-82F6-4504AAA4F5E6}"/>
              </a:ext>
            </a:extLst>
          </p:cNvPr>
          <p:cNvSpPr>
            <a:spLocks noChangeShapeType="1"/>
          </p:cNvSpPr>
          <p:nvPr/>
        </p:nvSpPr>
        <p:spPr bwMode="auto">
          <a:xfrm>
            <a:off x="1187450" y="3581400"/>
            <a:ext cx="2209800" cy="0"/>
          </a:xfrm>
          <a:prstGeom prst="line">
            <a:avLst/>
          </a:prstGeom>
          <a:noFill/>
          <a:ln w="25400">
            <a:solidFill>
              <a:schemeClr val="folHlink"/>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24" name="AutoShape 94">
            <a:extLst>
              <a:ext uri="{FF2B5EF4-FFF2-40B4-BE49-F238E27FC236}">
                <a16:creationId xmlns:a16="http://schemas.microsoft.com/office/drawing/2014/main" id="{43C44E1F-2C66-459C-9B7A-00CC63B208BE}"/>
              </a:ext>
            </a:extLst>
          </p:cNvPr>
          <p:cNvSpPr>
            <a:spLocks noChangeArrowheads="1"/>
          </p:cNvSpPr>
          <p:nvPr/>
        </p:nvSpPr>
        <p:spPr bwMode="auto">
          <a:xfrm rot="-1048990">
            <a:off x="2655888" y="5291138"/>
            <a:ext cx="1509712" cy="315912"/>
          </a:xfrm>
          <a:prstGeom prst="rightArrow">
            <a:avLst>
              <a:gd name="adj1" fmla="val 50000"/>
              <a:gd name="adj2" fmla="val 75002"/>
            </a:avLst>
          </a:prstGeom>
          <a:solidFill>
            <a:schemeClr val="tx2"/>
          </a:solidFill>
          <a:ln w="9525">
            <a:solidFill>
              <a:schemeClr val="tx2"/>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2400"/>
          </a:p>
        </p:txBody>
      </p:sp>
      <p:sp>
        <p:nvSpPr>
          <p:cNvPr id="47125" name="Text Box 96">
            <a:extLst>
              <a:ext uri="{FF2B5EF4-FFF2-40B4-BE49-F238E27FC236}">
                <a16:creationId xmlns:a16="http://schemas.microsoft.com/office/drawing/2014/main" id="{EB10BC54-EE75-4F47-99B5-74AC8AA1404B}"/>
              </a:ext>
            </a:extLst>
          </p:cNvPr>
          <p:cNvSpPr txBox="1">
            <a:spLocks noChangeArrowheads="1"/>
          </p:cNvSpPr>
          <p:nvPr/>
        </p:nvSpPr>
        <p:spPr bwMode="auto">
          <a:xfrm>
            <a:off x="3509963" y="5562600"/>
            <a:ext cx="8851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dirty="0" err="1"/>
              <a:t>Score</a:t>
            </a:r>
            <a:endParaRPr lang="cs-CZ" altLang="cs-CZ" sz="2400" dirty="0"/>
          </a:p>
        </p:txBody>
      </p:sp>
      <p:sp>
        <p:nvSpPr>
          <p:cNvPr id="47126" name="TextovéPole 97">
            <a:extLst>
              <a:ext uri="{FF2B5EF4-FFF2-40B4-BE49-F238E27FC236}">
                <a16:creationId xmlns:a16="http://schemas.microsoft.com/office/drawing/2014/main" id="{DEA85650-D7AD-4560-8104-264884E05D43}"/>
              </a:ext>
            </a:extLst>
          </p:cNvPr>
          <p:cNvSpPr txBox="1">
            <a:spLocks noChangeArrowheads="1"/>
          </p:cNvSpPr>
          <p:nvPr/>
        </p:nvSpPr>
        <p:spPr bwMode="auto">
          <a:xfrm>
            <a:off x="5072063" y="1428750"/>
            <a:ext cx="3643312" cy="769441"/>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400" b="1" dirty="0">
                <a:latin typeface="Arial" panose="020B0604020202020204" pitchFamily="34" charset="0"/>
                <a:cs typeface="Arial" panose="020B0604020202020204" pitchFamily="34" charset="0"/>
              </a:rPr>
              <a:t>3</a:t>
            </a:r>
            <a:r>
              <a:rPr lang="cs-CZ" altLang="cs-CZ" sz="2000" b="1" dirty="0">
                <a:latin typeface="Arial" panose="020B0604020202020204" pitchFamily="34" charset="0"/>
                <a:cs typeface="Arial" panose="020B0604020202020204" pitchFamily="34" charset="0"/>
              </a:rPr>
              <a:t>. </a:t>
            </a:r>
            <a:r>
              <a:rPr lang="cs-CZ" altLang="cs-CZ" sz="2000" b="1" dirty="0" err="1">
                <a:latin typeface="Arial" panose="020B0604020202020204" pitchFamily="34" charset="0"/>
                <a:cs typeface="Arial" panose="020B0604020202020204" pitchFamily="34" charset="0"/>
              </a:rPr>
              <a:t>We</a:t>
            </a:r>
            <a:r>
              <a:rPr lang="cs-CZ" altLang="cs-CZ" sz="2000" b="1" dirty="0">
                <a:latin typeface="Arial" panose="020B0604020202020204" pitchFamily="34" charset="0"/>
                <a:cs typeface="Arial" panose="020B0604020202020204" pitchFamily="34" charset="0"/>
              </a:rPr>
              <a:t> </a:t>
            </a:r>
            <a:r>
              <a:rPr lang="cs-CZ" altLang="cs-CZ" sz="2000" b="1" dirty="0" err="1">
                <a:latin typeface="Arial" panose="020B0604020202020204" pitchFamily="34" charset="0"/>
                <a:cs typeface="Arial" panose="020B0604020202020204" pitchFamily="34" charset="0"/>
              </a:rPr>
              <a:t>take</a:t>
            </a:r>
            <a:r>
              <a:rPr lang="cs-CZ" altLang="cs-CZ" sz="2000" b="1" dirty="0">
                <a:latin typeface="Arial" panose="020B0604020202020204" pitchFamily="34" charset="0"/>
                <a:cs typeface="Arial" panose="020B0604020202020204" pitchFamily="34" charset="0"/>
              </a:rPr>
              <a:t> </a:t>
            </a:r>
            <a:r>
              <a:rPr lang="cs-CZ" altLang="cs-CZ" sz="2000" b="1" dirty="0" err="1">
                <a:latin typeface="Arial" panose="020B0604020202020204" pitchFamily="34" charset="0"/>
                <a:cs typeface="Arial" panose="020B0604020202020204" pitchFamily="34" charset="0"/>
              </a:rPr>
              <a:t>another</a:t>
            </a:r>
            <a:r>
              <a:rPr lang="cs-CZ" altLang="cs-CZ" sz="2000" b="1" dirty="0">
                <a:latin typeface="Arial" panose="020B0604020202020204" pitchFamily="34" charset="0"/>
                <a:cs typeface="Arial" panose="020B0604020202020204" pitchFamily="34" charset="0"/>
              </a:rPr>
              <a:t> </a:t>
            </a:r>
            <a:r>
              <a:rPr lang="cs-CZ" altLang="cs-CZ" sz="2000" b="1" dirty="0" err="1">
                <a:latin typeface="Arial" panose="020B0604020202020204" pitchFamily="34" charset="0"/>
                <a:cs typeface="Arial" panose="020B0604020202020204" pitchFamily="34" charset="0"/>
              </a:rPr>
              <a:t>topology</a:t>
            </a:r>
            <a:r>
              <a:rPr lang="cs-CZ" altLang="cs-CZ" sz="2000" b="1" dirty="0">
                <a:latin typeface="Arial" panose="020B0604020202020204" pitchFamily="34" charset="0"/>
                <a:cs typeface="Arial" panose="020B0604020202020204" pitchFamily="34" charset="0"/>
              </a:rPr>
              <a:t> and </a:t>
            </a:r>
            <a:r>
              <a:rPr lang="cs-CZ" altLang="cs-CZ" sz="2000" b="1" dirty="0" err="1">
                <a:latin typeface="Arial" panose="020B0604020202020204" pitchFamily="34" charset="0"/>
                <a:cs typeface="Arial" panose="020B0604020202020204" pitchFamily="34" charset="0"/>
              </a:rPr>
              <a:t>calculate</a:t>
            </a:r>
            <a:r>
              <a:rPr lang="cs-CZ" altLang="cs-CZ" sz="2000" b="1" dirty="0">
                <a:latin typeface="Arial" panose="020B0604020202020204" pitchFamily="34" charset="0"/>
                <a:cs typeface="Arial" panose="020B0604020202020204" pitchFamily="34" charset="0"/>
              </a:rPr>
              <a:t> </a:t>
            </a:r>
            <a:r>
              <a:rPr lang="cs-CZ" altLang="cs-CZ" sz="2000" b="1" dirty="0" err="1">
                <a:latin typeface="Arial" panose="020B0604020202020204" pitchFamily="34" charset="0"/>
                <a:cs typeface="Arial" panose="020B0604020202020204" pitchFamily="34" charset="0"/>
              </a:rPr>
              <a:t>the</a:t>
            </a:r>
            <a:r>
              <a:rPr lang="cs-CZ" altLang="cs-CZ" sz="2000" b="1" dirty="0">
                <a:latin typeface="Arial" panose="020B0604020202020204" pitchFamily="34" charset="0"/>
                <a:cs typeface="Arial" panose="020B0604020202020204" pitchFamily="34" charset="0"/>
              </a:rPr>
              <a:t> </a:t>
            </a:r>
            <a:r>
              <a:rPr lang="cs-CZ" altLang="cs-CZ" sz="2000" b="1" dirty="0" err="1">
                <a:latin typeface="Arial" panose="020B0604020202020204" pitchFamily="34" charset="0"/>
                <a:cs typeface="Arial" panose="020B0604020202020204" pitchFamily="34" charset="0"/>
              </a:rPr>
              <a:t>score</a:t>
            </a:r>
            <a:r>
              <a:rPr lang="cs-CZ" altLang="cs-CZ" sz="2000" b="1" dirty="0">
                <a:latin typeface="Arial" panose="020B0604020202020204" pitchFamily="34" charset="0"/>
                <a:cs typeface="Arial" panose="020B0604020202020204" pitchFamily="34" charset="0"/>
              </a:rPr>
              <a:t>.</a:t>
            </a:r>
          </a:p>
        </p:txBody>
      </p:sp>
      <p:grpSp>
        <p:nvGrpSpPr>
          <p:cNvPr id="47127" name="Skupina 101">
            <a:extLst>
              <a:ext uri="{FF2B5EF4-FFF2-40B4-BE49-F238E27FC236}">
                <a16:creationId xmlns:a16="http://schemas.microsoft.com/office/drawing/2014/main" id="{717E29D6-BC89-4A8C-9A68-CD39A15F2B19}"/>
              </a:ext>
            </a:extLst>
          </p:cNvPr>
          <p:cNvGrpSpPr>
            <a:grpSpLocks/>
          </p:cNvGrpSpPr>
          <p:nvPr/>
        </p:nvGrpSpPr>
        <p:grpSpPr bwMode="auto">
          <a:xfrm>
            <a:off x="4092575" y="4214813"/>
            <a:ext cx="4551363" cy="1285875"/>
            <a:chOff x="4429124" y="5143512"/>
            <a:chExt cx="4551246" cy="1285884"/>
          </a:xfrm>
        </p:grpSpPr>
        <p:sp>
          <p:nvSpPr>
            <p:cNvPr id="47167" name="TextovéPole 98">
              <a:extLst>
                <a:ext uri="{FF2B5EF4-FFF2-40B4-BE49-F238E27FC236}">
                  <a16:creationId xmlns:a16="http://schemas.microsoft.com/office/drawing/2014/main" id="{1DD3090C-0A35-46EE-AAEF-2012785170D6}"/>
                </a:ext>
              </a:extLst>
            </p:cNvPr>
            <p:cNvSpPr txBox="1">
              <a:spLocks noChangeArrowheads="1"/>
            </p:cNvSpPr>
            <p:nvPr/>
          </p:nvSpPr>
          <p:spPr bwMode="auto">
            <a:xfrm>
              <a:off x="4429124" y="5357826"/>
              <a:ext cx="45512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4000" dirty="0"/>
                <a:t>Q = ∑ ∑</a:t>
              </a:r>
              <a:r>
                <a:rPr lang="cs-CZ" altLang="cs-CZ" sz="4000" i="1" dirty="0" err="1"/>
                <a:t>w</a:t>
              </a:r>
              <a:r>
                <a:rPr lang="cs-CZ" altLang="cs-CZ" sz="4000" i="1" baseline="-25000" dirty="0" err="1"/>
                <a:t>i</a:t>
              </a:r>
              <a:r>
                <a:rPr lang="cs-CZ" altLang="cs-CZ" sz="4000" baseline="-25000" dirty="0" err="1"/>
                <a:t>j</a:t>
              </a:r>
              <a:r>
                <a:rPr lang="cs-CZ" altLang="cs-CZ" sz="4000" baseline="-25000" dirty="0"/>
                <a:t> </a:t>
              </a:r>
              <a:r>
                <a:rPr lang="en-US" altLang="cs-CZ" sz="4000" dirty="0"/>
                <a:t>(</a:t>
              </a:r>
              <a:r>
                <a:rPr lang="en-US" altLang="cs-CZ" sz="4000" i="1" dirty="0"/>
                <a:t>D</a:t>
              </a:r>
              <a:r>
                <a:rPr lang="cs-CZ" altLang="cs-CZ" sz="4000" i="1" baseline="-25000" dirty="0" err="1"/>
                <a:t>ij</a:t>
              </a:r>
              <a:r>
                <a:rPr lang="en-US" altLang="cs-CZ" sz="4000" i="1" dirty="0"/>
                <a:t> </a:t>
              </a:r>
              <a:r>
                <a:rPr lang="en-US" altLang="cs-CZ" sz="4000" dirty="0"/>
                <a:t>- </a:t>
              </a:r>
              <a:r>
                <a:rPr lang="en-US" altLang="cs-CZ" sz="4000" i="1" dirty="0"/>
                <a:t>d</a:t>
              </a:r>
              <a:r>
                <a:rPr lang="cs-CZ" altLang="cs-CZ" sz="4000" i="1" baseline="-25000" dirty="0" err="1"/>
                <a:t>ij</a:t>
              </a:r>
              <a:r>
                <a:rPr lang="en-US" altLang="cs-CZ" sz="4000" dirty="0"/>
                <a:t>)</a:t>
              </a:r>
              <a:r>
                <a:rPr lang="en-US" altLang="cs-CZ" sz="4000" baseline="30000" dirty="0"/>
                <a:t>2</a:t>
              </a:r>
              <a:endParaRPr lang="cs-CZ" altLang="cs-CZ" sz="4000" baseline="30000" dirty="0"/>
            </a:p>
          </p:txBody>
        </p:sp>
        <p:sp>
          <p:nvSpPr>
            <p:cNvPr id="47168" name="TextovéPole 99">
              <a:extLst>
                <a:ext uri="{FF2B5EF4-FFF2-40B4-BE49-F238E27FC236}">
                  <a16:creationId xmlns:a16="http://schemas.microsoft.com/office/drawing/2014/main" id="{DECB0244-21E8-4B01-8A44-2110CA09FE04}"/>
                </a:ext>
              </a:extLst>
            </p:cNvPr>
            <p:cNvSpPr txBox="1">
              <a:spLocks noChangeArrowheads="1"/>
            </p:cNvSpPr>
            <p:nvPr/>
          </p:nvSpPr>
          <p:spPr bwMode="auto">
            <a:xfrm>
              <a:off x="5429256" y="5143512"/>
              <a:ext cx="87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i="1"/>
                <a:t>n     n</a:t>
              </a:r>
            </a:p>
          </p:txBody>
        </p:sp>
        <p:sp>
          <p:nvSpPr>
            <p:cNvPr id="47169" name="TextovéPole 100">
              <a:extLst>
                <a:ext uri="{FF2B5EF4-FFF2-40B4-BE49-F238E27FC236}">
                  <a16:creationId xmlns:a16="http://schemas.microsoft.com/office/drawing/2014/main" id="{E4AB7A0F-3B51-4303-85BB-2B819399AFA5}"/>
                </a:ext>
              </a:extLst>
            </p:cNvPr>
            <p:cNvSpPr txBox="1">
              <a:spLocks noChangeArrowheads="1"/>
            </p:cNvSpPr>
            <p:nvPr/>
          </p:nvSpPr>
          <p:spPr bwMode="auto">
            <a:xfrm>
              <a:off x="5286380" y="5967731"/>
              <a:ext cx="11624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i="1"/>
                <a:t>i</a:t>
              </a:r>
              <a:r>
                <a:rPr lang="en-US" altLang="cs-CZ" sz="2400"/>
                <a:t>=1</a:t>
              </a:r>
              <a:r>
                <a:rPr lang="cs-CZ" altLang="cs-CZ" sz="2400"/>
                <a:t> </a:t>
              </a:r>
              <a:r>
                <a:rPr lang="en-US" altLang="cs-CZ" sz="2400"/>
                <a:t> </a:t>
              </a:r>
              <a:r>
                <a:rPr lang="en-US" altLang="cs-CZ" sz="2400" i="1"/>
                <a:t>j</a:t>
              </a:r>
              <a:r>
                <a:rPr lang="en-US" altLang="cs-CZ" sz="2400"/>
                <a:t>=1</a:t>
              </a:r>
              <a:endParaRPr lang="cs-CZ" altLang="cs-CZ" sz="2400"/>
            </a:p>
          </p:txBody>
        </p:sp>
      </p:grpSp>
      <p:sp>
        <p:nvSpPr>
          <p:cNvPr id="47128" name="Text Box 8">
            <a:extLst>
              <a:ext uri="{FF2B5EF4-FFF2-40B4-BE49-F238E27FC236}">
                <a16:creationId xmlns:a16="http://schemas.microsoft.com/office/drawing/2014/main" id="{C8E15718-E1DD-47B2-9B20-564D00FF207B}"/>
              </a:ext>
            </a:extLst>
          </p:cNvPr>
          <p:cNvSpPr txBox="1">
            <a:spLocks noChangeArrowheads="1"/>
          </p:cNvSpPr>
          <p:nvPr/>
        </p:nvSpPr>
        <p:spPr bwMode="auto">
          <a:xfrm>
            <a:off x="1543050" y="41910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B</a:t>
            </a:r>
            <a:endParaRPr lang="cs-CZ" altLang="cs-CZ" sz="2400"/>
          </a:p>
        </p:txBody>
      </p:sp>
      <p:sp>
        <p:nvSpPr>
          <p:cNvPr id="47129" name="Text Box 9">
            <a:extLst>
              <a:ext uri="{FF2B5EF4-FFF2-40B4-BE49-F238E27FC236}">
                <a16:creationId xmlns:a16="http://schemas.microsoft.com/office/drawing/2014/main" id="{2C930F01-5BF5-4D84-859C-161C5EA44616}"/>
              </a:ext>
            </a:extLst>
          </p:cNvPr>
          <p:cNvSpPr txBox="1">
            <a:spLocks noChangeArrowheads="1"/>
          </p:cNvSpPr>
          <p:nvPr/>
        </p:nvSpPr>
        <p:spPr bwMode="auto">
          <a:xfrm>
            <a:off x="2028825" y="44100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C</a:t>
            </a:r>
            <a:endParaRPr lang="cs-CZ" altLang="cs-CZ" sz="2400"/>
          </a:p>
        </p:txBody>
      </p:sp>
      <p:sp>
        <p:nvSpPr>
          <p:cNvPr id="47130" name="Text Box 10">
            <a:extLst>
              <a:ext uri="{FF2B5EF4-FFF2-40B4-BE49-F238E27FC236}">
                <a16:creationId xmlns:a16="http://schemas.microsoft.com/office/drawing/2014/main" id="{4AD99D80-92E6-4094-B2B0-1F8E03291978}"/>
              </a:ext>
            </a:extLst>
          </p:cNvPr>
          <p:cNvSpPr txBox="1">
            <a:spLocks noChangeArrowheads="1"/>
          </p:cNvSpPr>
          <p:nvPr/>
        </p:nvSpPr>
        <p:spPr bwMode="auto">
          <a:xfrm>
            <a:off x="2533650" y="41910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D</a:t>
            </a:r>
            <a:endParaRPr lang="cs-CZ" altLang="cs-CZ" sz="2400"/>
          </a:p>
        </p:txBody>
      </p:sp>
      <p:sp>
        <p:nvSpPr>
          <p:cNvPr id="47131" name="Line 45">
            <a:extLst>
              <a:ext uri="{FF2B5EF4-FFF2-40B4-BE49-F238E27FC236}">
                <a16:creationId xmlns:a16="http://schemas.microsoft.com/office/drawing/2014/main" id="{0925047D-188F-4CA9-91C2-766C72F06D84}"/>
              </a:ext>
            </a:extLst>
          </p:cNvPr>
          <p:cNvSpPr>
            <a:spLocks noChangeShapeType="1"/>
          </p:cNvSpPr>
          <p:nvPr/>
        </p:nvSpPr>
        <p:spPr bwMode="auto">
          <a:xfrm>
            <a:off x="1233488" y="4705350"/>
            <a:ext cx="76200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32" name="Line 46">
            <a:extLst>
              <a:ext uri="{FF2B5EF4-FFF2-40B4-BE49-F238E27FC236}">
                <a16:creationId xmlns:a16="http://schemas.microsoft.com/office/drawing/2014/main" id="{CC1E7284-8F7E-49E1-984C-3F86840AE440}"/>
              </a:ext>
            </a:extLst>
          </p:cNvPr>
          <p:cNvSpPr>
            <a:spLocks noChangeShapeType="1"/>
          </p:cNvSpPr>
          <p:nvPr/>
        </p:nvSpPr>
        <p:spPr bwMode="auto">
          <a:xfrm flipV="1">
            <a:off x="1995488" y="5695950"/>
            <a:ext cx="228600" cy="457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33" name="Line 47">
            <a:extLst>
              <a:ext uri="{FF2B5EF4-FFF2-40B4-BE49-F238E27FC236}">
                <a16:creationId xmlns:a16="http://schemas.microsoft.com/office/drawing/2014/main" id="{3EBB2D95-1F7A-48E0-B226-C5A72FC059EA}"/>
              </a:ext>
            </a:extLst>
          </p:cNvPr>
          <p:cNvSpPr>
            <a:spLocks noChangeShapeType="1"/>
          </p:cNvSpPr>
          <p:nvPr/>
        </p:nvSpPr>
        <p:spPr bwMode="auto">
          <a:xfrm flipH="1" flipV="1">
            <a:off x="1690688" y="4705350"/>
            <a:ext cx="533400" cy="990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34" name="Line 48">
            <a:extLst>
              <a:ext uri="{FF2B5EF4-FFF2-40B4-BE49-F238E27FC236}">
                <a16:creationId xmlns:a16="http://schemas.microsoft.com/office/drawing/2014/main" id="{C743F67B-35BB-4024-8941-1DB4ED73EAE4}"/>
              </a:ext>
            </a:extLst>
          </p:cNvPr>
          <p:cNvSpPr>
            <a:spLocks noChangeShapeType="1"/>
          </p:cNvSpPr>
          <p:nvPr/>
        </p:nvSpPr>
        <p:spPr bwMode="auto">
          <a:xfrm>
            <a:off x="1157288" y="4705350"/>
            <a:ext cx="762000" cy="1447800"/>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35" name="Line 49">
            <a:extLst>
              <a:ext uri="{FF2B5EF4-FFF2-40B4-BE49-F238E27FC236}">
                <a16:creationId xmlns:a16="http://schemas.microsoft.com/office/drawing/2014/main" id="{08E0CCBC-8D3D-486D-AEC8-18B8652564DB}"/>
              </a:ext>
            </a:extLst>
          </p:cNvPr>
          <p:cNvSpPr>
            <a:spLocks noChangeShapeType="1"/>
          </p:cNvSpPr>
          <p:nvPr/>
        </p:nvSpPr>
        <p:spPr bwMode="auto">
          <a:xfrm flipV="1">
            <a:off x="1919288" y="5695950"/>
            <a:ext cx="228600" cy="457200"/>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36" name="Line 50">
            <a:extLst>
              <a:ext uri="{FF2B5EF4-FFF2-40B4-BE49-F238E27FC236}">
                <a16:creationId xmlns:a16="http://schemas.microsoft.com/office/drawing/2014/main" id="{EBA10756-0578-4FD2-8341-BBCC5493E033}"/>
              </a:ext>
            </a:extLst>
          </p:cNvPr>
          <p:cNvSpPr>
            <a:spLocks noChangeShapeType="1"/>
          </p:cNvSpPr>
          <p:nvPr/>
        </p:nvSpPr>
        <p:spPr bwMode="auto">
          <a:xfrm>
            <a:off x="1919288" y="5238750"/>
            <a:ext cx="228600" cy="457200"/>
          </a:xfrm>
          <a:prstGeom prst="line">
            <a:avLst/>
          </a:prstGeom>
          <a:noFill/>
          <a:ln w="25400">
            <a:solidFill>
              <a:srgbClr val="0066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37" name="Line 51">
            <a:extLst>
              <a:ext uri="{FF2B5EF4-FFF2-40B4-BE49-F238E27FC236}">
                <a16:creationId xmlns:a16="http://schemas.microsoft.com/office/drawing/2014/main" id="{80E5BD20-C6CC-486D-9AE3-827F60A2FC6D}"/>
              </a:ext>
            </a:extLst>
          </p:cNvPr>
          <p:cNvSpPr>
            <a:spLocks noChangeShapeType="1"/>
          </p:cNvSpPr>
          <p:nvPr/>
        </p:nvSpPr>
        <p:spPr bwMode="auto">
          <a:xfrm flipH="1">
            <a:off x="1919288" y="4862513"/>
            <a:ext cx="190500" cy="376237"/>
          </a:xfrm>
          <a:prstGeom prst="line">
            <a:avLst/>
          </a:prstGeom>
          <a:noFill/>
          <a:ln w="25400">
            <a:solidFill>
              <a:srgbClr val="0066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38" name="Line 52">
            <a:extLst>
              <a:ext uri="{FF2B5EF4-FFF2-40B4-BE49-F238E27FC236}">
                <a16:creationId xmlns:a16="http://schemas.microsoft.com/office/drawing/2014/main" id="{64F9ACDF-3DFC-4C1F-B829-28B300DBC2CF}"/>
              </a:ext>
            </a:extLst>
          </p:cNvPr>
          <p:cNvSpPr>
            <a:spLocks noChangeShapeType="1"/>
          </p:cNvSpPr>
          <p:nvPr/>
        </p:nvSpPr>
        <p:spPr bwMode="auto">
          <a:xfrm>
            <a:off x="1200150" y="4710113"/>
            <a:ext cx="762000" cy="1452562"/>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39" name="Line 53">
            <a:extLst>
              <a:ext uri="{FF2B5EF4-FFF2-40B4-BE49-F238E27FC236}">
                <a16:creationId xmlns:a16="http://schemas.microsoft.com/office/drawing/2014/main" id="{BFF6BD00-9200-4942-BE1D-818BD8408955}"/>
              </a:ext>
            </a:extLst>
          </p:cNvPr>
          <p:cNvSpPr>
            <a:spLocks noChangeShapeType="1"/>
          </p:cNvSpPr>
          <p:nvPr/>
        </p:nvSpPr>
        <p:spPr bwMode="auto">
          <a:xfrm flipV="1">
            <a:off x="1966913" y="4638675"/>
            <a:ext cx="762000" cy="1519238"/>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40" name="Line 54">
            <a:extLst>
              <a:ext uri="{FF2B5EF4-FFF2-40B4-BE49-F238E27FC236}">
                <a16:creationId xmlns:a16="http://schemas.microsoft.com/office/drawing/2014/main" id="{EBCFA195-776C-4974-B50D-254A1BC213A5}"/>
              </a:ext>
            </a:extLst>
          </p:cNvPr>
          <p:cNvSpPr>
            <a:spLocks noChangeShapeType="1"/>
          </p:cNvSpPr>
          <p:nvPr/>
        </p:nvSpPr>
        <p:spPr bwMode="auto">
          <a:xfrm>
            <a:off x="1690688" y="4705350"/>
            <a:ext cx="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41" name="Line 55">
            <a:extLst>
              <a:ext uri="{FF2B5EF4-FFF2-40B4-BE49-F238E27FC236}">
                <a16:creationId xmlns:a16="http://schemas.microsoft.com/office/drawing/2014/main" id="{DCAA0441-8929-4480-80F7-207C8B761A9C}"/>
              </a:ext>
            </a:extLst>
          </p:cNvPr>
          <p:cNvSpPr>
            <a:spLocks noChangeShapeType="1"/>
          </p:cNvSpPr>
          <p:nvPr/>
        </p:nvSpPr>
        <p:spPr bwMode="auto">
          <a:xfrm>
            <a:off x="1690688" y="4705350"/>
            <a:ext cx="0" cy="142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42" name="Line 56">
            <a:extLst>
              <a:ext uri="{FF2B5EF4-FFF2-40B4-BE49-F238E27FC236}">
                <a16:creationId xmlns:a16="http://schemas.microsoft.com/office/drawing/2014/main" id="{FD596B24-08D8-4356-AB8D-696A5761A5F5}"/>
              </a:ext>
            </a:extLst>
          </p:cNvPr>
          <p:cNvSpPr>
            <a:spLocks noChangeShapeType="1"/>
          </p:cNvSpPr>
          <p:nvPr/>
        </p:nvSpPr>
        <p:spPr bwMode="auto">
          <a:xfrm>
            <a:off x="1662113" y="4719638"/>
            <a:ext cx="295275" cy="533400"/>
          </a:xfrm>
          <a:prstGeom prst="line">
            <a:avLst/>
          </a:prstGeom>
          <a:noFill/>
          <a:ln w="25400">
            <a:solidFill>
              <a:srgbClr val="00FF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43" name="Line 57">
            <a:extLst>
              <a:ext uri="{FF2B5EF4-FFF2-40B4-BE49-F238E27FC236}">
                <a16:creationId xmlns:a16="http://schemas.microsoft.com/office/drawing/2014/main" id="{19745004-71F5-4878-81A7-2D33D69F00DB}"/>
              </a:ext>
            </a:extLst>
          </p:cNvPr>
          <p:cNvSpPr>
            <a:spLocks noChangeShapeType="1"/>
          </p:cNvSpPr>
          <p:nvPr/>
        </p:nvSpPr>
        <p:spPr bwMode="auto">
          <a:xfrm flipH="1">
            <a:off x="1957388" y="4876800"/>
            <a:ext cx="166687" cy="381000"/>
          </a:xfrm>
          <a:prstGeom prst="line">
            <a:avLst/>
          </a:prstGeom>
          <a:noFill/>
          <a:ln w="25400">
            <a:solidFill>
              <a:srgbClr val="00FF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44" name="Line 58">
            <a:extLst>
              <a:ext uri="{FF2B5EF4-FFF2-40B4-BE49-F238E27FC236}">
                <a16:creationId xmlns:a16="http://schemas.microsoft.com/office/drawing/2014/main" id="{5553A057-2996-4DFC-B138-C9DA6C46F955}"/>
              </a:ext>
            </a:extLst>
          </p:cNvPr>
          <p:cNvSpPr>
            <a:spLocks noChangeShapeType="1"/>
          </p:cNvSpPr>
          <p:nvPr/>
        </p:nvSpPr>
        <p:spPr bwMode="auto">
          <a:xfrm>
            <a:off x="1724025" y="4714875"/>
            <a:ext cx="519113" cy="966788"/>
          </a:xfrm>
          <a:prstGeom prst="line">
            <a:avLst/>
          </a:prstGeom>
          <a:noFill/>
          <a:ln w="25400">
            <a:solidFill>
              <a:srgbClr val="D0AA2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45" name="Line 59">
            <a:extLst>
              <a:ext uri="{FF2B5EF4-FFF2-40B4-BE49-F238E27FC236}">
                <a16:creationId xmlns:a16="http://schemas.microsoft.com/office/drawing/2014/main" id="{87344AF0-C3B7-4D66-A00C-8F706C1CCFF4}"/>
              </a:ext>
            </a:extLst>
          </p:cNvPr>
          <p:cNvSpPr>
            <a:spLocks noChangeShapeType="1"/>
          </p:cNvSpPr>
          <p:nvPr/>
        </p:nvSpPr>
        <p:spPr bwMode="auto">
          <a:xfrm flipV="1">
            <a:off x="2243138" y="4638675"/>
            <a:ext cx="504825" cy="1033463"/>
          </a:xfrm>
          <a:prstGeom prst="line">
            <a:avLst/>
          </a:prstGeom>
          <a:noFill/>
          <a:ln w="25400">
            <a:solidFill>
              <a:srgbClr val="D0AA2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46" name="Line 60">
            <a:extLst>
              <a:ext uri="{FF2B5EF4-FFF2-40B4-BE49-F238E27FC236}">
                <a16:creationId xmlns:a16="http://schemas.microsoft.com/office/drawing/2014/main" id="{268AFC95-4D98-44A0-A3FF-1D817BAC3278}"/>
              </a:ext>
            </a:extLst>
          </p:cNvPr>
          <p:cNvSpPr>
            <a:spLocks noChangeShapeType="1"/>
          </p:cNvSpPr>
          <p:nvPr/>
        </p:nvSpPr>
        <p:spPr bwMode="auto">
          <a:xfrm flipH="1">
            <a:off x="1971675" y="4895850"/>
            <a:ext cx="171450" cy="390525"/>
          </a:xfrm>
          <a:prstGeom prst="line">
            <a:avLst/>
          </a:prstGeom>
          <a:noFill/>
          <a:ln w="25400">
            <a:solidFill>
              <a:schemeClr val="folHlink"/>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47" name="Line 61">
            <a:extLst>
              <a:ext uri="{FF2B5EF4-FFF2-40B4-BE49-F238E27FC236}">
                <a16:creationId xmlns:a16="http://schemas.microsoft.com/office/drawing/2014/main" id="{18D398EB-12EA-4904-B075-4D892751C8A1}"/>
              </a:ext>
            </a:extLst>
          </p:cNvPr>
          <p:cNvSpPr>
            <a:spLocks noChangeShapeType="1"/>
          </p:cNvSpPr>
          <p:nvPr/>
        </p:nvSpPr>
        <p:spPr bwMode="auto">
          <a:xfrm>
            <a:off x="1966913" y="5286375"/>
            <a:ext cx="204787" cy="385763"/>
          </a:xfrm>
          <a:prstGeom prst="line">
            <a:avLst/>
          </a:prstGeom>
          <a:noFill/>
          <a:ln w="25400">
            <a:solidFill>
              <a:schemeClr val="folHlink"/>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48" name="Line 62">
            <a:extLst>
              <a:ext uri="{FF2B5EF4-FFF2-40B4-BE49-F238E27FC236}">
                <a16:creationId xmlns:a16="http://schemas.microsoft.com/office/drawing/2014/main" id="{FE2CE4E2-3FCA-4D29-B9E5-E8F8D352B9E4}"/>
              </a:ext>
            </a:extLst>
          </p:cNvPr>
          <p:cNvSpPr>
            <a:spLocks noChangeShapeType="1"/>
          </p:cNvSpPr>
          <p:nvPr/>
        </p:nvSpPr>
        <p:spPr bwMode="auto">
          <a:xfrm flipV="1">
            <a:off x="2176463" y="4638675"/>
            <a:ext cx="519112" cy="10334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49" name="Line 63">
            <a:extLst>
              <a:ext uri="{FF2B5EF4-FFF2-40B4-BE49-F238E27FC236}">
                <a16:creationId xmlns:a16="http://schemas.microsoft.com/office/drawing/2014/main" id="{281711C9-8E2A-4269-B680-954B1614B24C}"/>
              </a:ext>
            </a:extLst>
          </p:cNvPr>
          <p:cNvSpPr>
            <a:spLocks noChangeShapeType="1"/>
          </p:cNvSpPr>
          <p:nvPr/>
        </p:nvSpPr>
        <p:spPr bwMode="auto">
          <a:xfrm>
            <a:off x="1071563" y="4691063"/>
            <a:ext cx="228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50" name="Line 64">
            <a:extLst>
              <a:ext uri="{FF2B5EF4-FFF2-40B4-BE49-F238E27FC236}">
                <a16:creationId xmlns:a16="http://schemas.microsoft.com/office/drawing/2014/main" id="{5FED9DDE-80C8-4ED2-A642-6D3E968AAD07}"/>
              </a:ext>
            </a:extLst>
          </p:cNvPr>
          <p:cNvSpPr>
            <a:spLocks noChangeShapeType="1"/>
          </p:cNvSpPr>
          <p:nvPr/>
        </p:nvSpPr>
        <p:spPr bwMode="auto">
          <a:xfrm>
            <a:off x="1076325" y="4700588"/>
            <a:ext cx="771525" cy="147161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51" name="Line 65">
            <a:extLst>
              <a:ext uri="{FF2B5EF4-FFF2-40B4-BE49-F238E27FC236}">
                <a16:creationId xmlns:a16="http://schemas.microsoft.com/office/drawing/2014/main" id="{2A2E14B9-DA9D-45BE-BCA2-F12BF8C59E62}"/>
              </a:ext>
            </a:extLst>
          </p:cNvPr>
          <p:cNvSpPr>
            <a:spLocks noChangeShapeType="1"/>
          </p:cNvSpPr>
          <p:nvPr/>
        </p:nvSpPr>
        <p:spPr bwMode="auto">
          <a:xfrm>
            <a:off x="1854200" y="6178550"/>
            <a:ext cx="228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52" name="Line 66">
            <a:extLst>
              <a:ext uri="{FF2B5EF4-FFF2-40B4-BE49-F238E27FC236}">
                <a16:creationId xmlns:a16="http://schemas.microsoft.com/office/drawing/2014/main" id="{A86F7D69-8FF7-4A5C-B192-5F2055E3C2C8}"/>
              </a:ext>
            </a:extLst>
          </p:cNvPr>
          <p:cNvSpPr>
            <a:spLocks noChangeShapeType="1"/>
          </p:cNvSpPr>
          <p:nvPr/>
        </p:nvSpPr>
        <p:spPr bwMode="auto">
          <a:xfrm flipV="1">
            <a:off x="2076450" y="4600575"/>
            <a:ext cx="714375" cy="1571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53" name="Line 67">
            <a:extLst>
              <a:ext uri="{FF2B5EF4-FFF2-40B4-BE49-F238E27FC236}">
                <a16:creationId xmlns:a16="http://schemas.microsoft.com/office/drawing/2014/main" id="{690C170D-AEF8-4734-8DC2-E32E419FB362}"/>
              </a:ext>
            </a:extLst>
          </p:cNvPr>
          <p:cNvSpPr>
            <a:spLocks noChangeShapeType="1"/>
          </p:cNvSpPr>
          <p:nvPr/>
        </p:nvSpPr>
        <p:spPr bwMode="auto">
          <a:xfrm flipV="1">
            <a:off x="2628900" y="4603750"/>
            <a:ext cx="161925" cy="1587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54" name="Line 68">
            <a:extLst>
              <a:ext uri="{FF2B5EF4-FFF2-40B4-BE49-F238E27FC236}">
                <a16:creationId xmlns:a16="http://schemas.microsoft.com/office/drawing/2014/main" id="{7AAE928A-532B-4757-A956-080C077776C7}"/>
              </a:ext>
            </a:extLst>
          </p:cNvPr>
          <p:cNvSpPr>
            <a:spLocks noChangeShapeType="1"/>
          </p:cNvSpPr>
          <p:nvPr/>
        </p:nvSpPr>
        <p:spPr bwMode="auto">
          <a:xfrm flipH="1">
            <a:off x="2216150" y="4619625"/>
            <a:ext cx="409575" cy="86677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55" name="Line 69">
            <a:extLst>
              <a:ext uri="{FF2B5EF4-FFF2-40B4-BE49-F238E27FC236}">
                <a16:creationId xmlns:a16="http://schemas.microsoft.com/office/drawing/2014/main" id="{702C1879-E8DA-4D67-93CF-3BD9D17A8EC7}"/>
              </a:ext>
            </a:extLst>
          </p:cNvPr>
          <p:cNvSpPr>
            <a:spLocks noChangeShapeType="1"/>
          </p:cNvSpPr>
          <p:nvPr/>
        </p:nvSpPr>
        <p:spPr bwMode="auto">
          <a:xfrm flipH="1" flipV="1">
            <a:off x="2055813" y="5180013"/>
            <a:ext cx="160337" cy="29686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56" name="Line 70">
            <a:extLst>
              <a:ext uri="{FF2B5EF4-FFF2-40B4-BE49-F238E27FC236}">
                <a16:creationId xmlns:a16="http://schemas.microsoft.com/office/drawing/2014/main" id="{5EB789CA-6C8A-453D-8DB8-E48A8FFC6951}"/>
              </a:ext>
            </a:extLst>
          </p:cNvPr>
          <p:cNvSpPr>
            <a:spLocks noChangeShapeType="1"/>
          </p:cNvSpPr>
          <p:nvPr/>
        </p:nvSpPr>
        <p:spPr bwMode="auto">
          <a:xfrm flipV="1">
            <a:off x="2062163" y="4879975"/>
            <a:ext cx="144462" cy="30003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57" name="Line 71">
            <a:extLst>
              <a:ext uri="{FF2B5EF4-FFF2-40B4-BE49-F238E27FC236}">
                <a16:creationId xmlns:a16="http://schemas.microsoft.com/office/drawing/2014/main" id="{ADA9F22C-C368-41FC-82F9-9465BE4121C2}"/>
              </a:ext>
            </a:extLst>
          </p:cNvPr>
          <p:cNvSpPr>
            <a:spLocks noChangeShapeType="1"/>
          </p:cNvSpPr>
          <p:nvPr/>
        </p:nvSpPr>
        <p:spPr bwMode="auto">
          <a:xfrm flipH="1" flipV="1">
            <a:off x="2041525" y="4860925"/>
            <a:ext cx="158750" cy="476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58" name="Line 72">
            <a:extLst>
              <a:ext uri="{FF2B5EF4-FFF2-40B4-BE49-F238E27FC236}">
                <a16:creationId xmlns:a16="http://schemas.microsoft.com/office/drawing/2014/main" id="{2CAD8E4B-5715-44F1-B170-641E9C083ABE}"/>
              </a:ext>
            </a:extLst>
          </p:cNvPr>
          <p:cNvSpPr>
            <a:spLocks noChangeShapeType="1"/>
          </p:cNvSpPr>
          <p:nvPr/>
        </p:nvSpPr>
        <p:spPr bwMode="auto">
          <a:xfrm flipH="1">
            <a:off x="1952625" y="4864100"/>
            <a:ext cx="93663" cy="18891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59" name="Line 73">
            <a:extLst>
              <a:ext uri="{FF2B5EF4-FFF2-40B4-BE49-F238E27FC236}">
                <a16:creationId xmlns:a16="http://schemas.microsoft.com/office/drawing/2014/main" id="{1AC21E17-A50E-43E4-AF52-6655D56D679C}"/>
              </a:ext>
            </a:extLst>
          </p:cNvPr>
          <p:cNvSpPr>
            <a:spLocks noChangeShapeType="1"/>
          </p:cNvSpPr>
          <p:nvPr/>
        </p:nvSpPr>
        <p:spPr bwMode="auto">
          <a:xfrm flipH="1" flipV="1">
            <a:off x="1781175" y="4692650"/>
            <a:ext cx="179388" cy="36036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60" name="Line 74">
            <a:extLst>
              <a:ext uri="{FF2B5EF4-FFF2-40B4-BE49-F238E27FC236}">
                <a16:creationId xmlns:a16="http://schemas.microsoft.com/office/drawing/2014/main" id="{870456DC-1A81-4924-A944-5FD34B037A9E}"/>
              </a:ext>
            </a:extLst>
          </p:cNvPr>
          <p:cNvSpPr>
            <a:spLocks noChangeShapeType="1"/>
          </p:cNvSpPr>
          <p:nvPr/>
        </p:nvSpPr>
        <p:spPr bwMode="auto">
          <a:xfrm flipH="1">
            <a:off x="1622425" y="4692650"/>
            <a:ext cx="161925" cy="317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61" name="Line 75">
            <a:extLst>
              <a:ext uri="{FF2B5EF4-FFF2-40B4-BE49-F238E27FC236}">
                <a16:creationId xmlns:a16="http://schemas.microsoft.com/office/drawing/2014/main" id="{1260524A-B2F6-44BD-A8D6-E7095FB3F6B8}"/>
              </a:ext>
            </a:extLst>
          </p:cNvPr>
          <p:cNvSpPr>
            <a:spLocks noChangeShapeType="1"/>
          </p:cNvSpPr>
          <p:nvPr/>
        </p:nvSpPr>
        <p:spPr bwMode="auto">
          <a:xfrm>
            <a:off x="1625600" y="4702175"/>
            <a:ext cx="492125" cy="914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62" name="Line 76">
            <a:extLst>
              <a:ext uri="{FF2B5EF4-FFF2-40B4-BE49-F238E27FC236}">
                <a16:creationId xmlns:a16="http://schemas.microsoft.com/office/drawing/2014/main" id="{A97BC035-3F7C-4BA4-91F2-BFEF36F42A13}"/>
              </a:ext>
            </a:extLst>
          </p:cNvPr>
          <p:cNvSpPr>
            <a:spLocks noChangeShapeType="1"/>
          </p:cNvSpPr>
          <p:nvPr/>
        </p:nvSpPr>
        <p:spPr bwMode="auto">
          <a:xfrm flipH="1">
            <a:off x="1968500" y="5619750"/>
            <a:ext cx="146050" cy="3048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7163" name="Line 77">
            <a:extLst>
              <a:ext uri="{FF2B5EF4-FFF2-40B4-BE49-F238E27FC236}">
                <a16:creationId xmlns:a16="http://schemas.microsoft.com/office/drawing/2014/main" id="{6D52C501-4E53-4EBF-86EE-4368D4B1EFE9}"/>
              </a:ext>
            </a:extLst>
          </p:cNvPr>
          <p:cNvSpPr>
            <a:spLocks noChangeShapeType="1"/>
          </p:cNvSpPr>
          <p:nvPr/>
        </p:nvSpPr>
        <p:spPr bwMode="auto">
          <a:xfrm>
            <a:off x="1290638" y="4686300"/>
            <a:ext cx="681037" cy="12414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3" name="TextovéPole 102">
            <a:extLst>
              <a:ext uri="{FF2B5EF4-FFF2-40B4-BE49-F238E27FC236}">
                <a16:creationId xmlns:a16="http://schemas.microsoft.com/office/drawing/2014/main" id="{DACDA723-7D8E-4234-B80C-200F6C5D38E7}"/>
              </a:ext>
            </a:extLst>
          </p:cNvPr>
          <p:cNvSpPr txBox="1">
            <a:spLocks noChangeArrowheads="1"/>
          </p:cNvSpPr>
          <p:nvPr/>
        </p:nvSpPr>
        <p:spPr bwMode="auto">
          <a:xfrm>
            <a:off x="5072063" y="2373313"/>
            <a:ext cx="3643312" cy="138499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dirty="0">
                <a:latin typeface="Arial" panose="020B0604020202020204" pitchFamily="34" charset="0"/>
                <a:cs typeface="Arial" panose="020B0604020202020204" pitchFamily="34" charset="0"/>
              </a:rPr>
              <a:t>4</a:t>
            </a:r>
            <a:r>
              <a:rPr lang="cs-CZ" altLang="cs-CZ" sz="2000" b="1" dirty="0">
                <a:latin typeface="Arial" panose="020B0604020202020204" pitchFamily="34" charset="0"/>
                <a:cs typeface="Arial" panose="020B0604020202020204" pitchFamily="34" charset="0"/>
              </a:rPr>
              <a:t>. </a:t>
            </a:r>
            <a:r>
              <a:rPr lang="en-US" altLang="cs-CZ" sz="2000" b="1" dirty="0">
                <a:latin typeface="Arial" panose="020B0604020202020204" pitchFamily="34" charset="0"/>
                <a:cs typeface="Arial" panose="020B0604020202020204" pitchFamily="34" charset="0"/>
              </a:rPr>
              <a:t>We go through all </a:t>
            </a:r>
            <a:r>
              <a:rPr lang="cs-CZ" altLang="cs-CZ" sz="2000" b="1" dirty="0" err="1">
                <a:latin typeface="Arial" panose="020B0604020202020204" pitchFamily="34" charset="0"/>
                <a:cs typeface="Arial" panose="020B0604020202020204" pitchFamily="34" charset="0"/>
              </a:rPr>
              <a:t>possible</a:t>
            </a:r>
            <a:r>
              <a:rPr lang="cs-CZ" altLang="cs-CZ" sz="2000" b="1" dirty="0">
                <a:latin typeface="Arial" panose="020B0604020202020204" pitchFamily="34" charset="0"/>
                <a:cs typeface="Arial" panose="020B0604020202020204" pitchFamily="34" charset="0"/>
              </a:rPr>
              <a:t> </a:t>
            </a:r>
            <a:r>
              <a:rPr lang="en-US" altLang="cs-CZ" sz="2000" b="1" dirty="0">
                <a:latin typeface="Arial" panose="020B0604020202020204" pitchFamily="34" charset="0"/>
                <a:cs typeface="Arial" panose="020B0604020202020204" pitchFamily="34" charset="0"/>
              </a:rPr>
              <a:t>topologies. We will choose the one with the best score overall.</a:t>
            </a:r>
            <a:endParaRPr lang="cs-CZ" altLang="cs-CZ" sz="2000" b="1" dirty="0">
              <a:latin typeface="Arial" panose="020B0604020202020204" pitchFamily="34" charset="0"/>
              <a:cs typeface="Arial" panose="020B0604020202020204" pitchFamily="34" charset="0"/>
            </a:endParaRPr>
          </a:p>
        </p:txBody>
      </p:sp>
      <p:sp>
        <p:nvSpPr>
          <p:cNvPr id="47165" name="Text Box 26">
            <a:extLst>
              <a:ext uri="{FF2B5EF4-FFF2-40B4-BE49-F238E27FC236}">
                <a16:creationId xmlns:a16="http://schemas.microsoft.com/office/drawing/2014/main" id="{F82C2F1F-E800-48E1-981B-1575A7F6E5B6}"/>
              </a:ext>
            </a:extLst>
          </p:cNvPr>
          <p:cNvSpPr txBox="1">
            <a:spLocks noChangeArrowheads="1"/>
          </p:cNvSpPr>
          <p:nvPr/>
        </p:nvSpPr>
        <p:spPr bwMode="auto">
          <a:xfrm>
            <a:off x="952500" y="42148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a:t>A</a:t>
            </a:r>
            <a:endParaRPr lang="cs-CZ" altLang="cs-CZ" sz="2400"/>
          </a:p>
        </p:txBody>
      </p:sp>
      <p:sp>
        <p:nvSpPr>
          <p:cNvPr id="106" name="Text Box 16">
            <a:extLst>
              <a:ext uri="{FF2B5EF4-FFF2-40B4-BE49-F238E27FC236}">
                <a16:creationId xmlns:a16="http://schemas.microsoft.com/office/drawing/2014/main" id="{27F3FB05-EE47-4B86-8B69-B6754B48FFC1}"/>
              </a:ext>
            </a:extLst>
          </p:cNvPr>
          <p:cNvSpPr txBox="1">
            <a:spLocks noChangeArrowheads="1"/>
          </p:cNvSpPr>
          <p:nvPr/>
        </p:nvSpPr>
        <p:spPr bwMode="auto">
          <a:xfrm>
            <a:off x="0" y="228600"/>
            <a:ext cx="9144000" cy="769938"/>
          </a:xfrm>
          <a:prstGeom prst="rect">
            <a:avLst/>
          </a:prstGeom>
          <a:solidFill>
            <a:schemeClr val="accent6">
              <a:lumMod val="20000"/>
              <a:lumOff val="80000"/>
            </a:schemeClr>
          </a:solidFill>
          <a:ln w="9525">
            <a:noFill/>
            <a:miter lim="800000"/>
            <a:headEnd/>
            <a:tailEnd/>
          </a:ln>
        </p:spPr>
        <p:txBody>
          <a:bodyPr>
            <a:spAutoFit/>
          </a:bodyPr>
          <a:lstStyle/>
          <a:p>
            <a:pPr algn="ctr" eaLnBrk="1" hangingPunct="1">
              <a:defRPr/>
            </a:pPr>
            <a:r>
              <a:rPr lang="cs-CZ" sz="4400" b="1" dirty="0">
                <a:solidFill>
                  <a:srgbClr val="C00000"/>
                </a:solidFill>
                <a:latin typeface="Arial" pitchFamily="34" charset="0"/>
                <a:cs typeface="Arial" pitchFamily="34" charset="0"/>
              </a:rPr>
              <a:t>LEAST SQUARES</a:t>
            </a:r>
            <a:endParaRPr lang="cs-CZ" sz="3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dissolve">
                                      <p:cBhvr>
                                        <p:cTn id="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Přímá spojovací čára 5">
            <a:extLst>
              <a:ext uri="{FF2B5EF4-FFF2-40B4-BE49-F238E27FC236}">
                <a16:creationId xmlns:a16="http://schemas.microsoft.com/office/drawing/2014/main" id="{3A75A15A-30A8-4665-BBF8-595E295AEDF1}"/>
              </a:ext>
            </a:extLst>
          </p:cNvPr>
          <p:cNvCxnSpPr/>
          <p:nvPr/>
        </p:nvCxnSpPr>
        <p:spPr>
          <a:xfrm>
            <a:off x="1462088" y="1466850"/>
            <a:ext cx="587375" cy="6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Přímá spojovací čára 6">
            <a:extLst>
              <a:ext uri="{FF2B5EF4-FFF2-40B4-BE49-F238E27FC236}">
                <a16:creationId xmlns:a16="http://schemas.microsoft.com/office/drawing/2014/main" id="{D70EC808-3574-4F9E-A8AB-4A68A7F32788}"/>
              </a:ext>
            </a:extLst>
          </p:cNvPr>
          <p:cNvCxnSpPr/>
          <p:nvPr/>
        </p:nvCxnSpPr>
        <p:spPr>
          <a:xfrm rot="5400000">
            <a:off x="1161256" y="1767682"/>
            <a:ext cx="6016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Přímá spojovací čára 7">
            <a:extLst>
              <a:ext uri="{FF2B5EF4-FFF2-40B4-BE49-F238E27FC236}">
                <a16:creationId xmlns:a16="http://schemas.microsoft.com/office/drawing/2014/main" id="{5AFC8080-E6B6-4409-83F7-D4B1A27DA80F}"/>
              </a:ext>
            </a:extLst>
          </p:cNvPr>
          <p:cNvCxnSpPr/>
          <p:nvPr/>
        </p:nvCxnSpPr>
        <p:spPr>
          <a:xfrm flipV="1">
            <a:off x="1462088" y="2060575"/>
            <a:ext cx="996950" cy="7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8133" name="TextovéPole 8">
            <a:extLst>
              <a:ext uri="{FF2B5EF4-FFF2-40B4-BE49-F238E27FC236}">
                <a16:creationId xmlns:a16="http://schemas.microsoft.com/office/drawing/2014/main" id="{28A98071-1255-4EE2-9352-D84885533CA1}"/>
              </a:ext>
            </a:extLst>
          </p:cNvPr>
          <p:cNvSpPr txBox="1">
            <a:spLocks noChangeArrowheads="1"/>
          </p:cNvSpPr>
          <p:nvPr/>
        </p:nvSpPr>
        <p:spPr bwMode="auto">
          <a:xfrm>
            <a:off x="2455863" y="1882775"/>
            <a:ext cx="4079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a:latin typeface="Arial" panose="020B0604020202020204" pitchFamily="34" charset="0"/>
                <a:cs typeface="Arial" panose="020B0604020202020204" pitchFamily="34" charset="0"/>
              </a:rPr>
              <a:t>C</a:t>
            </a:r>
          </a:p>
        </p:txBody>
      </p:sp>
      <p:sp>
        <p:nvSpPr>
          <p:cNvPr id="48134" name="TextovéPole 9">
            <a:extLst>
              <a:ext uri="{FF2B5EF4-FFF2-40B4-BE49-F238E27FC236}">
                <a16:creationId xmlns:a16="http://schemas.microsoft.com/office/drawing/2014/main" id="{F015A8E6-D3EB-4E57-8354-4AD0A11861E4}"/>
              </a:ext>
            </a:extLst>
          </p:cNvPr>
          <p:cNvSpPr txBox="1">
            <a:spLocks noChangeArrowheads="1"/>
          </p:cNvSpPr>
          <p:nvPr/>
        </p:nvSpPr>
        <p:spPr bwMode="auto">
          <a:xfrm>
            <a:off x="2033588" y="1292225"/>
            <a:ext cx="39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a:latin typeface="Arial" panose="020B0604020202020204" pitchFamily="34" charset="0"/>
                <a:cs typeface="Arial" panose="020B0604020202020204" pitchFamily="34" charset="0"/>
              </a:rPr>
              <a:t>B</a:t>
            </a:r>
          </a:p>
        </p:txBody>
      </p:sp>
      <p:sp>
        <p:nvSpPr>
          <p:cNvPr id="48135" name="TextovéPole 10">
            <a:extLst>
              <a:ext uri="{FF2B5EF4-FFF2-40B4-BE49-F238E27FC236}">
                <a16:creationId xmlns:a16="http://schemas.microsoft.com/office/drawing/2014/main" id="{F8D3AD10-0E41-485F-AAC3-2E52833150FD}"/>
              </a:ext>
            </a:extLst>
          </p:cNvPr>
          <p:cNvSpPr txBox="1">
            <a:spLocks noChangeArrowheads="1"/>
          </p:cNvSpPr>
          <p:nvPr/>
        </p:nvSpPr>
        <p:spPr bwMode="auto">
          <a:xfrm>
            <a:off x="1466850" y="2393950"/>
            <a:ext cx="407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a:latin typeface="Arial" panose="020B0604020202020204" pitchFamily="34" charset="0"/>
                <a:cs typeface="Arial" panose="020B0604020202020204" pitchFamily="34" charset="0"/>
              </a:rPr>
              <a:t>D</a:t>
            </a:r>
          </a:p>
        </p:txBody>
      </p:sp>
      <p:cxnSp>
        <p:nvCxnSpPr>
          <p:cNvPr id="12" name="Přímá spojovací čára 11">
            <a:extLst>
              <a:ext uri="{FF2B5EF4-FFF2-40B4-BE49-F238E27FC236}">
                <a16:creationId xmlns:a16="http://schemas.microsoft.com/office/drawing/2014/main" id="{1259A304-EC22-4D80-B7B6-00A0C89C4809}"/>
              </a:ext>
            </a:extLst>
          </p:cNvPr>
          <p:cNvCxnSpPr/>
          <p:nvPr/>
        </p:nvCxnSpPr>
        <p:spPr>
          <a:xfrm>
            <a:off x="906463" y="2568575"/>
            <a:ext cx="560387" cy="47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Přímá spojovací čára 12">
            <a:extLst>
              <a:ext uri="{FF2B5EF4-FFF2-40B4-BE49-F238E27FC236}">
                <a16:creationId xmlns:a16="http://schemas.microsoft.com/office/drawing/2014/main" id="{1033B110-0000-4A44-A243-AB7164628CB7}"/>
              </a:ext>
            </a:extLst>
          </p:cNvPr>
          <p:cNvCxnSpPr/>
          <p:nvPr/>
        </p:nvCxnSpPr>
        <p:spPr>
          <a:xfrm>
            <a:off x="906463" y="1766888"/>
            <a:ext cx="555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Přímá spojovací čára 13">
            <a:extLst>
              <a:ext uri="{FF2B5EF4-FFF2-40B4-BE49-F238E27FC236}">
                <a16:creationId xmlns:a16="http://schemas.microsoft.com/office/drawing/2014/main" id="{F03EA973-9D0F-4E5F-9C75-970B6185BA5D}"/>
              </a:ext>
            </a:extLst>
          </p:cNvPr>
          <p:cNvCxnSpPr/>
          <p:nvPr/>
        </p:nvCxnSpPr>
        <p:spPr>
          <a:xfrm rot="5400000">
            <a:off x="505619" y="2172494"/>
            <a:ext cx="8016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Přímá spojovací čára 14">
            <a:extLst>
              <a:ext uri="{FF2B5EF4-FFF2-40B4-BE49-F238E27FC236}">
                <a16:creationId xmlns:a16="http://schemas.microsoft.com/office/drawing/2014/main" id="{88668752-1E47-46CF-8A29-15CE93C3AF47}"/>
              </a:ext>
            </a:extLst>
          </p:cNvPr>
          <p:cNvCxnSpPr/>
          <p:nvPr/>
        </p:nvCxnSpPr>
        <p:spPr>
          <a:xfrm>
            <a:off x="428625" y="2173288"/>
            <a:ext cx="4778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Přímá spojovací čára 15">
            <a:extLst>
              <a:ext uri="{FF2B5EF4-FFF2-40B4-BE49-F238E27FC236}">
                <a16:creationId xmlns:a16="http://schemas.microsoft.com/office/drawing/2014/main" id="{40F62436-A9BE-42FF-AE07-51A3E169E50C}"/>
              </a:ext>
            </a:extLst>
          </p:cNvPr>
          <p:cNvCxnSpPr/>
          <p:nvPr/>
        </p:nvCxnSpPr>
        <p:spPr>
          <a:xfrm rot="5400000">
            <a:off x="-72232" y="2669382"/>
            <a:ext cx="10017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Přímá spojovací čára 16">
            <a:extLst>
              <a:ext uri="{FF2B5EF4-FFF2-40B4-BE49-F238E27FC236}">
                <a16:creationId xmlns:a16="http://schemas.microsoft.com/office/drawing/2014/main" id="{C9895001-2B48-43E8-971B-79F58E030AA9}"/>
              </a:ext>
            </a:extLst>
          </p:cNvPr>
          <p:cNvCxnSpPr/>
          <p:nvPr/>
        </p:nvCxnSpPr>
        <p:spPr>
          <a:xfrm>
            <a:off x="428625" y="3170238"/>
            <a:ext cx="13525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8142" name="TextovéPole 17">
            <a:extLst>
              <a:ext uri="{FF2B5EF4-FFF2-40B4-BE49-F238E27FC236}">
                <a16:creationId xmlns:a16="http://schemas.microsoft.com/office/drawing/2014/main" id="{4AAEFAC3-69AA-4512-A679-5DD842004A7D}"/>
              </a:ext>
            </a:extLst>
          </p:cNvPr>
          <p:cNvSpPr txBox="1">
            <a:spLocks noChangeArrowheads="1"/>
          </p:cNvSpPr>
          <p:nvPr/>
        </p:nvSpPr>
        <p:spPr bwMode="auto">
          <a:xfrm>
            <a:off x="1781175" y="2992438"/>
            <a:ext cx="388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a:latin typeface="Arial" panose="020B0604020202020204" pitchFamily="34" charset="0"/>
                <a:cs typeface="Arial" panose="020B0604020202020204" pitchFamily="34" charset="0"/>
              </a:rPr>
              <a:t>A</a:t>
            </a:r>
          </a:p>
        </p:txBody>
      </p:sp>
      <p:sp>
        <p:nvSpPr>
          <p:cNvPr id="48143" name="TextovéPole 18">
            <a:extLst>
              <a:ext uri="{FF2B5EF4-FFF2-40B4-BE49-F238E27FC236}">
                <a16:creationId xmlns:a16="http://schemas.microsoft.com/office/drawing/2014/main" id="{8F54EAEE-2281-4E00-9B0F-AEB905ECDD76}"/>
              </a:ext>
            </a:extLst>
          </p:cNvPr>
          <p:cNvSpPr txBox="1">
            <a:spLocks noChangeArrowheads="1"/>
          </p:cNvSpPr>
          <p:nvPr/>
        </p:nvSpPr>
        <p:spPr bwMode="auto">
          <a:xfrm>
            <a:off x="1601788" y="1143000"/>
            <a:ext cx="469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latin typeface="Arial" panose="020B0604020202020204" pitchFamily="34" charset="0"/>
                <a:cs typeface="Arial" panose="020B0604020202020204" pitchFamily="34" charset="0"/>
              </a:rPr>
              <a:t>0,2</a:t>
            </a:r>
            <a:endParaRPr lang="cs-CZ" altLang="cs-CZ" sz="1600" baseline="-25000">
              <a:latin typeface="Arial" panose="020B0604020202020204" pitchFamily="34" charset="0"/>
              <a:cs typeface="Arial" panose="020B0604020202020204" pitchFamily="34" charset="0"/>
            </a:endParaRPr>
          </a:p>
        </p:txBody>
      </p:sp>
      <p:sp>
        <p:nvSpPr>
          <p:cNvPr id="48144" name="TextovéPole 19">
            <a:extLst>
              <a:ext uri="{FF2B5EF4-FFF2-40B4-BE49-F238E27FC236}">
                <a16:creationId xmlns:a16="http://schemas.microsoft.com/office/drawing/2014/main" id="{AE8CD10B-2D0C-4E2D-BCEF-486D5C016C1A}"/>
              </a:ext>
            </a:extLst>
          </p:cNvPr>
          <p:cNvSpPr txBox="1">
            <a:spLocks noChangeArrowheads="1"/>
          </p:cNvSpPr>
          <p:nvPr/>
        </p:nvSpPr>
        <p:spPr bwMode="auto">
          <a:xfrm>
            <a:off x="1571625" y="1766888"/>
            <a:ext cx="46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latin typeface="Arial" panose="020B0604020202020204" pitchFamily="34" charset="0"/>
                <a:cs typeface="Arial" panose="020B0604020202020204" pitchFamily="34" charset="0"/>
              </a:rPr>
              <a:t>0,3</a:t>
            </a:r>
            <a:endParaRPr lang="cs-CZ" altLang="cs-CZ" sz="1600" baseline="-25000">
              <a:latin typeface="Arial" panose="020B0604020202020204" pitchFamily="34" charset="0"/>
              <a:cs typeface="Arial" panose="020B0604020202020204" pitchFamily="34" charset="0"/>
            </a:endParaRPr>
          </a:p>
        </p:txBody>
      </p:sp>
      <p:sp>
        <p:nvSpPr>
          <p:cNvPr id="48145" name="Obdélník 20">
            <a:extLst>
              <a:ext uri="{FF2B5EF4-FFF2-40B4-BE49-F238E27FC236}">
                <a16:creationId xmlns:a16="http://schemas.microsoft.com/office/drawing/2014/main" id="{5AA5E90B-8535-4419-A0CB-9582139C5974}"/>
              </a:ext>
            </a:extLst>
          </p:cNvPr>
          <p:cNvSpPr>
            <a:spLocks noChangeArrowheads="1"/>
          </p:cNvSpPr>
          <p:nvPr/>
        </p:nvSpPr>
        <p:spPr bwMode="auto">
          <a:xfrm>
            <a:off x="1042988" y="2266950"/>
            <a:ext cx="46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latin typeface="Arial" panose="020B0604020202020204" pitchFamily="34" charset="0"/>
                <a:cs typeface="Arial" panose="020B0604020202020204" pitchFamily="34" charset="0"/>
              </a:rPr>
              <a:t>0,1</a:t>
            </a:r>
            <a:endParaRPr lang="cs-CZ" altLang="cs-CZ" sz="1600"/>
          </a:p>
        </p:txBody>
      </p:sp>
      <p:sp>
        <p:nvSpPr>
          <p:cNvPr id="48146" name="Obdélník 21">
            <a:extLst>
              <a:ext uri="{FF2B5EF4-FFF2-40B4-BE49-F238E27FC236}">
                <a16:creationId xmlns:a16="http://schemas.microsoft.com/office/drawing/2014/main" id="{5459A971-6509-4988-BC47-0CD368C67081}"/>
              </a:ext>
            </a:extLst>
          </p:cNvPr>
          <p:cNvSpPr>
            <a:spLocks noChangeArrowheads="1"/>
          </p:cNvSpPr>
          <p:nvPr/>
        </p:nvSpPr>
        <p:spPr bwMode="auto">
          <a:xfrm>
            <a:off x="958850" y="1468438"/>
            <a:ext cx="469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latin typeface="Arial" panose="020B0604020202020204" pitchFamily="34" charset="0"/>
                <a:cs typeface="Arial" panose="020B0604020202020204" pitchFamily="34" charset="0"/>
              </a:rPr>
              <a:t>0,1</a:t>
            </a:r>
            <a:endParaRPr lang="cs-CZ" altLang="cs-CZ" sz="1600" baseline="-25000">
              <a:latin typeface="Arial" panose="020B0604020202020204" pitchFamily="34" charset="0"/>
              <a:cs typeface="Arial" panose="020B0604020202020204" pitchFamily="34" charset="0"/>
            </a:endParaRPr>
          </a:p>
          <a:p>
            <a:pPr eaLnBrk="1" hangingPunct="1">
              <a:spcBef>
                <a:spcPct val="0"/>
              </a:spcBef>
              <a:buFontTx/>
              <a:buNone/>
            </a:pPr>
            <a:r>
              <a:rPr lang="cs-CZ" altLang="cs-CZ" sz="1600">
                <a:latin typeface="Arial" panose="020B0604020202020204" pitchFamily="34" charset="0"/>
                <a:cs typeface="Arial" panose="020B0604020202020204" pitchFamily="34" charset="0"/>
              </a:rPr>
              <a:t> </a:t>
            </a:r>
            <a:endParaRPr lang="cs-CZ" altLang="cs-CZ" sz="1600"/>
          </a:p>
        </p:txBody>
      </p:sp>
      <p:sp>
        <p:nvSpPr>
          <p:cNvPr id="48147" name="Obdélník 22">
            <a:extLst>
              <a:ext uri="{FF2B5EF4-FFF2-40B4-BE49-F238E27FC236}">
                <a16:creationId xmlns:a16="http://schemas.microsoft.com/office/drawing/2014/main" id="{6A9DA130-DF13-4C51-A553-6D96F14FBD16}"/>
              </a:ext>
            </a:extLst>
          </p:cNvPr>
          <p:cNvSpPr>
            <a:spLocks noChangeArrowheads="1"/>
          </p:cNvSpPr>
          <p:nvPr/>
        </p:nvSpPr>
        <p:spPr bwMode="auto">
          <a:xfrm>
            <a:off x="1011238" y="2857500"/>
            <a:ext cx="469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latin typeface="Arial" panose="020B0604020202020204" pitchFamily="34" charset="0"/>
                <a:cs typeface="Arial" panose="020B0604020202020204" pitchFamily="34" charset="0"/>
              </a:rPr>
              <a:t>0,4</a:t>
            </a:r>
            <a:endParaRPr lang="cs-CZ" altLang="cs-CZ" sz="1600"/>
          </a:p>
        </p:txBody>
      </p:sp>
      <p:sp>
        <p:nvSpPr>
          <p:cNvPr id="48148" name="Obdélník 23">
            <a:extLst>
              <a:ext uri="{FF2B5EF4-FFF2-40B4-BE49-F238E27FC236}">
                <a16:creationId xmlns:a16="http://schemas.microsoft.com/office/drawing/2014/main" id="{5DFB2969-7C8A-4659-9352-E2C73DD5B57A}"/>
              </a:ext>
            </a:extLst>
          </p:cNvPr>
          <p:cNvSpPr>
            <a:spLocks noChangeArrowheads="1"/>
          </p:cNvSpPr>
          <p:nvPr/>
        </p:nvSpPr>
        <p:spPr bwMode="auto">
          <a:xfrm>
            <a:off x="428625" y="1838325"/>
            <a:ext cx="46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latin typeface="Arial" panose="020B0604020202020204" pitchFamily="34" charset="0"/>
                <a:cs typeface="Arial" panose="020B0604020202020204" pitchFamily="34" charset="0"/>
              </a:rPr>
              <a:t>0,1</a:t>
            </a:r>
            <a:endParaRPr lang="cs-CZ" altLang="cs-CZ" sz="1600"/>
          </a:p>
        </p:txBody>
      </p:sp>
      <p:cxnSp>
        <p:nvCxnSpPr>
          <p:cNvPr id="25" name="Přímá spojovací čára 24">
            <a:extLst>
              <a:ext uri="{FF2B5EF4-FFF2-40B4-BE49-F238E27FC236}">
                <a16:creationId xmlns:a16="http://schemas.microsoft.com/office/drawing/2014/main" id="{505727ED-17B7-4AEE-8B59-1B4327499E6A}"/>
              </a:ext>
            </a:extLst>
          </p:cNvPr>
          <p:cNvCxnSpPr/>
          <p:nvPr/>
        </p:nvCxnSpPr>
        <p:spPr>
          <a:xfrm>
            <a:off x="4162425" y="1546225"/>
            <a:ext cx="5540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Přímá spojovací čára 25">
            <a:extLst>
              <a:ext uri="{FF2B5EF4-FFF2-40B4-BE49-F238E27FC236}">
                <a16:creationId xmlns:a16="http://schemas.microsoft.com/office/drawing/2014/main" id="{0E6DD5FA-7CE3-4CD7-ABC6-C0C08730DDFD}"/>
              </a:ext>
            </a:extLst>
          </p:cNvPr>
          <p:cNvCxnSpPr/>
          <p:nvPr/>
        </p:nvCxnSpPr>
        <p:spPr>
          <a:xfrm rot="5400000">
            <a:off x="3861593" y="1847057"/>
            <a:ext cx="6016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Přímá spojovací čára 26">
            <a:extLst>
              <a:ext uri="{FF2B5EF4-FFF2-40B4-BE49-F238E27FC236}">
                <a16:creationId xmlns:a16="http://schemas.microsoft.com/office/drawing/2014/main" id="{125EB066-7DC1-4DDE-9C9B-655A9DD7A5DB}"/>
              </a:ext>
            </a:extLst>
          </p:cNvPr>
          <p:cNvCxnSpPr/>
          <p:nvPr/>
        </p:nvCxnSpPr>
        <p:spPr>
          <a:xfrm>
            <a:off x="4162425" y="2147888"/>
            <a:ext cx="609600"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8152" name="TextovéPole 27">
            <a:extLst>
              <a:ext uri="{FF2B5EF4-FFF2-40B4-BE49-F238E27FC236}">
                <a16:creationId xmlns:a16="http://schemas.microsoft.com/office/drawing/2014/main" id="{69D55A0D-D4BC-4235-9B15-953545B5E332}"/>
              </a:ext>
            </a:extLst>
          </p:cNvPr>
          <p:cNvSpPr txBox="1">
            <a:spLocks noChangeArrowheads="1"/>
          </p:cNvSpPr>
          <p:nvPr/>
        </p:nvSpPr>
        <p:spPr bwMode="auto">
          <a:xfrm>
            <a:off x="4735513" y="1909763"/>
            <a:ext cx="407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a:latin typeface="Arial" panose="020B0604020202020204" pitchFamily="34" charset="0"/>
                <a:cs typeface="Arial" panose="020B0604020202020204" pitchFamily="34" charset="0"/>
              </a:rPr>
              <a:t>D</a:t>
            </a:r>
          </a:p>
        </p:txBody>
      </p:sp>
      <p:sp>
        <p:nvSpPr>
          <p:cNvPr id="48153" name="TextovéPole 28">
            <a:extLst>
              <a:ext uri="{FF2B5EF4-FFF2-40B4-BE49-F238E27FC236}">
                <a16:creationId xmlns:a16="http://schemas.microsoft.com/office/drawing/2014/main" id="{CFE271E5-69A1-44C5-9EA9-269A806206E2}"/>
              </a:ext>
            </a:extLst>
          </p:cNvPr>
          <p:cNvSpPr txBox="1">
            <a:spLocks noChangeArrowheads="1"/>
          </p:cNvSpPr>
          <p:nvPr/>
        </p:nvSpPr>
        <p:spPr bwMode="auto">
          <a:xfrm>
            <a:off x="4752975" y="1304925"/>
            <a:ext cx="39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a:latin typeface="Arial" panose="020B0604020202020204" pitchFamily="34" charset="0"/>
                <a:cs typeface="Arial" panose="020B0604020202020204" pitchFamily="34" charset="0"/>
              </a:rPr>
              <a:t>B</a:t>
            </a:r>
          </a:p>
        </p:txBody>
      </p:sp>
      <p:sp>
        <p:nvSpPr>
          <p:cNvPr id="48154" name="TextovéPole 29">
            <a:extLst>
              <a:ext uri="{FF2B5EF4-FFF2-40B4-BE49-F238E27FC236}">
                <a16:creationId xmlns:a16="http://schemas.microsoft.com/office/drawing/2014/main" id="{CA3F3A3A-A06B-4267-B460-5203AB77D7FD}"/>
              </a:ext>
            </a:extLst>
          </p:cNvPr>
          <p:cNvSpPr txBox="1">
            <a:spLocks noChangeArrowheads="1"/>
          </p:cNvSpPr>
          <p:nvPr/>
        </p:nvSpPr>
        <p:spPr bwMode="auto">
          <a:xfrm>
            <a:off x="4735513" y="2409825"/>
            <a:ext cx="407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a:latin typeface="Arial" panose="020B0604020202020204" pitchFamily="34" charset="0"/>
                <a:cs typeface="Arial" panose="020B0604020202020204" pitchFamily="34" charset="0"/>
              </a:rPr>
              <a:t>C</a:t>
            </a:r>
          </a:p>
        </p:txBody>
      </p:sp>
      <p:cxnSp>
        <p:nvCxnSpPr>
          <p:cNvPr id="31" name="Přímá spojovací čára 30">
            <a:extLst>
              <a:ext uri="{FF2B5EF4-FFF2-40B4-BE49-F238E27FC236}">
                <a16:creationId xmlns:a16="http://schemas.microsoft.com/office/drawing/2014/main" id="{16A6CEAE-26B3-475E-B4BB-2A503FDB434F}"/>
              </a:ext>
            </a:extLst>
          </p:cNvPr>
          <p:cNvCxnSpPr/>
          <p:nvPr/>
        </p:nvCxnSpPr>
        <p:spPr>
          <a:xfrm>
            <a:off x="3994150" y="2644775"/>
            <a:ext cx="781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Přímá spojovací čára 31">
            <a:extLst>
              <a:ext uri="{FF2B5EF4-FFF2-40B4-BE49-F238E27FC236}">
                <a16:creationId xmlns:a16="http://schemas.microsoft.com/office/drawing/2014/main" id="{2B561842-3546-452A-9A0A-D9E0495F3C16}"/>
              </a:ext>
            </a:extLst>
          </p:cNvPr>
          <p:cNvCxnSpPr/>
          <p:nvPr/>
        </p:nvCxnSpPr>
        <p:spPr>
          <a:xfrm>
            <a:off x="3994150" y="1844675"/>
            <a:ext cx="168275"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Přímá spojovací čára 32">
            <a:extLst>
              <a:ext uri="{FF2B5EF4-FFF2-40B4-BE49-F238E27FC236}">
                <a16:creationId xmlns:a16="http://schemas.microsoft.com/office/drawing/2014/main" id="{92CB8B94-9F9E-4068-9CDD-772D377357D6}"/>
              </a:ext>
            </a:extLst>
          </p:cNvPr>
          <p:cNvCxnSpPr/>
          <p:nvPr/>
        </p:nvCxnSpPr>
        <p:spPr>
          <a:xfrm rot="5400000">
            <a:off x="3588544" y="2251869"/>
            <a:ext cx="8016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Přímá spojovací čára 33">
            <a:extLst>
              <a:ext uri="{FF2B5EF4-FFF2-40B4-BE49-F238E27FC236}">
                <a16:creationId xmlns:a16="http://schemas.microsoft.com/office/drawing/2014/main" id="{1CAC26F6-BC50-451E-A1F7-437929020235}"/>
              </a:ext>
            </a:extLst>
          </p:cNvPr>
          <p:cNvCxnSpPr/>
          <p:nvPr/>
        </p:nvCxnSpPr>
        <p:spPr>
          <a:xfrm>
            <a:off x="3511550" y="2254250"/>
            <a:ext cx="4746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Přímá spojovací čára 34">
            <a:extLst>
              <a:ext uri="{FF2B5EF4-FFF2-40B4-BE49-F238E27FC236}">
                <a16:creationId xmlns:a16="http://schemas.microsoft.com/office/drawing/2014/main" id="{6691127D-3A58-4F98-B26D-8F4EC4BD3432}"/>
              </a:ext>
            </a:extLst>
          </p:cNvPr>
          <p:cNvCxnSpPr/>
          <p:nvPr/>
        </p:nvCxnSpPr>
        <p:spPr>
          <a:xfrm rot="5400000">
            <a:off x="3015456" y="2748757"/>
            <a:ext cx="10017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Přímá spojovací čára 35">
            <a:extLst>
              <a:ext uri="{FF2B5EF4-FFF2-40B4-BE49-F238E27FC236}">
                <a16:creationId xmlns:a16="http://schemas.microsoft.com/office/drawing/2014/main" id="{8EAD6837-FDE7-4629-B3CE-A36D2A9E705C}"/>
              </a:ext>
            </a:extLst>
          </p:cNvPr>
          <p:cNvCxnSpPr>
            <a:endCxn id="48161" idx="1"/>
          </p:cNvCxnSpPr>
          <p:nvPr/>
        </p:nvCxnSpPr>
        <p:spPr>
          <a:xfrm>
            <a:off x="3529013" y="3240088"/>
            <a:ext cx="1246187" cy="111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8161" name="TextovéPole 38">
            <a:extLst>
              <a:ext uri="{FF2B5EF4-FFF2-40B4-BE49-F238E27FC236}">
                <a16:creationId xmlns:a16="http://schemas.microsoft.com/office/drawing/2014/main" id="{9688C910-4E9F-4F69-B06D-D67877EBC4A5}"/>
              </a:ext>
            </a:extLst>
          </p:cNvPr>
          <p:cNvSpPr txBox="1">
            <a:spLocks noChangeArrowheads="1"/>
          </p:cNvSpPr>
          <p:nvPr/>
        </p:nvSpPr>
        <p:spPr bwMode="auto">
          <a:xfrm>
            <a:off x="4775200" y="3019425"/>
            <a:ext cx="388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a:latin typeface="Arial" panose="020B0604020202020204" pitchFamily="34" charset="0"/>
                <a:cs typeface="Arial" panose="020B0604020202020204" pitchFamily="34" charset="0"/>
              </a:rPr>
              <a:t>A</a:t>
            </a:r>
          </a:p>
        </p:txBody>
      </p:sp>
      <p:sp>
        <p:nvSpPr>
          <p:cNvPr id="48162" name="TextovéPole 39">
            <a:extLst>
              <a:ext uri="{FF2B5EF4-FFF2-40B4-BE49-F238E27FC236}">
                <a16:creationId xmlns:a16="http://schemas.microsoft.com/office/drawing/2014/main" id="{8CB60F4D-9F87-49D5-B2EE-B37D6CED6C12}"/>
              </a:ext>
            </a:extLst>
          </p:cNvPr>
          <p:cNvSpPr txBox="1">
            <a:spLocks noChangeArrowheads="1"/>
          </p:cNvSpPr>
          <p:nvPr/>
        </p:nvSpPr>
        <p:spPr bwMode="auto">
          <a:xfrm>
            <a:off x="4278313" y="1214438"/>
            <a:ext cx="469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latin typeface="Arial" panose="020B0604020202020204" pitchFamily="34" charset="0"/>
                <a:cs typeface="Arial" panose="020B0604020202020204" pitchFamily="34" charset="0"/>
              </a:rPr>
              <a:t>0,2</a:t>
            </a:r>
            <a:endParaRPr lang="cs-CZ" altLang="cs-CZ" sz="1600" baseline="-25000">
              <a:latin typeface="Arial" panose="020B0604020202020204" pitchFamily="34" charset="0"/>
              <a:cs typeface="Arial" panose="020B0604020202020204" pitchFamily="34" charset="0"/>
            </a:endParaRPr>
          </a:p>
        </p:txBody>
      </p:sp>
      <p:sp>
        <p:nvSpPr>
          <p:cNvPr id="48163" name="Obdélník 41">
            <a:extLst>
              <a:ext uri="{FF2B5EF4-FFF2-40B4-BE49-F238E27FC236}">
                <a16:creationId xmlns:a16="http://schemas.microsoft.com/office/drawing/2014/main" id="{73D2D5AF-F550-41F3-B135-3FB1DED0C94D}"/>
              </a:ext>
            </a:extLst>
          </p:cNvPr>
          <p:cNvSpPr>
            <a:spLocks noChangeArrowheads="1"/>
          </p:cNvSpPr>
          <p:nvPr/>
        </p:nvSpPr>
        <p:spPr bwMode="auto">
          <a:xfrm>
            <a:off x="3571875" y="1552575"/>
            <a:ext cx="584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latin typeface="Arial" panose="020B0604020202020204" pitchFamily="34" charset="0"/>
                <a:cs typeface="Arial" panose="020B0604020202020204" pitchFamily="34" charset="0"/>
              </a:rPr>
              <a:t>0,05</a:t>
            </a:r>
            <a:endParaRPr lang="cs-CZ" altLang="cs-CZ" sz="1600" baseline="-25000">
              <a:latin typeface="Arial" panose="020B0604020202020204" pitchFamily="34" charset="0"/>
              <a:cs typeface="Arial" panose="020B0604020202020204" pitchFamily="34" charset="0"/>
            </a:endParaRPr>
          </a:p>
          <a:p>
            <a:pPr eaLnBrk="1" hangingPunct="1">
              <a:spcBef>
                <a:spcPct val="0"/>
              </a:spcBef>
              <a:buFontTx/>
              <a:buNone/>
            </a:pPr>
            <a:r>
              <a:rPr lang="cs-CZ" altLang="cs-CZ" sz="1600">
                <a:latin typeface="Arial" panose="020B0604020202020204" pitchFamily="34" charset="0"/>
                <a:cs typeface="Arial" panose="020B0604020202020204" pitchFamily="34" charset="0"/>
              </a:rPr>
              <a:t> </a:t>
            </a:r>
            <a:endParaRPr lang="cs-CZ" altLang="cs-CZ" sz="1600"/>
          </a:p>
        </p:txBody>
      </p:sp>
      <p:sp>
        <p:nvSpPr>
          <p:cNvPr id="48164" name="Obdélník 42">
            <a:extLst>
              <a:ext uri="{FF2B5EF4-FFF2-40B4-BE49-F238E27FC236}">
                <a16:creationId xmlns:a16="http://schemas.microsoft.com/office/drawing/2014/main" id="{B81C3F0E-FC74-4969-A3F2-336EA3012103}"/>
              </a:ext>
            </a:extLst>
          </p:cNvPr>
          <p:cNvSpPr>
            <a:spLocks noChangeArrowheads="1"/>
          </p:cNvSpPr>
          <p:nvPr/>
        </p:nvSpPr>
        <p:spPr bwMode="auto">
          <a:xfrm>
            <a:off x="3838575" y="2928938"/>
            <a:ext cx="698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latin typeface="Arial" panose="020B0604020202020204" pitchFamily="34" charset="0"/>
                <a:cs typeface="Arial" panose="020B0604020202020204" pitchFamily="34" charset="0"/>
              </a:rPr>
              <a:t>0,383</a:t>
            </a:r>
            <a:endParaRPr lang="cs-CZ" altLang="cs-CZ" sz="1600"/>
          </a:p>
        </p:txBody>
      </p:sp>
      <p:sp>
        <p:nvSpPr>
          <p:cNvPr id="48165" name="Obdélník 43">
            <a:extLst>
              <a:ext uri="{FF2B5EF4-FFF2-40B4-BE49-F238E27FC236}">
                <a16:creationId xmlns:a16="http://schemas.microsoft.com/office/drawing/2014/main" id="{814D7F9A-43BD-49E8-8F0A-6D0789D77E98}"/>
              </a:ext>
            </a:extLst>
          </p:cNvPr>
          <p:cNvSpPr>
            <a:spLocks noChangeArrowheads="1"/>
          </p:cNvSpPr>
          <p:nvPr/>
        </p:nvSpPr>
        <p:spPr bwMode="auto">
          <a:xfrm>
            <a:off x="3429000" y="1928813"/>
            <a:ext cx="584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latin typeface="Arial" panose="020B0604020202020204" pitchFamily="34" charset="0"/>
                <a:cs typeface="Arial" panose="020B0604020202020204" pitchFamily="34" charset="0"/>
              </a:rPr>
              <a:t>0,13</a:t>
            </a:r>
            <a:endParaRPr lang="cs-CZ" altLang="cs-CZ" sz="1600"/>
          </a:p>
        </p:txBody>
      </p:sp>
      <p:sp>
        <p:nvSpPr>
          <p:cNvPr id="48166" name="TextovéPole 47">
            <a:extLst>
              <a:ext uri="{FF2B5EF4-FFF2-40B4-BE49-F238E27FC236}">
                <a16:creationId xmlns:a16="http://schemas.microsoft.com/office/drawing/2014/main" id="{DBF2ECBA-E4FB-401F-83A2-FCE6198D9969}"/>
              </a:ext>
            </a:extLst>
          </p:cNvPr>
          <p:cNvSpPr txBox="1">
            <a:spLocks noChangeArrowheads="1"/>
          </p:cNvSpPr>
          <p:nvPr/>
        </p:nvSpPr>
        <p:spPr bwMode="auto">
          <a:xfrm>
            <a:off x="4271963" y="1838325"/>
            <a:ext cx="46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latin typeface="Arial" panose="020B0604020202020204" pitchFamily="34" charset="0"/>
                <a:cs typeface="Arial" panose="020B0604020202020204" pitchFamily="34" charset="0"/>
              </a:rPr>
              <a:t>0,2</a:t>
            </a:r>
            <a:endParaRPr lang="cs-CZ" altLang="cs-CZ" sz="1600" baseline="-25000">
              <a:latin typeface="Arial" panose="020B0604020202020204" pitchFamily="34" charset="0"/>
              <a:cs typeface="Arial" panose="020B0604020202020204" pitchFamily="34" charset="0"/>
            </a:endParaRPr>
          </a:p>
        </p:txBody>
      </p:sp>
      <p:sp>
        <p:nvSpPr>
          <p:cNvPr id="48167" name="Obdélník 52">
            <a:extLst>
              <a:ext uri="{FF2B5EF4-FFF2-40B4-BE49-F238E27FC236}">
                <a16:creationId xmlns:a16="http://schemas.microsoft.com/office/drawing/2014/main" id="{53C0BB05-D387-4D62-8E7E-2E1FA2CFC592}"/>
              </a:ext>
            </a:extLst>
          </p:cNvPr>
          <p:cNvSpPr>
            <a:spLocks noChangeArrowheads="1"/>
          </p:cNvSpPr>
          <p:nvPr/>
        </p:nvSpPr>
        <p:spPr bwMode="auto">
          <a:xfrm>
            <a:off x="4152900" y="2338388"/>
            <a:ext cx="584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latin typeface="Arial" panose="020B0604020202020204" pitchFamily="34" charset="0"/>
                <a:cs typeface="Arial" panose="020B0604020202020204" pitchFamily="34" charset="0"/>
              </a:rPr>
              <a:t>0,25</a:t>
            </a:r>
            <a:endParaRPr lang="cs-CZ" altLang="cs-CZ" sz="1600" baseline="-25000">
              <a:latin typeface="Arial" panose="020B0604020202020204" pitchFamily="34" charset="0"/>
              <a:cs typeface="Arial" panose="020B0604020202020204" pitchFamily="34" charset="0"/>
            </a:endParaRPr>
          </a:p>
          <a:p>
            <a:pPr eaLnBrk="1" hangingPunct="1">
              <a:spcBef>
                <a:spcPct val="0"/>
              </a:spcBef>
              <a:buFontTx/>
              <a:buNone/>
            </a:pPr>
            <a:r>
              <a:rPr lang="cs-CZ" altLang="cs-CZ" sz="1600">
                <a:latin typeface="Arial" panose="020B0604020202020204" pitchFamily="34" charset="0"/>
                <a:cs typeface="Arial" panose="020B0604020202020204" pitchFamily="34" charset="0"/>
              </a:rPr>
              <a:t> </a:t>
            </a:r>
            <a:endParaRPr lang="cs-CZ" altLang="cs-CZ" sz="1600"/>
          </a:p>
        </p:txBody>
      </p:sp>
      <p:sp>
        <p:nvSpPr>
          <p:cNvPr id="45" name="Text Box 16">
            <a:extLst>
              <a:ext uri="{FF2B5EF4-FFF2-40B4-BE49-F238E27FC236}">
                <a16:creationId xmlns:a16="http://schemas.microsoft.com/office/drawing/2014/main" id="{8C4F73B6-1A84-42FC-B53C-7DF58E1A0441}"/>
              </a:ext>
            </a:extLst>
          </p:cNvPr>
          <p:cNvSpPr txBox="1">
            <a:spLocks noChangeArrowheads="1"/>
          </p:cNvSpPr>
          <p:nvPr/>
        </p:nvSpPr>
        <p:spPr bwMode="auto">
          <a:xfrm>
            <a:off x="0" y="228600"/>
            <a:ext cx="9144000" cy="769938"/>
          </a:xfrm>
          <a:prstGeom prst="rect">
            <a:avLst/>
          </a:prstGeom>
          <a:solidFill>
            <a:schemeClr val="accent6">
              <a:lumMod val="20000"/>
              <a:lumOff val="80000"/>
            </a:schemeClr>
          </a:solidFill>
          <a:ln w="9525">
            <a:noFill/>
            <a:miter lim="800000"/>
            <a:headEnd/>
            <a:tailEnd/>
          </a:ln>
        </p:spPr>
        <p:txBody>
          <a:bodyPr>
            <a:spAutoFit/>
          </a:bodyPr>
          <a:lstStyle/>
          <a:p>
            <a:pPr algn="ctr" eaLnBrk="1" hangingPunct="1">
              <a:defRPr/>
            </a:pPr>
            <a:r>
              <a:rPr lang="cs-CZ" sz="4400" b="1" dirty="0">
                <a:solidFill>
                  <a:srgbClr val="C00000"/>
                </a:solidFill>
                <a:latin typeface="Arial" pitchFamily="34" charset="0"/>
                <a:cs typeface="Arial" pitchFamily="34" charset="0"/>
              </a:rPr>
              <a:t>LEAST SQUARES</a:t>
            </a:r>
            <a:endParaRPr lang="cs-CZ" sz="3200" dirty="0">
              <a:latin typeface="Arial" pitchFamily="34" charset="0"/>
              <a:cs typeface="Arial" pitchFamily="34" charset="0"/>
            </a:endParaRPr>
          </a:p>
        </p:txBody>
      </p:sp>
      <p:graphicFrame>
        <p:nvGraphicFramePr>
          <p:cNvPr id="69" name="Tabulka 68">
            <a:extLst>
              <a:ext uri="{FF2B5EF4-FFF2-40B4-BE49-F238E27FC236}">
                <a16:creationId xmlns:a16="http://schemas.microsoft.com/office/drawing/2014/main" id="{AC2EA48A-E84F-4439-A43B-10A2BB7D0DEF}"/>
              </a:ext>
            </a:extLst>
          </p:cNvPr>
          <p:cNvGraphicFramePr>
            <a:graphicFrameLocks noGrp="1"/>
          </p:cNvGraphicFramePr>
          <p:nvPr/>
        </p:nvGraphicFramePr>
        <p:xfrm>
          <a:off x="5929313" y="1519238"/>
          <a:ext cx="2786060" cy="1676400"/>
        </p:xfrm>
        <a:graphic>
          <a:graphicData uri="http://schemas.openxmlformats.org/drawingml/2006/table">
            <a:tbl>
              <a:tblPr firstRow="1" bandRow="1">
                <a:tableStyleId>{5940675A-B579-460E-94D1-54222C63F5DA}</a:tableStyleId>
              </a:tblPr>
              <a:tblGrid>
                <a:gridCol w="557212">
                  <a:extLst>
                    <a:ext uri="{9D8B030D-6E8A-4147-A177-3AD203B41FA5}">
                      <a16:colId xmlns:a16="http://schemas.microsoft.com/office/drawing/2014/main" val="20000"/>
                    </a:ext>
                  </a:extLst>
                </a:gridCol>
                <a:gridCol w="557212">
                  <a:extLst>
                    <a:ext uri="{9D8B030D-6E8A-4147-A177-3AD203B41FA5}">
                      <a16:colId xmlns:a16="http://schemas.microsoft.com/office/drawing/2014/main" val="20001"/>
                    </a:ext>
                  </a:extLst>
                </a:gridCol>
                <a:gridCol w="557212">
                  <a:extLst>
                    <a:ext uri="{9D8B030D-6E8A-4147-A177-3AD203B41FA5}">
                      <a16:colId xmlns:a16="http://schemas.microsoft.com/office/drawing/2014/main" val="20002"/>
                    </a:ext>
                  </a:extLst>
                </a:gridCol>
                <a:gridCol w="557212">
                  <a:extLst>
                    <a:ext uri="{9D8B030D-6E8A-4147-A177-3AD203B41FA5}">
                      <a16:colId xmlns:a16="http://schemas.microsoft.com/office/drawing/2014/main" val="20003"/>
                    </a:ext>
                  </a:extLst>
                </a:gridCol>
                <a:gridCol w="557212">
                  <a:extLst>
                    <a:ext uri="{9D8B030D-6E8A-4147-A177-3AD203B41FA5}">
                      <a16:colId xmlns:a16="http://schemas.microsoft.com/office/drawing/2014/main" val="20004"/>
                    </a:ext>
                  </a:extLst>
                </a:gridCol>
              </a:tblGrid>
              <a:tr h="328612">
                <a:tc>
                  <a:txBody>
                    <a:bodyPr/>
                    <a:lstStyle/>
                    <a:p>
                      <a:pPr algn="ctr"/>
                      <a:endParaRPr lang="cs-CZ" sz="1600" b="1" dirty="0">
                        <a:latin typeface="Arial" pitchFamily="34" charset="0"/>
                        <a:cs typeface="Arial" pitchFamily="34" charset="0"/>
                      </a:endParaRPr>
                    </a:p>
                  </a:txBody>
                  <a:tcPr marL="91439" marR="91439"/>
                </a:tc>
                <a:tc>
                  <a:txBody>
                    <a:bodyPr/>
                    <a:lstStyle/>
                    <a:p>
                      <a:pPr algn="ctr"/>
                      <a:r>
                        <a:rPr lang="cs-CZ" sz="1600" b="1" dirty="0">
                          <a:latin typeface="Arial" pitchFamily="34" charset="0"/>
                          <a:cs typeface="Arial" pitchFamily="34" charset="0"/>
                        </a:rPr>
                        <a:t>A</a:t>
                      </a:r>
                    </a:p>
                  </a:txBody>
                  <a:tcPr marL="91439" marR="91439"/>
                </a:tc>
                <a:tc>
                  <a:txBody>
                    <a:bodyPr/>
                    <a:lstStyle/>
                    <a:p>
                      <a:pPr algn="ctr"/>
                      <a:r>
                        <a:rPr lang="cs-CZ" sz="1600" b="1" dirty="0">
                          <a:latin typeface="Arial" pitchFamily="34" charset="0"/>
                          <a:cs typeface="Arial" pitchFamily="34" charset="0"/>
                        </a:rPr>
                        <a:t>B</a:t>
                      </a:r>
                    </a:p>
                  </a:txBody>
                  <a:tcPr marL="91439" marR="91439"/>
                </a:tc>
                <a:tc>
                  <a:txBody>
                    <a:bodyPr/>
                    <a:lstStyle/>
                    <a:p>
                      <a:pPr algn="ctr"/>
                      <a:r>
                        <a:rPr lang="cs-CZ" sz="1600" b="1" dirty="0">
                          <a:latin typeface="Arial" pitchFamily="34" charset="0"/>
                          <a:cs typeface="Arial" pitchFamily="34" charset="0"/>
                        </a:rPr>
                        <a:t>C</a:t>
                      </a:r>
                    </a:p>
                  </a:txBody>
                  <a:tcPr marL="91439" marR="91439"/>
                </a:tc>
                <a:tc>
                  <a:txBody>
                    <a:bodyPr/>
                    <a:lstStyle/>
                    <a:p>
                      <a:pPr algn="ctr"/>
                      <a:r>
                        <a:rPr lang="cs-CZ" sz="1600" b="1" dirty="0">
                          <a:latin typeface="Arial" pitchFamily="34" charset="0"/>
                          <a:cs typeface="Arial" pitchFamily="34" charset="0"/>
                        </a:rPr>
                        <a:t>D</a:t>
                      </a:r>
                    </a:p>
                  </a:txBody>
                  <a:tcPr marL="91439" marR="91439"/>
                </a:tc>
                <a:extLst>
                  <a:ext uri="{0D108BD9-81ED-4DB2-BD59-A6C34878D82A}">
                    <a16:rowId xmlns:a16="http://schemas.microsoft.com/office/drawing/2014/main" val="10000"/>
                  </a:ext>
                </a:extLst>
              </a:tr>
              <a:tr h="328612">
                <a:tc>
                  <a:txBody>
                    <a:bodyPr/>
                    <a:lstStyle/>
                    <a:p>
                      <a:pPr algn="ctr"/>
                      <a:r>
                        <a:rPr lang="cs-CZ" sz="1600" b="1" dirty="0">
                          <a:latin typeface="Arial" pitchFamily="34" charset="0"/>
                          <a:cs typeface="Arial" pitchFamily="34" charset="0"/>
                        </a:rPr>
                        <a:t>A</a:t>
                      </a:r>
                    </a:p>
                  </a:txBody>
                  <a:tcPr marL="91439" marR="91439"/>
                </a:tc>
                <a:tc>
                  <a:txBody>
                    <a:bodyPr/>
                    <a:lstStyle/>
                    <a:p>
                      <a:pPr algn="ctr"/>
                      <a:r>
                        <a:rPr lang="en-US" sz="1600" b="1" dirty="0">
                          <a:latin typeface="Arial" pitchFamily="34" charset="0"/>
                          <a:cs typeface="Arial" pitchFamily="34" charset="0"/>
                        </a:rPr>
                        <a:t>-</a:t>
                      </a:r>
                      <a:endParaRPr lang="cs-CZ" sz="1600" b="1" dirty="0">
                        <a:latin typeface="Arial" pitchFamily="34" charset="0"/>
                        <a:cs typeface="Arial" pitchFamily="34" charset="0"/>
                      </a:endParaRPr>
                    </a:p>
                  </a:txBody>
                  <a:tcPr marL="91439" marR="91439"/>
                </a:tc>
                <a:tc>
                  <a:txBody>
                    <a:bodyPr/>
                    <a:lstStyle/>
                    <a:p>
                      <a:pPr algn="ctr"/>
                      <a:endParaRPr lang="cs-CZ" sz="1600" b="1" dirty="0">
                        <a:latin typeface="Arial" pitchFamily="34" charset="0"/>
                        <a:cs typeface="Arial" pitchFamily="34" charset="0"/>
                      </a:endParaRPr>
                    </a:p>
                  </a:txBody>
                  <a:tcPr marL="91439" marR="91439"/>
                </a:tc>
                <a:tc>
                  <a:txBody>
                    <a:bodyPr/>
                    <a:lstStyle/>
                    <a:p>
                      <a:pPr algn="ctr"/>
                      <a:endParaRPr lang="cs-CZ" sz="1600" b="1">
                        <a:latin typeface="Arial" pitchFamily="34" charset="0"/>
                        <a:cs typeface="Arial" pitchFamily="34" charset="0"/>
                      </a:endParaRPr>
                    </a:p>
                  </a:txBody>
                  <a:tcPr marL="91439" marR="91439"/>
                </a:tc>
                <a:tc>
                  <a:txBody>
                    <a:bodyPr/>
                    <a:lstStyle/>
                    <a:p>
                      <a:pPr algn="ctr"/>
                      <a:endParaRPr lang="cs-CZ" sz="1600" b="1" dirty="0">
                        <a:latin typeface="Arial" pitchFamily="34" charset="0"/>
                        <a:cs typeface="Arial" pitchFamily="34" charset="0"/>
                      </a:endParaRPr>
                    </a:p>
                  </a:txBody>
                  <a:tcPr marL="91439" marR="91439"/>
                </a:tc>
                <a:extLst>
                  <a:ext uri="{0D108BD9-81ED-4DB2-BD59-A6C34878D82A}">
                    <a16:rowId xmlns:a16="http://schemas.microsoft.com/office/drawing/2014/main" val="10001"/>
                  </a:ext>
                </a:extLst>
              </a:tr>
              <a:tr h="328612">
                <a:tc>
                  <a:txBody>
                    <a:bodyPr/>
                    <a:lstStyle/>
                    <a:p>
                      <a:pPr algn="ctr"/>
                      <a:r>
                        <a:rPr lang="cs-CZ" sz="1600" b="1" dirty="0">
                          <a:latin typeface="Arial" pitchFamily="34" charset="0"/>
                          <a:cs typeface="Arial" pitchFamily="34" charset="0"/>
                        </a:rPr>
                        <a:t>B</a:t>
                      </a:r>
                    </a:p>
                  </a:txBody>
                  <a:tcPr marL="91439" marR="91439"/>
                </a:tc>
                <a:tc>
                  <a:txBody>
                    <a:bodyPr/>
                    <a:lstStyle/>
                    <a:p>
                      <a:pPr algn="ctr"/>
                      <a:r>
                        <a:rPr lang="cs-CZ" sz="1600" b="1" dirty="0">
                          <a:latin typeface="Arial" pitchFamily="34" charset="0"/>
                          <a:cs typeface="Arial" pitchFamily="34" charset="0"/>
                        </a:rPr>
                        <a:t>0,8</a:t>
                      </a:r>
                    </a:p>
                  </a:txBody>
                  <a:tcPr marL="91439" marR="91439"/>
                </a:tc>
                <a:tc>
                  <a:txBody>
                    <a:bodyPr/>
                    <a:lstStyle/>
                    <a:p>
                      <a:pPr algn="ctr"/>
                      <a:r>
                        <a:rPr lang="en-US" sz="1600" b="1" dirty="0">
                          <a:latin typeface="Arial" pitchFamily="34" charset="0"/>
                          <a:cs typeface="Arial" pitchFamily="34" charset="0"/>
                        </a:rPr>
                        <a:t>-</a:t>
                      </a:r>
                      <a:endParaRPr lang="cs-CZ" sz="1600" b="1" dirty="0">
                        <a:latin typeface="Arial" pitchFamily="34" charset="0"/>
                        <a:cs typeface="Arial" pitchFamily="34" charset="0"/>
                      </a:endParaRPr>
                    </a:p>
                  </a:txBody>
                  <a:tcPr marL="91439" marR="91439"/>
                </a:tc>
                <a:tc>
                  <a:txBody>
                    <a:bodyPr/>
                    <a:lstStyle/>
                    <a:p>
                      <a:pPr algn="ctr"/>
                      <a:endParaRPr lang="cs-CZ" sz="1600" b="1">
                        <a:latin typeface="Arial" pitchFamily="34" charset="0"/>
                        <a:cs typeface="Arial" pitchFamily="34" charset="0"/>
                      </a:endParaRPr>
                    </a:p>
                  </a:txBody>
                  <a:tcPr marL="91439" marR="91439"/>
                </a:tc>
                <a:tc>
                  <a:txBody>
                    <a:bodyPr/>
                    <a:lstStyle/>
                    <a:p>
                      <a:pPr algn="ctr"/>
                      <a:endParaRPr lang="cs-CZ" sz="1600" b="1">
                        <a:latin typeface="Arial" pitchFamily="34" charset="0"/>
                        <a:cs typeface="Arial" pitchFamily="34" charset="0"/>
                      </a:endParaRPr>
                    </a:p>
                  </a:txBody>
                  <a:tcPr marL="91439" marR="91439"/>
                </a:tc>
                <a:extLst>
                  <a:ext uri="{0D108BD9-81ED-4DB2-BD59-A6C34878D82A}">
                    <a16:rowId xmlns:a16="http://schemas.microsoft.com/office/drawing/2014/main" val="10002"/>
                  </a:ext>
                </a:extLst>
              </a:tr>
              <a:tr h="328612">
                <a:tc>
                  <a:txBody>
                    <a:bodyPr/>
                    <a:lstStyle/>
                    <a:p>
                      <a:pPr algn="ctr"/>
                      <a:r>
                        <a:rPr lang="cs-CZ" sz="1600" b="1" dirty="0">
                          <a:latin typeface="Arial" pitchFamily="34" charset="0"/>
                          <a:cs typeface="Arial" pitchFamily="34" charset="0"/>
                        </a:rPr>
                        <a:t>C</a:t>
                      </a:r>
                    </a:p>
                  </a:txBody>
                  <a:tcPr marL="91439" marR="91439"/>
                </a:tc>
                <a:tc>
                  <a:txBody>
                    <a:bodyPr/>
                    <a:lstStyle/>
                    <a:p>
                      <a:pPr algn="ctr"/>
                      <a:r>
                        <a:rPr lang="cs-CZ" sz="1600" b="1" dirty="0">
                          <a:latin typeface="Arial" pitchFamily="34" charset="0"/>
                          <a:cs typeface="Arial" pitchFamily="34" charset="0"/>
                        </a:rPr>
                        <a:t>0,9</a:t>
                      </a:r>
                    </a:p>
                  </a:txBody>
                  <a:tcPr marL="91439" marR="91439"/>
                </a:tc>
                <a:tc>
                  <a:txBody>
                    <a:bodyPr/>
                    <a:lstStyle/>
                    <a:p>
                      <a:pPr algn="ctr"/>
                      <a:r>
                        <a:rPr lang="cs-CZ" sz="1600" b="1" dirty="0">
                          <a:latin typeface="Arial" pitchFamily="34" charset="0"/>
                          <a:cs typeface="Arial" pitchFamily="34" charset="0"/>
                        </a:rPr>
                        <a:t>0,5</a:t>
                      </a:r>
                    </a:p>
                  </a:txBody>
                  <a:tcPr marL="91439" marR="91439"/>
                </a:tc>
                <a:tc>
                  <a:txBody>
                    <a:bodyPr/>
                    <a:lstStyle/>
                    <a:p>
                      <a:pPr algn="ctr"/>
                      <a:r>
                        <a:rPr lang="en-US" sz="1600" b="1" dirty="0">
                          <a:latin typeface="Arial" pitchFamily="34" charset="0"/>
                          <a:cs typeface="Arial" pitchFamily="34" charset="0"/>
                        </a:rPr>
                        <a:t>-</a:t>
                      </a:r>
                      <a:endParaRPr lang="cs-CZ" sz="1600" b="1" dirty="0">
                        <a:latin typeface="Arial" pitchFamily="34" charset="0"/>
                        <a:cs typeface="Arial" pitchFamily="34" charset="0"/>
                      </a:endParaRPr>
                    </a:p>
                  </a:txBody>
                  <a:tcPr marL="91439" marR="91439"/>
                </a:tc>
                <a:tc>
                  <a:txBody>
                    <a:bodyPr/>
                    <a:lstStyle/>
                    <a:p>
                      <a:pPr algn="ctr"/>
                      <a:endParaRPr lang="cs-CZ" sz="1600" b="1">
                        <a:latin typeface="Arial" pitchFamily="34" charset="0"/>
                        <a:cs typeface="Arial" pitchFamily="34" charset="0"/>
                      </a:endParaRPr>
                    </a:p>
                  </a:txBody>
                  <a:tcPr marL="91439" marR="91439"/>
                </a:tc>
                <a:extLst>
                  <a:ext uri="{0D108BD9-81ED-4DB2-BD59-A6C34878D82A}">
                    <a16:rowId xmlns:a16="http://schemas.microsoft.com/office/drawing/2014/main" val="10003"/>
                  </a:ext>
                </a:extLst>
              </a:tr>
              <a:tr h="328612">
                <a:tc>
                  <a:txBody>
                    <a:bodyPr/>
                    <a:lstStyle/>
                    <a:p>
                      <a:pPr algn="ctr"/>
                      <a:r>
                        <a:rPr lang="cs-CZ" sz="1600" b="1" dirty="0">
                          <a:latin typeface="Arial" pitchFamily="34" charset="0"/>
                          <a:cs typeface="Arial" pitchFamily="34" charset="0"/>
                        </a:rPr>
                        <a:t>D</a:t>
                      </a:r>
                    </a:p>
                  </a:txBody>
                  <a:tcPr marL="91439" marR="91439"/>
                </a:tc>
                <a:tc>
                  <a:txBody>
                    <a:bodyPr/>
                    <a:lstStyle/>
                    <a:p>
                      <a:pPr algn="ctr"/>
                      <a:r>
                        <a:rPr lang="cs-CZ" sz="1600" b="1" dirty="0">
                          <a:latin typeface="Arial" pitchFamily="34" charset="0"/>
                          <a:cs typeface="Arial" pitchFamily="34" charset="0"/>
                        </a:rPr>
                        <a:t>0,6</a:t>
                      </a:r>
                    </a:p>
                  </a:txBody>
                  <a:tcPr marL="91439" marR="91439"/>
                </a:tc>
                <a:tc>
                  <a:txBody>
                    <a:bodyPr/>
                    <a:lstStyle/>
                    <a:p>
                      <a:pPr algn="ctr"/>
                      <a:r>
                        <a:rPr lang="cs-CZ" sz="1600" b="1" dirty="0">
                          <a:latin typeface="Arial" pitchFamily="34" charset="0"/>
                          <a:cs typeface="Arial" pitchFamily="34" charset="0"/>
                        </a:rPr>
                        <a:t>0,4</a:t>
                      </a:r>
                    </a:p>
                  </a:txBody>
                  <a:tcPr marL="91439" marR="91439"/>
                </a:tc>
                <a:tc>
                  <a:txBody>
                    <a:bodyPr/>
                    <a:lstStyle/>
                    <a:p>
                      <a:pPr algn="ctr"/>
                      <a:r>
                        <a:rPr lang="cs-CZ" sz="1600" b="1" dirty="0">
                          <a:latin typeface="Arial" pitchFamily="34" charset="0"/>
                          <a:cs typeface="Arial" pitchFamily="34" charset="0"/>
                        </a:rPr>
                        <a:t>0,5</a:t>
                      </a:r>
                    </a:p>
                  </a:txBody>
                  <a:tcPr marL="91439" marR="91439"/>
                </a:tc>
                <a:tc>
                  <a:txBody>
                    <a:bodyPr/>
                    <a:lstStyle/>
                    <a:p>
                      <a:pPr algn="ctr"/>
                      <a:r>
                        <a:rPr lang="en-US" sz="1600" b="1" dirty="0">
                          <a:latin typeface="Arial" pitchFamily="34" charset="0"/>
                          <a:cs typeface="Arial" pitchFamily="34" charset="0"/>
                        </a:rPr>
                        <a:t>-</a:t>
                      </a:r>
                      <a:endParaRPr lang="cs-CZ" sz="1600" b="1" dirty="0">
                        <a:latin typeface="Arial" pitchFamily="34" charset="0"/>
                        <a:cs typeface="Arial" pitchFamily="34" charset="0"/>
                      </a:endParaRPr>
                    </a:p>
                  </a:txBody>
                  <a:tcPr marL="91439" marR="91439"/>
                </a:tc>
                <a:extLst>
                  <a:ext uri="{0D108BD9-81ED-4DB2-BD59-A6C34878D82A}">
                    <a16:rowId xmlns:a16="http://schemas.microsoft.com/office/drawing/2014/main" val="10004"/>
                  </a:ext>
                </a:extLst>
              </a:tr>
            </a:tbl>
          </a:graphicData>
        </a:graphic>
      </p:graphicFrame>
      <p:sp>
        <p:nvSpPr>
          <p:cNvPr id="48208" name="TextovéPole 74">
            <a:extLst>
              <a:ext uri="{FF2B5EF4-FFF2-40B4-BE49-F238E27FC236}">
                <a16:creationId xmlns:a16="http://schemas.microsoft.com/office/drawing/2014/main" id="{820F8FC1-BE6F-4FD9-B244-F20BCBD24EC9}"/>
              </a:ext>
            </a:extLst>
          </p:cNvPr>
          <p:cNvSpPr txBox="1">
            <a:spLocks noChangeArrowheads="1"/>
          </p:cNvSpPr>
          <p:nvPr/>
        </p:nvSpPr>
        <p:spPr bwMode="auto">
          <a:xfrm>
            <a:off x="142875" y="1214438"/>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latin typeface="Arial" panose="020B0604020202020204" pitchFamily="34" charset="0"/>
                <a:cs typeface="Arial" panose="020B0604020202020204" pitchFamily="34" charset="0"/>
              </a:rPr>
              <a:t>1</a:t>
            </a:r>
          </a:p>
        </p:txBody>
      </p:sp>
      <p:sp>
        <p:nvSpPr>
          <p:cNvPr id="48209" name="TextovéPole 75">
            <a:extLst>
              <a:ext uri="{FF2B5EF4-FFF2-40B4-BE49-F238E27FC236}">
                <a16:creationId xmlns:a16="http://schemas.microsoft.com/office/drawing/2014/main" id="{402DA524-6863-4A89-962E-04CC688879DE}"/>
              </a:ext>
            </a:extLst>
          </p:cNvPr>
          <p:cNvSpPr txBox="1">
            <a:spLocks noChangeArrowheads="1"/>
          </p:cNvSpPr>
          <p:nvPr/>
        </p:nvSpPr>
        <p:spPr bwMode="auto">
          <a:xfrm>
            <a:off x="3071813" y="1214438"/>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latin typeface="Arial" panose="020B0604020202020204" pitchFamily="34" charset="0"/>
                <a:cs typeface="Arial" panose="020B0604020202020204" pitchFamily="34" charset="0"/>
              </a:rPr>
              <a:t>2</a:t>
            </a:r>
          </a:p>
        </p:txBody>
      </p:sp>
      <p:sp>
        <p:nvSpPr>
          <p:cNvPr id="48210" name="TextovéPole 45">
            <a:extLst>
              <a:ext uri="{FF2B5EF4-FFF2-40B4-BE49-F238E27FC236}">
                <a16:creationId xmlns:a16="http://schemas.microsoft.com/office/drawing/2014/main" id="{270AB221-88A6-4192-8709-2C310D4BA800}"/>
              </a:ext>
            </a:extLst>
          </p:cNvPr>
          <p:cNvSpPr txBox="1">
            <a:spLocks noChangeArrowheads="1"/>
          </p:cNvSpPr>
          <p:nvPr/>
        </p:nvSpPr>
        <p:spPr bwMode="auto">
          <a:xfrm>
            <a:off x="571500" y="5813425"/>
            <a:ext cx="77866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cs-CZ" sz="2400" b="1" dirty="0">
                <a:solidFill>
                  <a:srgbClr val="C00000"/>
                </a:solidFill>
                <a:latin typeface="Arial" panose="020B0604020202020204" pitchFamily="34" charset="0"/>
                <a:cs typeface="Arial" panose="020B0604020202020204" pitchFamily="34" charset="0"/>
              </a:rPr>
              <a:t>The </a:t>
            </a:r>
            <a:r>
              <a:rPr lang="cs-CZ" altLang="cs-CZ" sz="2400" b="1" dirty="0">
                <a:solidFill>
                  <a:srgbClr val="C00000"/>
                </a:solidFill>
                <a:latin typeface="Arial" panose="020B0604020202020204" pitchFamily="34" charset="0"/>
                <a:cs typeface="Arial" panose="020B0604020202020204" pitchFamily="34" charset="0"/>
              </a:rPr>
              <a:t>least</a:t>
            </a:r>
            <a:r>
              <a:rPr lang="en-US" altLang="cs-CZ" sz="2400" b="1" dirty="0">
                <a:solidFill>
                  <a:srgbClr val="C00000"/>
                </a:solidFill>
                <a:latin typeface="Arial" panose="020B0604020202020204" pitchFamily="34" charset="0"/>
                <a:cs typeface="Arial" panose="020B0604020202020204" pitchFamily="34" charset="0"/>
              </a:rPr>
              <a:t> squares </a:t>
            </a:r>
            <a:r>
              <a:rPr lang="en-US" altLang="cs-CZ" sz="2400" dirty="0">
                <a:solidFill>
                  <a:srgbClr val="C00000"/>
                </a:solidFill>
                <a:latin typeface="Arial" panose="020B0604020202020204" pitchFamily="34" charset="0"/>
                <a:cs typeface="Arial" panose="020B0604020202020204" pitchFamily="34" charset="0"/>
              </a:rPr>
              <a:t>guarantee finding the </a:t>
            </a:r>
            <a:r>
              <a:rPr lang="cs-CZ" altLang="cs-CZ" sz="2400" dirty="0" err="1">
                <a:solidFill>
                  <a:srgbClr val="C00000"/>
                </a:solidFill>
                <a:latin typeface="Arial" panose="020B0604020202020204" pitchFamily="34" charset="0"/>
                <a:cs typeface="Arial" panose="020B0604020202020204" pitchFamily="34" charset="0"/>
              </a:rPr>
              <a:t>correct</a:t>
            </a:r>
            <a:r>
              <a:rPr lang="en-US" altLang="cs-CZ" sz="2400" dirty="0">
                <a:solidFill>
                  <a:srgbClr val="C00000"/>
                </a:solidFill>
                <a:latin typeface="Arial" panose="020B0604020202020204" pitchFamily="34" charset="0"/>
                <a:cs typeface="Arial" panose="020B0604020202020204" pitchFamily="34" charset="0"/>
              </a:rPr>
              <a:t> tree if the distances are calculated</a:t>
            </a:r>
            <a:r>
              <a:rPr lang="cs-CZ" altLang="cs-CZ" sz="2400" dirty="0">
                <a:solidFill>
                  <a:srgbClr val="C00000"/>
                </a:solidFill>
                <a:latin typeface="Arial" panose="020B0604020202020204" pitchFamily="34" charset="0"/>
                <a:cs typeface="Arial" panose="020B0604020202020204" pitchFamily="34" charset="0"/>
              </a:rPr>
              <a:t> </a:t>
            </a:r>
            <a:r>
              <a:rPr lang="cs-CZ" altLang="cs-CZ" sz="2400" dirty="0" err="1">
                <a:solidFill>
                  <a:srgbClr val="C00000"/>
                </a:solidFill>
                <a:latin typeface="Arial" panose="020B0604020202020204" pitchFamily="34" charset="0"/>
                <a:cs typeface="Arial" panose="020B0604020202020204" pitchFamily="34" charset="0"/>
              </a:rPr>
              <a:t>correctly</a:t>
            </a:r>
            <a:r>
              <a:rPr lang="cs-CZ" altLang="cs-CZ" sz="2400" dirty="0">
                <a:solidFill>
                  <a:srgbClr val="C00000"/>
                </a:solidFill>
                <a:latin typeface="Arial" panose="020B0604020202020204" pitchFamily="34" charset="0"/>
                <a:cs typeface="Arial" panose="020B0604020202020204" pitchFamily="34" charset="0"/>
              </a:rPr>
              <a:t>. </a:t>
            </a:r>
          </a:p>
        </p:txBody>
      </p:sp>
      <p:sp>
        <p:nvSpPr>
          <p:cNvPr id="46" name="TextovéPole 49">
            <a:extLst>
              <a:ext uri="{FF2B5EF4-FFF2-40B4-BE49-F238E27FC236}">
                <a16:creationId xmlns:a16="http://schemas.microsoft.com/office/drawing/2014/main" id="{A2078493-4C19-41F5-A43D-14C185A1F8AB}"/>
              </a:ext>
            </a:extLst>
          </p:cNvPr>
          <p:cNvSpPr txBox="1">
            <a:spLocks noChangeArrowheads="1"/>
          </p:cNvSpPr>
          <p:nvPr/>
        </p:nvSpPr>
        <p:spPr bwMode="auto">
          <a:xfrm>
            <a:off x="655573" y="4551466"/>
            <a:ext cx="6992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dirty="0"/>
              <a:t>Q</a:t>
            </a:r>
            <a:r>
              <a:rPr lang="cs-CZ" altLang="cs-CZ" sz="2400" b="1" baseline="-25000" dirty="0"/>
              <a:t>1</a:t>
            </a:r>
            <a:r>
              <a:rPr lang="cs-CZ" altLang="cs-CZ" sz="2400" dirty="0"/>
              <a:t>=</a:t>
            </a:r>
            <a:endParaRPr lang="cs-CZ" altLang="cs-CZ" sz="2400" b="1" dirty="0"/>
          </a:p>
          <a:p>
            <a:pPr eaLnBrk="1" hangingPunct="1">
              <a:spcBef>
                <a:spcPct val="0"/>
              </a:spcBef>
              <a:buFontTx/>
              <a:buNone/>
            </a:pPr>
            <a:r>
              <a:rPr lang="cs-CZ" altLang="cs-CZ" sz="2400" b="1" dirty="0"/>
              <a:t>Q</a:t>
            </a:r>
            <a:r>
              <a:rPr lang="cs-CZ" altLang="cs-CZ" sz="2400" b="1" baseline="-25000" dirty="0"/>
              <a:t>2</a:t>
            </a:r>
            <a:r>
              <a:rPr lang="cs-CZ" altLang="cs-CZ" sz="2400" dirty="0"/>
              <a:t>=</a:t>
            </a:r>
            <a:endParaRPr lang="cs-CZ" altLang="cs-CZ" sz="2400" b="1" dirty="0"/>
          </a:p>
        </p:txBody>
      </p:sp>
      <p:sp>
        <p:nvSpPr>
          <p:cNvPr id="47" name="TextovéPole 46">
            <a:extLst>
              <a:ext uri="{FF2B5EF4-FFF2-40B4-BE49-F238E27FC236}">
                <a16:creationId xmlns:a16="http://schemas.microsoft.com/office/drawing/2014/main" id="{14BCE60F-6CA5-4008-B39E-499D650C0F89}"/>
              </a:ext>
            </a:extLst>
          </p:cNvPr>
          <p:cNvSpPr txBox="1"/>
          <p:nvPr/>
        </p:nvSpPr>
        <p:spPr>
          <a:xfrm>
            <a:off x="-34611" y="3950642"/>
            <a:ext cx="7023695" cy="461665"/>
          </a:xfrm>
          <a:prstGeom prst="rect">
            <a:avLst/>
          </a:prstGeom>
          <a:solidFill>
            <a:srgbClr val="FF0000"/>
          </a:solidFill>
        </p:spPr>
        <p:txBody>
          <a:bodyPr wrap="square" rtlCol="0">
            <a:spAutoFit/>
          </a:bodyPr>
          <a:lstStyle/>
          <a:p>
            <a:r>
              <a:rPr lang="cs-CZ" dirty="0">
                <a:latin typeface="Arial" panose="020B0604020202020204" pitchFamily="34" charset="0"/>
                <a:cs typeface="Arial" panose="020B0604020202020204" pitchFamily="34" charset="0"/>
              </a:rPr>
              <a:t>CALCULATE AS COMPULSORY ASSIGNMENT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Skupina 101">
            <a:extLst>
              <a:ext uri="{FF2B5EF4-FFF2-40B4-BE49-F238E27FC236}">
                <a16:creationId xmlns:a16="http://schemas.microsoft.com/office/drawing/2014/main" id="{DED6F740-0C00-4200-9B21-83B4551B8164}"/>
              </a:ext>
            </a:extLst>
          </p:cNvPr>
          <p:cNvGrpSpPr>
            <a:grpSpLocks/>
          </p:cNvGrpSpPr>
          <p:nvPr/>
        </p:nvGrpSpPr>
        <p:grpSpPr bwMode="auto">
          <a:xfrm>
            <a:off x="3040063" y="2857500"/>
            <a:ext cx="2603500" cy="1285875"/>
            <a:chOff x="4429124" y="5143512"/>
            <a:chExt cx="2603598" cy="1285884"/>
          </a:xfrm>
        </p:grpSpPr>
        <p:sp>
          <p:nvSpPr>
            <p:cNvPr id="49158" name="TextovéPole 98">
              <a:extLst>
                <a:ext uri="{FF2B5EF4-FFF2-40B4-BE49-F238E27FC236}">
                  <a16:creationId xmlns:a16="http://schemas.microsoft.com/office/drawing/2014/main" id="{0167BED2-9D14-4AE5-B377-8A02F3040AB1}"/>
                </a:ext>
              </a:extLst>
            </p:cNvPr>
            <p:cNvSpPr txBox="1">
              <a:spLocks noChangeArrowheads="1"/>
            </p:cNvSpPr>
            <p:nvPr/>
          </p:nvSpPr>
          <p:spPr bwMode="auto">
            <a:xfrm>
              <a:off x="4429124" y="5357826"/>
              <a:ext cx="26035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4000" dirty="0"/>
                <a:t>Q = ∑ ∑</a:t>
              </a:r>
              <a:r>
                <a:rPr lang="cs-CZ" altLang="cs-CZ" sz="4000" baseline="-25000" dirty="0"/>
                <a:t> </a:t>
              </a:r>
              <a:r>
                <a:rPr lang="en-US" altLang="cs-CZ" sz="4000" i="1" dirty="0"/>
                <a:t>D</a:t>
              </a:r>
              <a:r>
                <a:rPr lang="cs-CZ" altLang="cs-CZ" sz="4000" i="1" baseline="-25000" dirty="0" err="1"/>
                <a:t>ij</a:t>
              </a:r>
              <a:endParaRPr lang="cs-CZ" altLang="cs-CZ" sz="4000" baseline="30000" dirty="0"/>
            </a:p>
          </p:txBody>
        </p:sp>
        <p:sp>
          <p:nvSpPr>
            <p:cNvPr id="49159" name="TextovéPole 99">
              <a:extLst>
                <a:ext uri="{FF2B5EF4-FFF2-40B4-BE49-F238E27FC236}">
                  <a16:creationId xmlns:a16="http://schemas.microsoft.com/office/drawing/2014/main" id="{FECD95BF-AFD2-4959-83A3-8604558FA85E}"/>
                </a:ext>
              </a:extLst>
            </p:cNvPr>
            <p:cNvSpPr txBox="1">
              <a:spLocks noChangeArrowheads="1"/>
            </p:cNvSpPr>
            <p:nvPr/>
          </p:nvSpPr>
          <p:spPr bwMode="auto">
            <a:xfrm>
              <a:off x="5429256" y="5143512"/>
              <a:ext cx="87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i="1"/>
                <a:t>n     n</a:t>
              </a:r>
            </a:p>
          </p:txBody>
        </p:sp>
        <p:sp>
          <p:nvSpPr>
            <p:cNvPr id="49160" name="TextovéPole 100">
              <a:extLst>
                <a:ext uri="{FF2B5EF4-FFF2-40B4-BE49-F238E27FC236}">
                  <a16:creationId xmlns:a16="http://schemas.microsoft.com/office/drawing/2014/main" id="{FAE2AF30-F050-4FA9-98D6-41DFE025010D}"/>
                </a:ext>
              </a:extLst>
            </p:cNvPr>
            <p:cNvSpPr txBox="1">
              <a:spLocks noChangeArrowheads="1"/>
            </p:cNvSpPr>
            <p:nvPr/>
          </p:nvSpPr>
          <p:spPr bwMode="auto">
            <a:xfrm>
              <a:off x="5286380" y="5967731"/>
              <a:ext cx="11624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i="1"/>
                <a:t>i</a:t>
              </a:r>
              <a:r>
                <a:rPr lang="en-US" altLang="cs-CZ" sz="2400"/>
                <a:t>=1</a:t>
              </a:r>
              <a:r>
                <a:rPr lang="cs-CZ" altLang="cs-CZ" sz="2400"/>
                <a:t> </a:t>
              </a:r>
              <a:r>
                <a:rPr lang="en-US" altLang="cs-CZ" sz="2400"/>
                <a:t> </a:t>
              </a:r>
              <a:r>
                <a:rPr lang="en-US" altLang="cs-CZ" sz="2400" i="1"/>
                <a:t>j</a:t>
              </a:r>
              <a:r>
                <a:rPr lang="en-US" altLang="cs-CZ" sz="2400"/>
                <a:t>=1</a:t>
              </a:r>
              <a:endParaRPr lang="cs-CZ" altLang="cs-CZ" sz="2400"/>
            </a:p>
          </p:txBody>
        </p:sp>
      </p:grpSp>
      <p:sp>
        <p:nvSpPr>
          <p:cNvPr id="49155" name="TextovéPole 102">
            <a:extLst>
              <a:ext uri="{FF2B5EF4-FFF2-40B4-BE49-F238E27FC236}">
                <a16:creationId xmlns:a16="http://schemas.microsoft.com/office/drawing/2014/main" id="{11DC1ED1-451D-4A6B-9C09-DEC7AC2B44E4}"/>
              </a:ext>
            </a:extLst>
          </p:cNvPr>
          <p:cNvSpPr txBox="1">
            <a:spLocks noChangeArrowheads="1"/>
          </p:cNvSpPr>
          <p:nvPr/>
        </p:nvSpPr>
        <p:spPr bwMode="auto">
          <a:xfrm>
            <a:off x="642938" y="1643063"/>
            <a:ext cx="7929562" cy="101566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dirty="0">
                <a:latin typeface="Arial" panose="020B0604020202020204" pitchFamily="34" charset="0"/>
                <a:cs typeface="Arial" panose="020B0604020202020204" pitchFamily="34" charset="0"/>
              </a:rPr>
              <a:t>We optimize the lengths of branches on topologies in exactly the same way as in the case of "least squares", but we </a:t>
            </a:r>
            <a:r>
              <a:rPr lang="cs-CZ" altLang="cs-CZ" sz="2000" b="1" dirty="0" err="1">
                <a:latin typeface="Arial" panose="020B0604020202020204" pitchFamily="34" charset="0"/>
                <a:cs typeface="Arial" panose="020B0604020202020204" pitchFamily="34" charset="0"/>
              </a:rPr>
              <a:t>score</a:t>
            </a:r>
            <a:r>
              <a:rPr lang="cs-CZ" altLang="cs-CZ" sz="2000" b="1" dirty="0">
                <a:latin typeface="Arial" panose="020B0604020202020204" pitchFamily="34" charset="0"/>
                <a:cs typeface="Arial" panose="020B0604020202020204" pitchFamily="34" charset="0"/>
              </a:rPr>
              <a:t> </a:t>
            </a:r>
            <a:r>
              <a:rPr lang="en-US" altLang="cs-CZ" sz="2000" b="1" dirty="0">
                <a:latin typeface="Arial" panose="020B0604020202020204" pitchFamily="34" charset="0"/>
                <a:cs typeface="Arial" panose="020B0604020202020204" pitchFamily="34" charset="0"/>
              </a:rPr>
              <a:t>according to the sum of the lengths of all branches.</a:t>
            </a:r>
            <a:endParaRPr lang="cs-CZ" altLang="cs-CZ" sz="2000" b="1" dirty="0">
              <a:latin typeface="Arial" panose="020B0604020202020204" pitchFamily="34" charset="0"/>
              <a:cs typeface="Arial" panose="020B0604020202020204" pitchFamily="34" charset="0"/>
            </a:endParaRPr>
          </a:p>
        </p:txBody>
      </p:sp>
      <p:sp>
        <p:nvSpPr>
          <p:cNvPr id="49156" name="TextovéPole 103">
            <a:extLst>
              <a:ext uri="{FF2B5EF4-FFF2-40B4-BE49-F238E27FC236}">
                <a16:creationId xmlns:a16="http://schemas.microsoft.com/office/drawing/2014/main" id="{81D35143-2865-48AE-A920-008B3488D908}"/>
              </a:ext>
            </a:extLst>
          </p:cNvPr>
          <p:cNvSpPr txBox="1">
            <a:spLocks noChangeArrowheads="1"/>
          </p:cNvSpPr>
          <p:nvPr/>
        </p:nvSpPr>
        <p:spPr bwMode="auto">
          <a:xfrm>
            <a:off x="642938" y="5733256"/>
            <a:ext cx="7929562" cy="40005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dirty="0" err="1">
                <a:latin typeface="Arial" panose="020B0604020202020204" pitchFamily="34" charset="0"/>
                <a:cs typeface="Arial" panose="020B0604020202020204" pitchFamily="34" charset="0"/>
              </a:rPr>
              <a:t>We</a:t>
            </a:r>
            <a:r>
              <a:rPr lang="cs-CZ" altLang="cs-CZ" sz="2000" b="1" dirty="0">
                <a:latin typeface="Arial" panose="020B0604020202020204" pitchFamily="34" charset="0"/>
                <a:cs typeface="Arial" panose="020B0604020202020204" pitchFamily="34" charset="0"/>
              </a:rPr>
              <a:t> </a:t>
            </a:r>
            <a:r>
              <a:rPr lang="cs-CZ" altLang="cs-CZ" sz="2000" b="1" dirty="0" err="1">
                <a:latin typeface="Arial" panose="020B0604020202020204" pitchFamily="34" charset="0"/>
                <a:cs typeface="Arial" panose="020B0604020202020204" pitchFamily="34" charset="0"/>
              </a:rPr>
              <a:t>choose</a:t>
            </a:r>
            <a:r>
              <a:rPr lang="cs-CZ" altLang="cs-CZ" sz="2000" b="1" dirty="0">
                <a:latin typeface="Arial" panose="020B0604020202020204" pitchFamily="34" charset="0"/>
                <a:cs typeface="Arial" panose="020B0604020202020204" pitchFamily="34" charset="0"/>
              </a:rPr>
              <a:t> </a:t>
            </a:r>
            <a:r>
              <a:rPr lang="cs-CZ" altLang="cs-CZ" sz="2000" b="1" dirty="0" err="1">
                <a:latin typeface="Arial" panose="020B0604020202020204" pitchFamily="34" charset="0"/>
                <a:cs typeface="Arial" panose="020B0604020202020204" pitchFamily="34" charset="0"/>
              </a:rPr>
              <a:t>the</a:t>
            </a:r>
            <a:r>
              <a:rPr lang="cs-CZ" altLang="cs-CZ" sz="2000" b="1" dirty="0">
                <a:latin typeface="Arial" panose="020B0604020202020204" pitchFamily="34" charset="0"/>
                <a:cs typeface="Arial" panose="020B0604020202020204" pitchFamily="34" charset="0"/>
              </a:rPr>
              <a:t> </a:t>
            </a:r>
            <a:r>
              <a:rPr lang="cs-CZ" altLang="cs-CZ" sz="2000" b="1" dirty="0" err="1">
                <a:latin typeface="Arial" panose="020B0604020202020204" pitchFamily="34" charset="0"/>
                <a:cs typeface="Arial" panose="020B0604020202020204" pitchFamily="34" charset="0"/>
              </a:rPr>
              <a:t>one</a:t>
            </a:r>
            <a:r>
              <a:rPr lang="cs-CZ" altLang="cs-CZ" sz="2000" b="1" dirty="0">
                <a:latin typeface="Arial" panose="020B0604020202020204" pitchFamily="34" charset="0"/>
                <a:cs typeface="Arial" panose="020B0604020202020204" pitchFamily="34" charset="0"/>
              </a:rPr>
              <a:t> </a:t>
            </a:r>
            <a:r>
              <a:rPr lang="cs-CZ" altLang="cs-CZ" sz="2000" b="1" dirty="0" err="1">
                <a:latin typeface="Arial" panose="020B0604020202020204" pitchFamily="34" charset="0"/>
                <a:cs typeface="Arial" panose="020B0604020202020204" pitchFamily="34" charset="0"/>
              </a:rPr>
              <a:t>with</a:t>
            </a:r>
            <a:r>
              <a:rPr lang="cs-CZ" altLang="cs-CZ" sz="2000" b="1" dirty="0">
                <a:latin typeface="Arial" panose="020B0604020202020204" pitchFamily="34" charset="0"/>
                <a:cs typeface="Arial" panose="020B0604020202020204" pitchFamily="34" charset="0"/>
              </a:rPr>
              <a:t> </a:t>
            </a:r>
            <a:r>
              <a:rPr lang="cs-CZ" altLang="cs-CZ" sz="2000" b="1" dirty="0" err="1">
                <a:latin typeface="Arial" panose="020B0604020202020204" pitchFamily="34" charset="0"/>
                <a:cs typeface="Arial" panose="020B0604020202020204" pitchFamily="34" charset="0"/>
              </a:rPr>
              <a:t>shortest</a:t>
            </a:r>
            <a:r>
              <a:rPr lang="cs-CZ" altLang="cs-CZ" sz="2000" b="1" dirty="0">
                <a:latin typeface="Arial" panose="020B0604020202020204" pitchFamily="34" charset="0"/>
                <a:cs typeface="Arial" panose="020B0604020202020204" pitchFamily="34" charset="0"/>
              </a:rPr>
              <a:t> sum </a:t>
            </a:r>
            <a:r>
              <a:rPr lang="cs-CZ" altLang="cs-CZ" sz="2000" b="1" dirty="0" err="1">
                <a:latin typeface="Arial" panose="020B0604020202020204" pitchFamily="34" charset="0"/>
                <a:cs typeface="Arial" panose="020B0604020202020204" pitchFamily="34" charset="0"/>
              </a:rPr>
              <a:t>of</a:t>
            </a:r>
            <a:r>
              <a:rPr lang="cs-CZ" altLang="cs-CZ" sz="2000" b="1" dirty="0">
                <a:latin typeface="Arial" panose="020B0604020202020204" pitchFamily="34" charset="0"/>
                <a:cs typeface="Arial" panose="020B0604020202020204" pitchFamily="34" charset="0"/>
              </a:rPr>
              <a:t> </a:t>
            </a:r>
            <a:r>
              <a:rPr lang="cs-CZ" altLang="cs-CZ" sz="2000" b="1" dirty="0" err="1">
                <a:latin typeface="Arial" panose="020B0604020202020204" pitchFamily="34" charset="0"/>
                <a:cs typeface="Arial" panose="020B0604020202020204" pitchFamily="34" charset="0"/>
              </a:rPr>
              <a:t>branchlengths</a:t>
            </a:r>
            <a:r>
              <a:rPr lang="cs-CZ" altLang="cs-CZ" sz="2000" b="1" dirty="0">
                <a:latin typeface="Arial" panose="020B0604020202020204" pitchFamily="34" charset="0"/>
                <a:cs typeface="Arial" panose="020B0604020202020204" pitchFamily="34" charset="0"/>
              </a:rPr>
              <a:t>.</a:t>
            </a:r>
          </a:p>
        </p:txBody>
      </p:sp>
      <p:sp>
        <p:nvSpPr>
          <p:cNvPr id="10" name="Text Box 16">
            <a:extLst>
              <a:ext uri="{FF2B5EF4-FFF2-40B4-BE49-F238E27FC236}">
                <a16:creationId xmlns:a16="http://schemas.microsoft.com/office/drawing/2014/main" id="{AF900F5D-5EF8-4E8D-8B70-34923D585E9C}"/>
              </a:ext>
            </a:extLst>
          </p:cNvPr>
          <p:cNvSpPr txBox="1">
            <a:spLocks noChangeArrowheads="1"/>
          </p:cNvSpPr>
          <p:nvPr/>
        </p:nvSpPr>
        <p:spPr bwMode="auto">
          <a:xfrm>
            <a:off x="0" y="228600"/>
            <a:ext cx="9144000" cy="769938"/>
          </a:xfrm>
          <a:prstGeom prst="rect">
            <a:avLst/>
          </a:prstGeom>
          <a:solidFill>
            <a:schemeClr val="accent6">
              <a:lumMod val="20000"/>
              <a:lumOff val="80000"/>
            </a:schemeClr>
          </a:solidFill>
          <a:ln w="9525">
            <a:noFill/>
            <a:miter lim="800000"/>
            <a:headEnd/>
            <a:tailEnd/>
          </a:ln>
        </p:spPr>
        <p:txBody>
          <a:bodyPr>
            <a:spAutoFit/>
          </a:bodyPr>
          <a:lstStyle/>
          <a:p>
            <a:pPr algn="ctr" eaLnBrk="1" hangingPunct="1">
              <a:defRPr/>
            </a:pPr>
            <a:r>
              <a:rPr lang="cs-CZ" sz="4400" b="1" dirty="0">
                <a:solidFill>
                  <a:srgbClr val="C00000"/>
                </a:solidFill>
                <a:latin typeface="Arial" pitchFamily="34" charset="0"/>
                <a:cs typeface="Arial" pitchFamily="34" charset="0"/>
              </a:rPr>
              <a:t>MINIMUM EVOLUTION</a:t>
            </a:r>
            <a:endParaRPr lang="cs-CZ" sz="2800" dirty="0">
              <a:latin typeface="Arial" pitchFamily="34" charset="0"/>
              <a:cs typeface="Arial" pitchFamily="34" charset="0"/>
            </a:endParaRPr>
          </a:p>
        </p:txBody>
      </p:sp>
      <p:sp>
        <p:nvSpPr>
          <p:cNvPr id="3" name="TextovéPole 2">
            <a:extLst>
              <a:ext uri="{FF2B5EF4-FFF2-40B4-BE49-F238E27FC236}">
                <a16:creationId xmlns:a16="http://schemas.microsoft.com/office/drawing/2014/main" id="{4E781D87-4337-75AC-3D44-78584D1FF859}"/>
              </a:ext>
            </a:extLst>
          </p:cNvPr>
          <p:cNvSpPr txBox="1"/>
          <p:nvPr/>
        </p:nvSpPr>
        <p:spPr>
          <a:xfrm>
            <a:off x="2112484" y="4413191"/>
            <a:ext cx="4990469" cy="830997"/>
          </a:xfrm>
          <a:prstGeom prst="rect">
            <a:avLst/>
          </a:prstGeom>
          <a:noFill/>
        </p:spPr>
        <p:txBody>
          <a:bodyPr wrap="none" rtlCol="0">
            <a:spAutoFit/>
          </a:bodyPr>
          <a:lstStyle/>
          <a:p>
            <a:r>
              <a:rPr lang="cs-CZ" dirty="0" err="1"/>
              <a:t>D</a:t>
            </a:r>
            <a:r>
              <a:rPr lang="cs-CZ" baseline="-25000" dirty="0" err="1"/>
              <a:t>ij</a:t>
            </a:r>
            <a:r>
              <a:rPr lang="cs-CZ" dirty="0"/>
              <a:t>…………………</a:t>
            </a:r>
            <a:r>
              <a:rPr lang="cs-CZ" dirty="0" err="1"/>
              <a:t>braches</a:t>
            </a:r>
            <a:r>
              <a:rPr lang="cs-CZ" dirty="0"/>
              <a:t> on </a:t>
            </a:r>
            <a:r>
              <a:rPr lang="cs-CZ" dirty="0" err="1"/>
              <a:t>the</a:t>
            </a:r>
            <a:r>
              <a:rPr lang="cs-CZ" dirty="0"/>
              <a:t> </a:t>
            </a:r>
            <a:r>
              <a:rPr lang="cs-CZ" dirty="0" err="1"/>
              <a:t>tree</a:t>
            </a:r>
            <a:br>
              <a:rPr lang="cs-CZ" dirty="0"/>
            </a:br>
            <a:r>
              <a:rPr lang="cs-CZ" dirty="0"/>
              <a:t>i, j…………………</a:t>
            </a:r>
            <a:r>
              <a:rPr lang="cs-CZ" dirty="0" err="1"/>
              <a:t>nodes</a:t>
            </a:r>
            <a:r>
              <a:rPr lang="cs-CZ" dirty="0"/>
              <a:t> </a:t>
            </a:r>
            <a:r>
              <a:rPr lang="cs-CZ" dirty="0" err="1"/>
              <a:t>of</a:t>
            </a:r>
            <a:r>
              <a:rPr lang="cs-CZ" dirty="0"/>
              <a:t> </a:t>
            </a:r>
            <a:r>
              <a:rPr lang="cs-CZ" dirty="0" err="1"/>
              <a:t>the</a:t>
            </a:r>
            <a:r>
              <a:rPr lang="cs-CZ" dirty="0"/>
              <a:t> </a:t>
            </a:r>
            <a:r>
              <a:rPr lang="cs-CZ" dirty="0" err="1"/>
              <a:t>tree</a:t>
            </a:r>
            <a:endParaRPr lang="cs-CZ"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Skupina 101">
            <a:extLst>
              <a:ext uri="{FF2B5EF4-FFF2-40B4-BE49-F238E27FC236}">
                <a16:creationId xmlns:a16="http://schemas.microsoft.com/office/drawing/2014/main" id="{B283BCD1-1258-4FD9-81C0-82013769B89A}"/>
              </a:ext>
            </a:extLst>
          </p:cNvPr>
          <p:cNvGrpSpPr>
            <a:grpSpLocks/>
          </p:cNvGrpSpPr>
          <p:nvPr/>
        </p:nvGrpSpPr>
        <p:grpSpPr bwMode="auto">
          <a:xfrm>
            <a:off x="5929313" y="1643063"/>
            <a:ext cx="2603500" cy="1285875"/>
            <a:chOff x="4429124" y="5143512"/>
            <a:chExt cx="2603598" cy="1285884"/>
          </a:xfrm>
        </p:grpSpPr>
        <p:sp>
          <p:nvSpPr>
            <p:cNvPr id="50221" name="TextovéPole 98">
              <a:extLst>
                <a:ext uri="{FF2B5EF4-FFF2-40B4-BE49-F238E27FC236}">
                  <a16:creationId xmlns:a16="http://schemas.microsoft.com/office/drawing/2014/main" id="{AF2AFB20-3D9C-4B3C-92AA-0D01AE2B91B7}"/>
                </a:ext>
              </a:extLst>
            </p:cNvPr>
            <p:cNvSpPr txBox="1">
              <a:spLocks noChangeArrowheads="1"/>
            </p:cNvSpPr>
            <p:nvPr/>
          </p:nvSpPr>
          <p:spPr bwMode="auto">
            <a:xfrm>
              <a:off x="4429124" y="5357826"/>
              <a:ext cx="26035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4000"/>
                <a:t>Q = ∑ ∑</a:t>
              </a:r>
              <a:r>
                <a:rPr lang="cs-CZ" altLang="cs-CZ" sz="4000" baseline="-25000"/>
                <a:t> </a:t>
              </a:r>
              <a:r>
                <a:rPr lang="en-US" altLang="cs-CZ" sz="4000" i="1"/>
                <a:t>D</a:t>
              </a:r>
              <a:r>
                <a:rPr lang="cs-CZ" altLang="cs-CZ" sz="4000" i="1" baseline="-25000"/>
                <a:t>ij</a:t>
              </a:r>
              <a:endParaRPr lang="cs-CZ" altLang="cs-CZ" sz="4000" baseline="30000"/>
            </a:p>
          </p:txBody>
        </p:sp>
        <p:sp>
          <p:nvSpPr>
            <p:cNvPr id="50222" name="TextovéPole 99">
              <a:extLst>
                <a:ext uri="{FF2B5EF4-FFF2-40B4-BE49-F238E27FC236}">
                  <a16:creationId xmlns:a16="http://schemas.microsoft.com/office/drawing/2014/main" id="{15700135-450A-49B4-A59F-A16BCF0E099E}"/>
                </a:ext>
              </a:extLst>
            </p:cNvPr>
            <p:cNvSpPr txBox="1">
              <a:spLocks noChangeArrowheads="1"/>
            </p:cNvSpPr>
            <p:nvPr/>
          </p:nvSpPr>
          <p:spPr bwMode="auto">
            <a:xfrm>
              <a:off x="5429256" y="5143512"/>
              <a:ext cx="87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i="1"/>
                <a:t>n     n</a:t>
              </a:r>
            </a:p>
          </p:txBody>
        </p:sp>
        <p:sp>
          <p:nvSpPr>
            <p:cNvPr id="50223" name="TextovéPole 100">
              <a:extLst>
                <a:ext uri="{FF2B5EF4-FFF2-40B4-BE49-F238E27FC236}">
                  <a16:creationId xmlns:a16="http://schemas.microsoft.com/office/drawing/2014/main" id="{62477DA3-0492-4B1A-9F06-E150C8099FB7}"/>
                </a:ext>
              </a:extLst>
            </p:cNvPr>
            <p:cNvSpPr txBox="1">
              <a:spLocks noChangeArrowheads="1"/>
            </p:cNvSpPr>
            <p:nvPr/>
          </p:nvSpPr>
          <p:spPr bwMode="auto">
            <a:xfrm>
              <a:off x="5286380" y="5967731"/>
              <a:ext cx="11624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i="1"/>
                <a:t>i</a:t>
              </a:r>
              <a:r>
                <a:rPr lang="en-US" altLang="cs-CZ" sz="2400"/>
                <a:t>=1</a:t>
              </a:r>
              <a:r>
                <a:rPr lang="cs-CZ" altLang="cs-CZ" sz="2400"/>
                <a:t> </a:t>
              </a:r>
              <a:r>
                <a:rPr lang="en-US" altLang="cs-CZ" sz="2400"/>
                <a:t> </a:t>
              </a:r>
              <a:r>
                <a:rPr lang="en-US" altLang="cs-CZ" sz="2400" i="1"/>
                <a:t>j</a:t>
              </a:r>
              <a:r>
                <a:rPr lang="en-US" altLang="cs-CZ" sz="2400"/>
                <a:t>=1</a:t>
              </a:r>
              <a:endParaRPr lang="cs-CZ" altLang="cs-CZ" sz="2400"/>
            </a:p>
          </p:txBody>
        </p:sp>
      </p:grpSp>
      <p:sp>
        <p:nvSpPr>
          <p:cNvPr id="10" name="Text Box 16">
            <a:extLst>
              <a:ext uri="{FF2B5EF4-FFF2-40B4-BE49-F238E27FC236}">
                <a16:creationId xmlns:a16="http://schemas.microsoft.com/office/drawing/2014/main" id="{1E6AC858-E806-47F6-A610-ED24E309C26E}"/>
              </a:ext>
            </a:extLst>
          </p:cNvPr>
          <p:cNvSpPr txBox="1">
            <a:spLocks noChangeArrowheads="1"/>
          </p:cNvSpPr>
          <p:nvPr/>
        </p:nvSpPr>
        <p:spPr bwMode="auto">
          <a:xfrm>
            <a:off x="0" y="228600"/>
            <a:ext cx="9144000" cy="769938"/>
          </a:xfrm>
          <a:prstGeom prst="rect">
            <a:avLst/>
          </a:prstGeom>
          <a:solidFill>
            <a:schemeClr val="accent6">
              <a:lumMod val="20000"/>
              <a:lumOff val="80000"/>
            </a:schemeClr>
          </a:solidFill>
          <a:ln w="9525">
            <a:noFill/>
            <a:miter lim="800000"/>
            <a:headEnd/>
            <a:tailEnd/>
          </a:ln>
        </p:spPr>
        <p:txBody>
          <a:bodyPr>
            <a:spAutoFit/>
          </a:bodyPr>
          <a:lstStyle/>
          <a:p>
            <a:pPr algn="ctr" eaLnBrk="1" hangingPunct="1">
              <a:defRPr/>
            </a:pPr>
            <a:r>
              <a:rPr lang="cs-CZ" sz="4400" b="1" dirty="0">
                <a:solidFill>
                  <a:srgbClr val="C00000"/>
                </a:solidFill>
                <a:latin typeface="Arial" pitchFamily="34" charset="0"/>
                <a:cs typeface="Arial" pitchFamily="34" charset="0"/>
              </a:rPr>
              <a:t>MINIMUM EVOLUTION</a:t>
            </a:r>
            <a:endParaRPr lang="cs-CZ" sz="2800" dirty="0">
              <a:latin typeface="Arial" pitchFamily="34" charset="0"/>
              <a:cs typeface="Arial" pitchFamily="34" charset="0"/>
            </a:endParaRPr>
          </a:p>
        </p:txBody>
      </p:sp>
      <p:cxnSp>
        <p:nvCxnSpPr>
          <p:cNvPr id="9" name="Přímá spojovací čára 8">
            <a:extLst>
              <a:ext uri="{FF2B5EF4-FFF2-40B4-BE49-F238E27FC236}">
                <a16:creationId xmlns:a16="http://schemas.microsoft.com/office/drawing/2014/main" id="{CEEDD223-01B5-478D-98F3-D7A8CCF93D17}"/>
              </a:ext>
            </a:extLst>
          </p:cNvPr>
          <p:cNvCxnSpPr/>
          <p:nvPr/>
        </p:nvCxnSpPr>
        <p:spPr>
          <a:xfrm>
            <a:off x="1462088" y="1466850"/>
            <a:ext cx="587375" cy="6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Přímá spojovací čára 10">
            <a:extLst>
              <a:ext uri="{FF2B5EF4-FFF2-40B4-BE49-F238E27FC236}">
                <a16:creationId xmlns:a16="http://schemas.microsoft.com/office/drawing/2014/main" id="{FB2B559D-7A7F-4224-A426-2D9F3F30441A}"/>
              </a:ext>
            </a:extLst>
          </p:cNvPr>
          <p:cNvCxnSpPr/>
          <p:nvPr/>
        </p:nvCxnSpPr>
        <p:spPr>
          <a:xfrm rot="5400000">
            <a:off x="1161256" y="1767682"/>
            <a:ext cx="6016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Přímá spojovací čára 11">
            <a:extLst>
              <a:ext uri="{FF2B5EF4-FFF2-40B4-BE49-F238E27FC236}">
                <a16:creationId xmlns:a16="http://schemas.microsoft.com/office/drawing/2014/main" id="{BEB14742-7F22-4F5A-93D8-8FF1D67422E6}"/>
              </a:ext>
            </a:extLst>
          </p:cNvPr>
          <p:cNvCxnSpPr/>
          <p:nvPr/>
        </p:nvCxnSpPr>
        <p:spPr>
          <a:xfrm flipV="1">
            <a:off x="1462088" y="2060575"/>
            <a:ext cx="996950" cy="7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0183" name="TextovéPole 12">
            <a:extLst>
              <a:ext uri="{FF2B5EF4-FFF2-40B4-BE49-F238E27FC236}">
                <a16:creationId xmlns:a16="http://schemas.microsoft.com/office/drawing/2014/main" id="{ED13C4ED-26A1-452E-9897-4BCAECBFC580}"/>
              </a:ext>
            </a:extLst>
          </p:cNvPr>
          <p:cNvSpPr txBox="1">
            <a:spLocks noChangeArrowheads="1"/>
          </p:cNvSpPr>
          <p:nvPr/>
        </p:nvSpPr>
        <p:spPr bwMode="auto">
          <a:xfrm>
            <a:off x="2455863" y="1882775"/>
            <a:ext cx="4079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a:latin typeface="Arial" panose="020B0604020202020204" pitchFamily="34" charset="0"/>
                <a:cs typeface="Arial" panose="020B0604020202020204" pitchFamily="34" charset="0"/>
              </a:rPr>
              <a:t>C</a:t>
            </a:r>
          </a:p>
        </p:txBody>
      </p:sp>
      <p:sp>
        <p:nvSpPr>
          <p:cNvPr id="50184" name="TextovéPole 13">
            <a:extLst>
              <a:ext uri="{FF2B5EF4-FFF2-40B4-BE49-F238E27FC236}">
                <a16:creationId xmlns:a16="http://schemas.microsoft.com/office/drawing/2014/main" id="{3730C32A-F1A9-4710-82EE-10DB41F51738}"/>
              </a:ext>
            </a:extLst>
          </p:cNvPr>
          <p:cNvSpPr txBox="1">
            <a:spLocks noChangeArrowheads="1"/>
          </p:cNvSpPr>
          <p:nvPr/>
        </p:nvSpPr>
        <p:spPr bwMode="auto">
          <a:xfrm>
            <a:off x="2033588" y="1292225"/>
            <a:ext cx="39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a:latin typeface="Arial" panose="020B0604020202020204" pitchFamily="34" charset="0"/>
                <a:cs typeface="Arial" panose="020B0604020202020204" pitchFamily="34" charset="0"/>
              </a:rPr>
              <a:t>B</a:t>
            </a:r>
          </a:p>
        </p:txBody>
      </p:sp>
      <p:sp>
        <p:nvSpPr>
          <p:cNvPr id="50185" name="TextovéPole 14">
            <a:extLst>
              <a:ext uri="{FF2B5EF4-FFF2-40B4-BE49-F238E27FC236}">
                <a16:creationId xmlns:a16="http://schemas.microsoft.com/office/drawing/2014/main" id="{248711F6-849B-42BF-B7AD-6CA15FF7484A}"/>
              </a:ext>
            </a:extLst>
          </p:cNvPr>
          <p:cNvSpPr txBox="1">
            <a:spLocks noChangeArrowheads="1"/>
          </p:cNvSpPr>
          <p:nvPr/>
        </p:nvSpPr>
        <p:spPr bwMode="auto">
          <a:xfrm>
            <a:off x="1466850" y="2393950"/>
            <a:ext cx="407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a:latin typeface="Arial" panose="020B0604020202020204" pitchFamily="34" charset="0"/>
                <a:cs typeface="Arial" panose="020B0604020202020204" pitchFamily="34" charset="0"/>
              </a:rPr>
              <a:t>D</a:t>
            </a:r>
          </a:p>
        </p:txBody>
      </p:sp>
      <p:cxnSp>
        <p:nvCxnSpPr>
          <p:cNvPr id="16" name="Přímá spojovací čára 15">
            <a:extLst>
              <a:ext uri="{FF2B5EF4-FFF2-40B4-BE49-F238E27FC236}">
                <a16:creationId xmlns:a16="http://schemas.microsoft.com/office/drawing/2014/main" id="{D7FF4D9D-329B-4A08-A1D8-760539884A1B}"/>
              </a:ext>
            </a:extLst>
          </p:cNvPr>
          <p:cNvCxnSpPr/>
          <p:nvPr/>
        </p:nvCxnSpPr>
        <p:spPr>
          <a:xfrm>
            <a:off x="906463" y="2568575"/>
            <a:ext cx="560387" cy="47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Přímá spojovací čára 16">
            <a:extLst>
              <a:ext uri="{FF2B5EF4-FFF2-40B4-BE49-F238E27FC236}">
                <a16:creationId xmlns:a16="http://schemas.microsoft.com/office/drawing/2014/main" id="{A8B73519-779E-4E1F-A9B8-AD6D3B440C75}"/>
              </a:ext>
            </a:extLst>
          </p:cNvPr>
          <p:cNvCxnSpPr/>
          <p:nvPr/>
        </p:nvCxnSpPr>
        <p:spPr>
          <a:xfrm>
            <a:off x="906463" y="1766888"/>
            <a:ext cx="555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Přímá spojovací čára 17">
            <a:extLst>
              <a:ext uri="{FF2B5EF4-FFF2-40B4-BE49-F238E27FC236}">
                <a16:creationId xmlns:a16="http://schemas.microsoft.com/office/drawing/2014/main" id="{65360BCC-E0CD-436A-850C-2238C1568379}"/>
              </a:ext>
            </a:extLst>
          </p:cNvPr>
          <p:cNvCxnSpPr/>
          <p:nvPr/>
        </p:nvCxnSpPr>
        <p:spPr>
          <a:xfrm rot="5400000">
            <a:off x="505619" y="2172494"/>
            <a:ext cx="8016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Přímá spojovací čára 18">
            <a:extLst>
              <a:ext uri="{FF2B5EF4-FFF2-40B4-BE49-F238E27FC236}">
                <a16:creationId xmlns:a16="http://schemas.microsoft.com/office/drawing/2014/main" id="{1D1F8B7D-9E6A-4C98-BAF3-85F977167588}"/>
              </a:ext>
            </a:extLst>
          </p:cNvPr>
          <p:cNvCxnSpPr/>
          <p:nvPr/>
        </p:nvCxnSpPr>
        <p:spPr>
          <a:xfrm>
            <a:off x="428625" y="2173288"/>
            <a:ext cx="4778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Přímá spojovací čára 19">
            <a:extLst>
              <a:ext uri="{FF2B5EF4-FFF2-40B4-BE49-F238E27FC236}">
                <a16:creationId xmlns:a16="http://schemas.microsoft.com/office/drawing/2014/main" id="{93A7DEF6-F764-4AA2-A09D-82F7C05A2F3D}"/>
              </a:ext>
            </a:extLst>
          </p:cNvPr>
          <p:cNvCxnSpPr/>
          <p:nvPr/>
        </p:nvCxnSpPr>
        <p:spPr>
          <a:xfrm rot="5400000">
            <a:off x="-72232" y="2669382"/>
            <a:ext cx="10017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Přímá spojovací čára 20">
            <a:extLst>
              <a:ext uri="{FF2B5EF4-FFF2-40B4-BE49-F238E27FC236}">
                <a16:creationId xmlns:a16="http://schemas.microsoft.com/office/drawing/2014/main" id="{532E060E-CC37-482F-86E6-488CA81ECCE9}"/>
              </a:ext>
            </a:extLst>
          </p:cNvPr>
          <p:cNvCxnSpPr/>
          <p:nvPr/>
        </p:nvCxnSpPr>
        <p:spPr>
          <a:xfrm>
            <a:off x="428625" y="3170238"/>
            <a:ext cx="13525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0192" name="TextovéPole 21">
            <a:extLst>
              <a:ext uri="{FF2B5EF4-FFF2-40B4-BE49-F238E27FC236}">
                <a16:creationId xmlns:a16="http://schemas.microsoft.com/office/drawing/2014/main" id="{766BBEA1-309C-47A5-83EA-F3DD6DFBB41E}"/>
              </a:ext>
            </a:extLst>
          </p:cNvPr>
          <p:cNvSpPr txBox="1">
            <a:spLocks noChangeArrowheads="1"/>
          </p:cNvSpPr>
          <p:nvPr/>
        </p:nvSpPr>
        <p:spPr bwMode="auto">
          <a:xfrm>
            <a:off x="1781175" y="2992438"/>
            <a:ext cx="388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a:latin typeface="Arial" panose="020B0604020202020204" pitchFamily="34" charset="0"/>
                <a:cs typeface="Arial" panose="020B0604020202020204" pitchFamily="34" charset="0"/>
              </a:rPr>
              <a:t>A</a:t>
            </a:r>
          </a:p>
        </p:txBody>
      </p:sp>
      <p:sp>
        <p:nvSpPr>
          <p:cNvPr id="50193" name="TextovéPole 22">
            <a:extLst>
              <a:ext uri="{FF2B5EF4-FFF2-40B4-BE49-F238E27FC236}">
                <a16:creationId xmlns:a16="http://schemas.microsoft.com/office/drawing/2014/main" id="{4541B679-6319-4A2B-84A9-3135417A7AC5}"/>
              </a:ext>
            </a:extLst>
          </p:cNvPr>
          <p:cNvSpPr txBox="1">
            <a:spLocks noChangeArrowheads="1"/>
          </p:cNvSpPr>
          <p:nvPr/>
        </p:nvSpPr>
        <p:spPr bwMode="auto">
          <a:xfrm>
            <a:off x="1601788" y="1143000"/>
            <a:ext cx="469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latin typeface="Arial" panose="020B0604020202020204" pitchFamily="34" charset="0"/>
                <a:cs typeface="Arial" panose="020B0604020202020204" pitchFamily="34" charset="0"/>
              </a:rPr>
              <a:t>0,2</a:t>
            </a:r>
            <a:endParaRPr lang="cs-CZ" altLang="cs-CZ" sz="1600" baseline="-25000">
              <a:latin typeface="Arial" panose="020B0604020202020204" pitchFamily="34" charset="0"/>
              <a:cs typeface="Arial" panose="020B0604020202020204" pitchFamily="34" charset="0"/>
            </a:endParaRPr>
          </a:p>
        </p:txBody>
      </p:sp>
      <p:sp>
        <p:nvSpPr>
          <p:cNvPr id="50194" name="TextovéPole 23">
            <a:extLst>
              <a:ext uri="{FF2B5EF4-FFF2-40B4-BE49-F238E27FC236}">
                <a16:creationId xmlns:a16="http://schemas.microsoft.com/office/drawing/2014/main" id="{5EA50394-52CD-4583-AE9B-F586AB6E9E7B}"/>
              </a:ext>
            </a:extLst>
          </p:cNvPr>
          <p:cNvSpPr txBox="1">
            <a:spLocks noChangeArrowheads="1"/>
          </p:cNvSpPr>
          <p:nvPr/>
        </p:nvSpPr>
        <p:spPr bwMode="auto">
          <a:xfrm>
            <a:off x="1571625" y="1766888"/>
            <a:ext cx="46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latin typeface="Arial" panose="020B0604020202020204" pitchFamily="34" charset="0"/>
                <a:cs typeface="Arial" panose="020B0604020202020204" pitchFamily="34" charset="0"/>
              </a:rPr>
              <a:t>0,3</a:t>
            </a:r>
            <a:endParaRPr lang="cs-CZ" altLang="cs-CZ" sz="1600" baseline="-25000">
              <a:latin typeface="Arial" panose="020B0604020202020204" pitchFamily="34" charset="0"/>
              <a:cs typeface="Arial" panose="020B0604020202020204" pitchFamily="34" charset="0"/>
            </a:endParaRPr>
          </a:p>
        </p:txBody>
      </p:sp>
      <p:sp>
        <p:nvSpPr>
          <p:cNvPr id="50195" name="Obdélník 24">
            <a:extLst>
              <a:ext uri="{FF2B5EF4-FFF2-40B4-BE49-F238E27FC236}">
                <a16:creationId xmlns:a16="http://schemas.microsoft.com/office/drawing/2014/main" id="{59395D1E-9DEF-4310-A8DA-E250E013DD35}"/>
              </a:ext>
            </a:extLst>
          </p:cNvPr>
          <p:cNvSpPr>
            <a:spLocks noChangeArrowheads="1"/>
          </p:cNvSpPr>
          <p:nvPr/>
        </p:nvSpPr>
        <p:spPr bwMode="auto">
          <a:xfrm>
            <a:off x="1042988" y="2266950"/>
            <a:ext cx="46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latin typeface="Arial" panose="020B0604020202020204" pitchFamily="34" charset="0"/>
                <a:cs typeface="Arial" panose="020B0604020202020204" pitchFamily="34" charset="0"/>
              </a:rPr>
              <a:t>0,1</a:t>
            </a:r>
            <a:endParaRPr lang="cs-CZ" altLang="cs-CZ" sz="1600"/>
          </a:p>
        </p:txBody>
      </p:sp>
      <p:sp>
        <p:nvSpPr>
          <p:cNvPr id="50196" name="Obdélník 25">
            <a:extLst>
              <a:ext uri="{FF2B5EF4-FFF2-40B4-BE49-F238E27FC236}">
                <a16:creationId xmlns:a16="http://schemas.microsoft.com/office/drawing/2014/main" id="{ED58899B-D0A6-4D83-8E8D-98477610CE4F}"/>
              </a:ext>
            </a:extLst>
          </p:cNvPr>
          <p:cNvSpPr>
            <a:spLocks noChangeArrowheads="1"/>
          </p:cNvSpPr>
          <p:nvPr/>
        </p:nvSpPr>
        <p:spPr bwMode="auto">
          <a:xfrm>
            <a:off x="958850" y="1468438"/>
            <a:ext cx="469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latin typeface="Arial" panose="020B0604020202020204" pitchFamily="34" charset="0"/>
                <a:cs typeface="Arial" panose="020B0604020202020204" pitchFamily="34" charset="0"/>
              </a:rPr>
              <a:t>0,1</a:t>
            </a:r>
            <a:endParaRPr lang="cs-CZ" altLang="cs-CZ" sz="1600" baseline="-25000">
              <a:latin typeface="Arial" panose="020B0604020202020204" pitchFamily="34" charset="0"/>
              <a:cs typeface="Arial" panose="020B0604020202020204" pitchFamily="34" charset="0"/>
            </a:endParaRPr>
          </a:p>
          <a:p>
            <a:pPr eaLnBrk="1" hangingPunct="1">
              <a:spcBef>
                <a:spcPct val="0"/>
              </a:spcBef>
              <a:buFontTx/>
              <a:buNone/>
            </a:pPr>
            <a:r>
              <a:rPr lang="cs-CZ" altLang="cs-CZ" sz="1600">
                <a:latin typeface="Arial" panose="020B0604020202020204" pitchFamily="34" charset="0"/>
                <a:cs typeface="Arial" panose="020B0604020202020204" pitchFamily="34" charset="0"/>
              </a:rPr>
              <a:t> </a:t>
            </a:r>
            <a:endParaRPr lang="cs-CZ" altLang="cs-CZ" sz="1600"/>
          </a:p>
        </p:txBody>
      </p:sp>
      <p:sp>
        <p:nvSpPr>
          <p:cNvPr id="50197" name="Obdélník 26">
            <a:extLst>
              <a:ext uri="{FF2B5EF4-FFF2-40B4-BE49-F238E27FC236}">
                <a16:creationId xmlns:a16="http://schemas.microsoft.com/office/drawing/2014/main" id="{E198A93F-265E-4FE9-92EA-B5ED2F6E8019}"/>
              </a:ext>
            </a:extLst>
          </p:cNvPr>
          <p:cNvSpPr>
            <a:spLocks noChangeArrowheads="1"/>
          </p:cNvSpPr>
          <p:nvPr/>
        </p:nvSpPr>
        <p:spPr bwMode="auto">
          <a:xfrm>
            <a:off x="1011238" y="2857500"/>
            <a:ext cx="469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latin typeface="Arial" panose="020B0604020202020204" pitchFamily="34" charset="0"/>
                <a:cs typeface="Arial" panose="020B0604020202020204" pitchFamily="34" charset="0"/>
              </a:rPr>
              <a:t>0,4</a:t>
            </a:r>
            <a:endParaRPr lang="cs-CZ" altLang="cs-CZ" sz="1600"/>
          </a:p>
        </p:txBody>
      </p:sp>
      <p:sp>
        <p:nvSpPr>
          <p:cNvPr id="50198" name="Obdélník 27">
            <a:extLst>
              <a:ext uri="{FF2B5EF4-FFF2-40B4-BE49-F238E27FC236}">
                <a16:creationId xmlns:a16="http://schemas.microsoft.com/office/drawing/2014/main" id="{B9F4E554-DB43-4DFA-88E4-38B3B26A1C2A}"/>
              </a:ext>
            </a:extLst>
          </p:cNvPr>
          <p:cNvSpPr>
            <a:spLocks noChangeArrowheads="1"/>
          </p:cNvSpPr>
          <p:nvPr/>
        </p:nvSpPr>
        <p:spPr bwMode="auto">
          <a:xfrm>
            <a:off x="428625" y="1838325"/>
            <a:ext cx="46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latin typeface="Arial" panose="020B0604020202020204" pitchFamily="34" charset="0"/>
                <a:cs typeface="Arial" panose="020B0604020202020204" pitchFamily="34" charset="0"/>
              </a:rPr>
              <a:t>0,1</a:t>
            </a:r>
            <a:endParaRPr lang="cs-CZ" altLang="cs-CZ" sz="1600"/>
          </a:p>
        </p:txBody>
      </p:sp>
      <p:cxnSp>
        <p:nvCxnSpPr>
          <p:cNvPr id="29" name="Přímá spojovací čára 28">
            <a:extLst>
              <a:ext uri="{FF2B5EF4-FFF2-40B4-BE49-F238E27FC236}">
                <a16:creationId xmlns:a16="http://schemas.microsoft.com/office/drawing/2014/main" id="{48A0C625-2C24-472E-8AEC-E8E5AEBF2C37}"/>
              </a:ext>
            </a:extLst>
          </p:cNvPr>
          <p:cNvCxnSpPr/>
          <p:nvPr/>
        </p:nvCxnSpPr>
        <p:spPr>
          <a:xfrm>
            <a:off x="4162425" y="1546225"/>
            <a:ext cx="5540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Přímá spojovací čára 29">
            <a:extLst>
              <a:ext uri="{FF2B5EF4-FFF2-40B4-BE49-F238E27FC236}">
                <a16:creationId xmlns:a16="http://schemas.microsoft.com/office/drawing/2014/main" id="{AA4667E9-E9A5-4139-B083-560C405E606F}"/>
              </a:ext>
            </a:extLst>
          </p:cNvPr>
          <p:cNvCxnSpPr/>
          <p:nvPr/>
        </p:nvCxnSpPr>
        <p:spPr>
          <a:xfrm rot="5400000">
            <a:off x="3861593" y="1847057"/>
            <a:ext cx="6016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Přímá spojovací čára 30">
            <a:extLst>
              <a:ext uri="{FF2B5EF4-FFF2-40B4-BE49-F238E27FC236}">
                <a16:creationId xmlns:a16="http://schemas.microsoft.com/office/drawing/2014/main" id="{53F3485B-BF22-4BFB-8245-783E3C59E1B6}"/>
              </a:ext>
            </a:extLst>
          </p:cNvPr>
          <p:cNvCxnSpPr/>
          <p:nvPr/>
        </p:nvCxnSpPr>
        <p:spPr>
          <a:xfrm>
            <a:off x="4162425" y="2147888"/>
            <a:ext cx="609600"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0202" name="TextovéPole 31">
            <a:extLst>
              <a:ext uri="{FF2B5EF4-FFF2-40B4-BE49-F238E27FC236}">
                <a16:creationId xmlns:a16="http://schemas.microsoft.com/office/drawing/2014/main" id="{F695CB74-7127-4164-8356-704C72A3B567}"/>
              </a:ext>
            </a:extLst>
          </p:cNvPr>
          <p:cNvSpPr txBox="1">
            <a:spLocks noChangeArrowheads="1"/>
          </p:cNvSpPr>
          <p:nvPr/>
        </p:nvSpPr>
        <p:spPr bwMode="auto">
          <a:xfrm>
            <a:off x="4735513" y="1909763"/>
            <a:ext cx="407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a:latin typeface="Arial" panose="020B0604020202020204" pitchFamily="34" charset="0"/>
                <a:cs typeface="Arial" panose="020B0604020202020204" pitchFamily="34" charset="0"/>
              </a:rPr>
              <a:t>D</a:t>
            </a:r>
          </a:p>
        </p:txBody>
      </p:sp>
      <p:sp>
        <p:nvSpPr>
          <p:cNvPr id="50203" name="TextovéPole 32">
            <a:extLst>
              <a:ext uri="{FF2B5EF4-FFF2-40B4-BE49-F238E27FC236}">
                <a16:creationId xmlns:a16="http://schemas.microsoft.com/office/drawing/2014/main" id="{1598A8A9-BDCF-425A-BC9F-6AA69DE05611}"/>
              </a:ext>
            </a:extLst>
          </p:cNvPr>
          <p:cNvSpPr txBox="1">
            <a:spLocks noChangeArrowheads="1"/>
          </p:cNvSpPr>
          <p:nvPr/>
        </p:nvSpPr>
        <p:spPr bwMode="auto">
          <a:xfrm>
            <a:off x="4752975" y="1304925"/>
            <a:ext cx="39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a:latin typeface="Arial" panose="020B0604020202020204" pitchFamily="34" charset="0"/>
                <a:cs typeface="Arial" panose="020B0604020202020204" pitchFamily="34" charset="0"/>
              </a:rPr>
              <a:t>B</a:t>
            </a:r>
          </a:p>
        </p:txBody>
      </p:sp>
      <p:sp>
        <p:nvSpPr>
          <p:cNvPr id="50204" name="TextovéPole 33">
            <a:extLst>
              <a:ext uri="{FF2B5EF4-FFF2-40B4-BE49-F238E27FC236}">
                <a16:creationId xmlns:a16="http://schemas.microsoft.com/office/drawing/2014/main" id="{B16F37F8-FF4F-4FCE-A804-9E1EAF9E465C}"/>
              </a:ext>
            </a:extLst>
          </p:cNvPr>
          <p:cNvSpPr txBox="1">
            <a:spLocks noChangeArrowheads="1"/>
          </p:cNvSpPr>
          <p:nvPr/>
        </p:nvSpPr>
        <p:spPr bwMode="auto">
          <a:xfrm>
            <a:off x="4735513" y="2409825"/>
            <a:ext cx="407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a:latin typeface="Arial" panose="020B0604020202020204" pitchFamily="34" charset="0"/>
                <a:cs typeface="Arial" panose="020B0604020202020204" pitchFamily="34" charset="0"/>
              </a:rPr>
              <a:t>C</a:t>
            </a:r>
          </a:p>
        </p:txBody>
      </p:sp>
      <p:cxnSp>
        <p:nvCxnSpPr>
          <p:cNvPr id="35" name="Přímá spojovací čára 34">
            <a:extLst>
              <a:ext uri="{FF2B5EF4-FFF2-40B4-BE49-F238E27FC236}">
                <a16:creationId xmlns:a16="http://schemas.microsoft.com/office/drawing/2014/main" id="{2B204613-6B0E-487B-9260-E3B2E6072EE4}"/>
              </a:ext>
            </a:extLst>
          </p:cNvPr>
          <p:cNvCxnSpPr/>
          <p:nvPr/>
        </p:nvCxnSpPr>
        <p:spPr>
          <a:xfrm>
            <a:off x="3994150" y="2644775"/>
            <a:ext cx="781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Přímá spojovací čára 35">
            <a:extLst>
              <a:ext uri="{FF2B5EF4-FFF2-40B4-BE49-F238E27FC236}">
                <a16:creationId xmlns:a16="http://schemas.microsoft.com/office/drawing/2014/main" id="{60CF4E62-2853-4988-A283-2E595C81475E}"/>
              </a:ext>
            </a:extLst>
          </p:cNvPr>
          <p:cNvCxnSpPr/>
          <p:nvPr/>
        </p:nvCxnSpPr>
        <p:spPr>
          <a:xfrm>
            <a:off x="3994150" y="1844675"/>
            <a:ext cx="168275"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Přímá spojovací čára 36">
            <a:extLst>
              <a:ext uri="{FF2B5EF4-FFF2-40B4-BE49-F238E27FC236}">
                <a16:creationId xmlns:a16="http://schemas.microsoft.com/office/drawing/2014/main" id="{3B5EC6CB-FABE-4ABF-88E7-264179B849D6}"/>
              </a:ext>
            </a:extLst>
          </p:cNvPr>
          <p:cNvCxnSpPr/>
          <p:nvPr/>
        </p:nvCxnSpPr>
        <p:spPr>
          <a:xfrm rot="5400000">
            <a:off x="3588544" y="2251869"/>
            <a:ext cx="8016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Přímá spojovací čára 37">
            <a:extLst>
              <a:ext uri="{FF2B5EF4-FFF2-40B4-BE49-F238E27FC236}">
                <a16:creationId xmlns:a16="http://schemas.microsoft.com/office/drawing/2014/main" id="{0D490BE5-1DCA-4788-932A-24EF67AC1637}"/>
              </a:ext>
            </a:extLst>
          </p:cNvPr>
          <p:cNvCxnSpPr/>
          <p:nvPr/>
        </p:nvCxnSpPr>
        <p:spPr>
          <a:xfrm>
            <a:off x="3511550" y="2254250"/>
            <a:ext cx="4746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Přímá spojovací čára 38">
            <a:extLst>
              <a:ext uri="{FF2B5EF4-FFF2-40B4-BE49-F238E27FC236}">
                <a16:creationId xmlns:a16="http://schemas.microsoft.com/office/drawing/2014/main" id="{724AEAC9-536D-4451-9BF9-5A8240A9B566}"/>
              </a:ext>
            </a:extLst>
          </p:cNvPr>
          <p:cNvCxnSpPr/>
          <p:nvPr/>
        </p:nvCxnSpPr>
        <p:spPr>
          <a:xfrm rot="5400000">
            <a:off x="3015456" y="2748757"/>
            <a:ext cx="10017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Přímá spojovací čára 39">
            <a:extLst>
              <a:ext uri="{FF2B5EF4-FFF2-40B4-BE49-F238E27FC236}">
                <a16:creationId xmlns:a16="http://schemas.microsoft.com/office/drawing/2014/main" id="{4DE22720-643F-4249-9ECE-E509060CB96F}"/>
              </a:ext>
            </a:extLst>
          </p:cNvPr>
          <p:cNvCxnSpPr>
            <a:endCxn id="50211" idx="1"/>
          </p:cNvCxnSpPr>
          <p:nvPr/>
        </p:nvCxnSpPr>
        <p:spPr>
          <a:xfrm>
            <a:off x="3529013" y="3240088"/>
            <a:ext cx="1246187" cy="111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0211" name="TextovéPole 40">
            <a:extLst>
              <a:ext uri="{FF2B5EF4-FFF2-40B4-BE49-F238E27FC236}">
                <a16:creationId xmlns:a16="http://schemas.microsoft.com/office/drawing/2014/main" id="{50123C67-11E5-4983-A633-0A627C6E3BC0}"/>
              </a:ext>
            </a:extLst>
          </p:cNvPr>
          <p:cNvSpPr txBox="1">
            <a:spLocks noChangeArrowheads="1"/>
          </p:cNvSpPr>
          <p:nvPr/>
        </p:nvSpPr>
        <p:spPr bwMode="auto">
          <a:xfrm>
            <a:off x="4775200" y="3019425"/>
            <a:ext cx="388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a:latin typeface="Arial" panose="020B0604020202020204" pitchFamily="34" charset="0"/>
                <a:cs typeface="Arial" panose="020B0604020202020204" pitchFamily="34" charset="0"/>
              </a:rPr>
              <a:t>A</a:t>
            </a:r>
          </a:p>
        </p:txBody>
      </p:sp>
      <p:sp>
        <p:nvSpPr>
          <p:cNvPr id="50212" name="TextovéPole 41">
            <a:extLst>
              <a:ext uri="{FF2B5EF4-FFF2-40B4-BE49-F238E27FC236}">
                <a16:creationId xmlns:a16="http://schemas.microsoft.com/office/drawing/2014/main" id="{F28EFE3E-3B1F-48C2-B7BB-C2A15F046596}"/>
              </a:ext>
            </a:extLst>
          </p:cNvPr>
          <p:cNvSpPr txBox="1">
            <a:spLocks noChangeArrowheads="1"/>
          </p:cNvSpPr>
          <p:nvPr/>
        </p:nvSpPr>
        <p:spPr bwMode="auto">
          <a:xfrm>
            <a:off x="4278313" y="1214438"/>
            <a:ext cx="469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latin typeface="Arial" panose="020B0604020202020204" pitchFamily="34" charset="0"/>
                <a:cs typeface="Arial" panose="020B0604020202020204" pitchFamily="34" charset="0"/>
              </a:rPr>
              <a:t>0,2</a:t>
            </a:r>
            <a:endParaRPr lang="cs-CZ" altLang="cs-CZ" sz="1600" baseline="-25000">
              <a:latin typeface="Arial" panose="020B0604020202020204" pitchFamily="34" charset="0"/>
              <a:cs typeface="Arial" panose="020B0604020202020204" pitchFamily="34" charset="0"/>
            </a:endParaRPr>
          </a:p>
        </p:txBody>
      </p:sp>
      <p:sp>
        <p:nvSpPr>
          <p:cNvPr id="50213" name="Obdélník 42">
            <a:extLst>
              <a:ext uri="{FF2B5EF4-FFF2-40B4-BE49-F238E27FC236}">
                <a16:creationId xmlns:a16="http://schemas.microsoft.com/office/drawing/2014/main" id="{2DA299C3-3E8B-4A36-A416-73E4415874BD}"/>
              </a:ext>
            </a:extLst>
          </p:cNvPr>
          <p:cNvSpPr>
            <a:spLocks noChangeArrowheads="1"/>
          </p:cNvSpPr>
          <p:nvPr/>
        </p:nvSpPr>
        <p:spPr bwMode="auto">
          <a:xfrm>
            <a:off x="3571875" y="1552575"/>
            <a:ext cx="584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latin typeface="Arial" panose="020B0604020202020204" pitchFamily="34" charset="0"/>
                <a:cs typeface="Arial" panose="020B0604020202020204" pitchFamily="34" charset="0"/>
              </a:rPr>
              <a:t>0,05</a:t>
            </a:r>
            <a:endParaRPr lang="cs-CZ" altLang="cs-CZ" sz="1600" baseline="-25000">
              <a:latin typeface="Arial" panose="020B0604020202020204" pitchFamily="34" charset="0"/>
              <a:cs typeface="Arial" panose="020B0604020202020204" pitchFamily="34" charset="0"/>
            </a:endParaRPr>
          </a:p>
          <a:p>
            <a:pPr eaLnBrk="1" hangingPunct="1">
              <a:spcBef>
                <a:spcPct val="0"/>
              </a:spcBef>
              <a:buFontTx/>
              <a:buNone/>
            </a:pPr>
            <a:r>
              <a:rPr lang="cs-CZ" altLang="cs-CZ" sz="1600">
                <a:latin typeface="Arial" panose="020B0604020202020204" pitchFamily="34" charset="0"/>
                <a:cs typeface="Arial" panose="020B0604020202020204" pitchFamily="34" charset="0"/>
              </a:rPr>
              <a:t> </a:t>
            </a:r>
            <a:endParaRPr lang="cs-CZ" altLang="cs-CZ" sz="1600"/>
          </a:p>
        </p:txBody>
      </p:sp>
      <p:sp>
        <p:nvSpPr>
          <p:cNvPr id="50214" name="Obdélník 43">
            <a:extLst>
              <a:ext uri="{FF2B5EF4-FFF2-40B4-BE49-F238E27FC236}">
                <a16:creationId xmlns:a16="http://schemas.microsoft.com/office/drawing/2014/main" id="{AA67D93C-CDD0-4A71-883F-88F3242A2AAB}"/>
              </a:ext>
            </a:extLst>
          </p:cNvPr>
          <p:cNvSpPr>
            <a:spLocks noChangeArrowheads="1"/>
          </p:cNvSpPr>
          <p:nvPr/>
        </p:nvSpPr>
        <p:spPr bwMode="auto">
          <a:xfrm>
            <a:off x="3838575" y="2928938"/>
            <a:ext cx="698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latin typeface="Arial" panose="020B0604020202020204" pitchFamily="34" charset="0"/>
                <a:cs typeface="Arial" panose="020B0604020202020204" pitchFamily="34" charset="0"/>
              </a:rPr>
              <a:t>0,383</a:t>
            </a:r>
            <a:endParaRPr lang="cs-CZ" altLang="cs-CZ" sz="1600"/>
          </a:p>
        </p:txBody>
      </p:sp>
      <p:sp>
        <p:nvSpPr>
          <p:cNvPr id="50215" name="Obdélník 44">
            <a:extLst>
              <a:ext uri="{FF2B5EF4-FFF2-40B4-BE49-F238E27FC236}">
                <a16:creationId xmlns:a16="http://schemas.microsoft.com/office/drawing/2014/main" id="{BD3E36DB-4110-4052-BE68-54EA3353D072}"/>
              </a:ext>
            </a:extLst>
          </p:cNvPr>
          <p:cNvSpPr>
            <a:spLocks noChangeArrowheads="1"/>
          </p:cNvSpPr>
          <p:nvPr/>
        </p:nvSpPr>
        <p:spPr bwMode="auto">
          <a:xfrm>
            <a:off x="3429000" y="1928813"/>
            <a:ext cx="584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latin typeface="Arial" panose="020B0604020202020204" pitchFamily="34" charset="0"/>
                <a:cs typeface="Arial" panose="020B0604020202020204" pitchFamily="34" charset="0"/>
              </a:rPr>
              <a:t>0,13</a:t>
            </a:r>
            <a:endParaRPr lang="cs-CZ" altLang="cs-CZ" sz="1600"/>
          </a:p>
        </p:txBody>
      </p:sp>
      <p:sp>
        <p:nvSpPr>
          <p:cNvPr id="50216" name="TextovéPole 45">
            <a:extLst>
              <a:ext uri="{FF2B5EF4-FFF2-40B4-BE49-F238E27FC236}">
                <a16:creationId xmlns:a16="http://schemas.microsoft.com/office/drawing/2014/main" id="{0C8A8059-7603-4396-89D4-CA2D13498BF3}"/>
              </a:ext>
            </a:extLst>
          </p:cNvPr>
          <p:cNvSpPr txBox="1">
            <a:spLocks noChangeArrowheads="1"/>
          </p:cNvSpPr>
          <p:nvPr/>
        </p:nvSpPr>
        <p:spPr bwMode="auto">
          <a:xfrm>
            <a:off x="4271963" y="1838325"/>
            <a:ext cx="46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latin typeface="Arial" panose="020B0604020202020204" pitchFamily="34" charset="0"/>
                <a:cs typeface="Arial" panose="020B0604020202020204" pitchFamily="34" charset="0"/>
              </a:rPr>
              <a:t>0,2</a:t>
            </a:r>
            <a:endParaRPr lang="cs-CZ" altLang="cs-CZ" sz="1600" baseline="-25000">
              <a:latin typeface="Arial" panose="020B0604020202020204" pitchFamily="34" charset="0"/>
              <a:cs typeface="Arial" panose="020B0604020202020204" pitchFamily="34" charset="0"/>
            </a:endParaRPr>
          </a:p>
        </p:txBody>
      </p:sp>
      <p:sp>
        <p:nvSpPr>
          <p:cNvPr id="50217" name="Obdélník 46">
            <a:extLst>
              <a:ext uri="{FF2B5EF4-FFF2-40B4-BE49-F238E27FC236}">
                <a16:creationId xmlns:a16="http://schemas.microsoft.com/office/drawing/2014/main" id="{BBBBC243-F1E1-4EDE-8FF0-A85900EF4FA2}"/>
              </a:ext>
            </a:extLst>
          </p:cNvPr>
          <p:cNvSpPr>
            <a:spLocks noChangeArrowheads="1"/>
          </p:cNvSpPr>
          <p:nvPr/>
        </p:nvSpPr>
        <p:spPr bwMode="auto">
          <a:xfrm>
            <a:off x="4152900" y="2338388"/>
            <a:ext cx="584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latin typeface="Arial" panose="020B0604020202020204" pitchFamily="34" charset="0"/>
                <a:cs typeface="Arial" panose="020B0604020202020204" pitchFamily="34" charset="0"/>
              </a:rPr>
              <a:t>0,25</a:t>
            </a:r>
            <a:endParaRPr lang="cs-CZ" altLang="cs-CZ" sz="1600" baseline="-25000">
              <a:latin typeface="Arial" panose="020B0604020202020204" pitchFamily="34" charset="0"/>
              <a:cs typeface="Arial" panose="020B0604020202020204" pitchFamily="34" charset="0"/>
            </a:endParaRPr>
          </a:p>
          <a:p>
            <a:pPr eaLnBrk="1" hangingPunct="1">
              <a:spcBef>
                <a:spcPct val="0"/>
              </a:spcBef>
              <a:buFontTx/>
              <a:buNone/>
            </a:pPr>
            <a:r>
              <a:rPr lang="cs-CZ" altLang="cs-CZ" sz="1600">
                <a:latin typeface="Arial" panose="020B0604020202020204" pitchFamily="34" charset="0"/>
                <a:cs typeface="Arial" panose="020B0604020202020204" pitchFamily="34" charset="0"/>
              </a:rPr>
              <a:t> </a:t>
            </a:r>
            <a:endParaRPr lang="cs-CZ" altLang="cs-CZ" sz="1600"/>
          </a:p>
        </p:txBody>
      </p:sp>
      <p:sp>
        <p:nvSpPr>
          <p:cNvPr id="50218" name="TextovéPole 47">
            <a:extLst>
              <a:ext uri="{FF2B5EF4-FFF2-40B4-BE49-F238E27FC236}">
                <a16:creationId xmlns:a16="http://schemas.microsoft.com/office/drawing/2014/main" id="{4441DCAA-2446-4B65-9E7D-E9C3CF13FA59}"/>
              </a:ext>
            </a:extLst>
          </p:cNvPr>
          <p:cNvSpPr txBox="1">
            <a:spLocks noChangeArrowheads="1"/>
          </p:cNvSpPr>
          <p:nvPr/>
        </p:nvSpPr>
        <p:spPr bwMode="auto">
          <a:xfrm>
            <a:off x="142875" y="1214438"/>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latin typeface="Arial" panose="020B0604020202020204" pitchFamily="34" charset="0"/>
                <a:cs typeface="Arial" panose="020B0604020202020204" pitchFamily="34" charset="0"/>
              </a:rPr>
              <a:t>1</a:t>
            </a:r>
          </a:p>
        </p:txBody>
      </p:sp>
      <p:sp>
        <p:nvSpPr>
          <p:cNvPr id="50219" name="TextovéPole 48">
            <a:extLst>
              <a:ext uri="{FF2B5EF4-FFF2-40B4-BE49-F238E27FC236}">
                <a16:creationId xmlns:a16="http://schemas.microsoft.com/office/drawing/2014/main" id="{F5988B7D-3600-413F-9A99-AFA6C03BAF9E}"/>
              </a:ext>
            </a:extLst>
          </p:cNvPr>
          <p:cNvSpPr txBox="1">
            <a:spLocks noChangeArrowheads="1"/>
          </p:cNvSpPr>
          <p:nvPr/>
        </p:nvSpPr>
        <p:spPr bwMode="auto">
          <a:xfrm>
            <a:off x="3071813" y="1214438"/>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latin typeface="Arial" panose="020B0604020202020204" pitchFamily="34" charset="0"/>
                <a:cs typeface="Arial" panose="020B0604020202020204" pitchFamily="34" charset="0"/>
              </a:rPr>
              <a:t>2</a:t>
            </a:r>
          </a:p>
        </p:txBody>
      </p:sp>
      <p:sp>
        <p:nvSpPr>
          <p:cNvPr id="50220" name="TextovéPole 49">
            <a:extLst>
              <a:ext uri="{FF2B5EF4-FFF2-40B4-BE49-F238E27FC236}">
                <a16:creationId xmlns:a16="http://schemas.microsoft.com/office/drawing/2014/main" id="{77676A47-C4A3-454E-B2E7-5253194A3891}"/>
              </a:ext>
            </a:extLst>
          </p:cNvPr>
          <p:cNvSpPr txBox="1">
            <a:spLocks noChangeArrowheads="1"/>
          </p:cNvSpPr>
          <p:nvPr/>
        </p:nvSpPr>
        <p:spPr bwMode="auto">
          <a:xfrm>
            <a:off x="655573" y="4551466"/>
            <a:ext cx="6992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dirty="0"/>
              <a:t>Q</a:t>
            </a:r>
            <a:r>
              <a:rPr lang="cs-CZ" altLang="cs-CZ" sz="2400" b="1" baseline="-25000" dirty="0"/>
              <a:t>1</a:t>
            </a:r>
            <a:r>
              <a:rPr lang="cs-CZ" altLang="cs-CZ" sz="2400" dirty="0"/>
              <a:t>=</a:t>
            </a:r>
            <a:endParaRPr lang="cs-CZ" altLang="cs-CZ" sz="2400" b="1" dirty="0"/>
          </a:p>
          <a:p>
            <a:pPr eaLnBrk="1" hangingPunct="1">
              <a:spcBef>
                <a:spcPct val="0"/>
              </a:spcBef>
              <a:buFontTx/>
              <a:buNone/>
            </a:pPr>
            <a:r>
              <a:rPr lang="cs-CZ" altLang="cs-CZ" sz="2400" b="1" dirty="0"/>
              <a:t>Q</a:t>
            </a:r>
            <a:r>
              <a:rPr lang="cs-CZ" altLang="cs-CZ" sz="2400" b="1" baseline="-25000" dirty="0"/>
              <a:t>2</a:t>
            </a:r>
            <a:r>
              <a:rPr lang="cs-CZ" altLang="cs-CZ" sz="2400" dirty="0"/>
              <a:t>=</a:t>
            </a:r>
            <a:endParaRPr lang="cs-CZ" altLang="cs-CZ" sz="2400" b="1" dirty="0"/>
          </a:p>
        </p:txBody>
      </p:sp>
      <p:sp>
        <p:nvSpPr>
          <p:cNvPr id="2" name="TextovéPole 1">
            <a:extLst>
              <a:ext uri="{FF2B5EF4-FFF2-40B4-BE49-F238E27FC236}">
                <a16:creationId xmlns:a16="http://schemas.microsoft.com/office/drawing/2014/main" id="{4162AE18-FE7B-46EA-9F47-6CC28BCE1DE4}"/>
              </a:ext>
            </a:extLst>
          </p:cNvPr>
          <p:cNvSpPr txBox="1"/>
          <p:nvPr/>
        </p:nvSpPr>
        <p:spPr>
          <a:xfrm>
            <a:off x="-34611" y="3950642"/>
            <a:ext cx="7023695" cy="461665"/>
          </a:xfrm>
          <a:prstGeom prst="rect">
            <a:avLst/>
          </a:prstGeom>
          <a:solidFill>
            <a:srgbClr val="FF0000"/>
          </a:solidFill>
        </p:spPr>
        <p:txBody>
          <a:bodyPr wrap="square" rtlCol="0">
            <a:spAutoFit/>
          </a:bodyPr>
          <a:lstStyle/>
          <a:p>
            <a:r>
              <a:rPr lang="cs-CZ" dirty="0">
                <a:latin typeface="Arial" panose="020B0604020202020204" pitchFamily="34" charset="0"/>
                <a:cs typeface="Arial" panose="020B0604020202020204" pitchFamily="34" charset="0"/>
              </a:rPr>
              <a:t>CALCULATE AS COMPULSORY ASSIGNMENT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220"/>
                                        </p:tgtEl>
                                        <p:attrNameLst>
                                          <p:attrName>style.visibility</p:attrName>
                                        </p:attrNameLst>
                                      </p:cBhvr>
                                      <p:to>
                                        <p:strVal val="visible"/>
                                      </p:to>
                                    </p:set>
                                    <p:anim calcmode="lin" valueType="num">
                                      <p:cBhvr additive="base">
                                        <p:cTn id="7" dur="500" fill="hold"/>
                                        <p:tgtEl>
                                          <p:spTgt spid="50220"/>
                                        </p:tgtEl>
                                        <p:attrNameLst>
                                          <p:attrName>ppt_x</p:attrName>
                                        </p:attrNameLst>
                                      </p:cBhvr>
                                      <p:tavLst>
                                        <p:tav tm="0">
                                          <p:val>
                                            <p:strVal val="#ppt_x"/>
                                          </p:val>
                                        </p:tav>
                                        <p:tav tm="100000">
                                          <p:val>
                                            <p:strVal val="#ppt_x"/>
                                          </p:val>
                                        </p:tav>
                                      </p:tavLst>
                                    </p:anim>
                                    <p:anim calcmode="lin" valueType="num">
                                      <p:cBhvr additive="base">
                                        <p:cTn id="8" dur="500" fill="hold"/>
                                        <p:tgtEl>
                                          <p:spTgt spid="502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20" grpId="0"/>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ovéPole 5">
            <a:extLst>
              <a:ext uri="{FF2B5EF4-FFF2-40B4-BE49-F238E27FC236}">
                <a16:creationId xmlns:a16="http://schemas.microsoft.com/office/drawing/2014/main" id="{B9613A1B-D5D7-4E5B-A766-C695D4A2F5BF}"/>
              </a:ext>
            </a:extLst>
          </p:cNvPr>
          <p:cNvSpPr txBox="1">
            <a:spLocks noChangeArrowheads="1"/>
          </p:cNvSpPr>
          <p:nvPr/>
        </p:nvSpPr>
        <p:spPr bwMode="auto">
          <a:xfrm>
            <a:off x="642938" y="1285875"/>
            <a:ext cx="7929562" cy="150810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b="1" dirty="0">
                <a:latin typeface="Arial" panose="020B0604020202020204" pitchFamily="34" charset="0"/>
                <a:cs typeface="Arial" panose="020B0604020202020204" pitchFamily="34" charset="0"/>
              </a:rPr>
              <a:t>Algorithmized "minimum evolution" </a:t>
            </a:r>
            <a:r>
              <a:rPr lang="en-US" altLang="cs-CZ" sz="2400" b="1" dirty="0">
                <a:latin typeface="Arial" panose="020B0604020202020204" pitchFamily="34" charset="0"/>
                <a:cs typeface="Arial" panose="020B0604020202020204" pitchFamily="34" charset="0"/>
              </a:rPr>
              <a:t>we </a:t>
            </a:r>
            <a:r>
              <a:rPr lang="en-US" altLang="cs-CZ" sz="2000" b="1" dirty="0">
                <a:latin typeface="Arial" panose="020B0604020202020204" pitchFamily="34" charset="0"/>
                <a:cs typeface="Arial" panose="020B0604020202020204" pitchFamily="34" charset="0"/>
              </a:rPr>
              <a:t>gradually decompose the star tree (star decomposition) by clustering the nearest taxa so that in each step the total length of the tree is reduced as much as possible.</a:t>
            </a:r>
            <a:endParaRPr lang="cs-CZ" altLang="cs-CZ" sz="2000" b="1" dirty="0">
              <a:latin typeface="Arial" panose="020B0604020202020204" pitchFamily="34" charset="0"/>
              <a:cs typeface="Arial" panose="020B0604020202020204" pitchFamily="34" charset="0"/>
            </a:endParaRPr>
          </a:p>
        </p:txBody>
      </p:sp>
      <p:sp>
        <p:nvSpPr>
          <p:cNvPr id="8" name="Text Box 16">
            <a:extLst>
              <a:ext uri="{FF2B5EF4-FFF2-40B4-BE49-F238E27FC236}">
                <a16:creationId xmlns:a16="http://schemas.microsoft.com/office/drawing/2014/main" id="{DB8B6E93-192D-4885-B09D-4ED936C9293F}"/>
              </a:ext>
            </a:extLst>
          </p:cNvPr>
          <p:cNvSpPr txBox="1">
            <a:spLocks noChangeArrowheads="1"/>
          </p:cNvSpPr>
          <p:nvPr/>
        </p:nvSpPr>
        <p:spPr bwMode="auto">
          <a:xfrm>
            <a:off x="0" y="228600"/>
            <a:ext cx="9144000" cy="769938"/>
          </a:xfrm>
          <a:prstGeom prst="rect">
            <a:avLst/>
          </a:prstGeom>
          <a:solidFill>
            <a:schemeClr val="accent6">
              <a:lumMod val="20000"/>
              <a:lumOff val="80000"/>
            </a:schemeClr>
          </a:solidFill>
          <a:ln w="9525">
            <a:noFill/>
            <a:miter lim="800000"/>
            <a:headEnd/>
            <a:tailEnd/>
          </a:ln>
        </p:spPr>
        <p:txBody>
          <a:bodyPr>
            <a:spAutoFit/>
          </a:bodyPr>
          <a:lstStyle/>
          <a:p>
            <a:pPr algn="ctr" eaLnBrk="1" hangingPunct="1">
              <a:defRPr/>
            </a:pPr>
            <a:r>
              <a:rPr lang="cs-CZ" sz="4400" b="1" dirty="0">
                <a:solidFill>
                  <a:srgbClr val="C00000"/>
                </a:solidFill>
                <a:latin typeface="Arial" pitchFamily="34" charset="0"/>
                <a:cs typeface="Arial" pitchFamily="34" charset="0"/>
              </a:rPr>
              <a:t>NEIGHBOR-JOINING</a:t>
            </a:r>
            <a:endParaRPr lang="cs-CZ" sz="2800" dirty="0">
              <a:latin typeface="Arial" pitchFamily="34" charset="0"/>
              <a:cs typeface="Arial" pitchFamily="34" charset="0"/>
            </a:endParaRPr>
          </a:p>
        </p:txBody>
      </p:sp>
      <p:pic>
        <p:nvPicPr>
          <p:cNvPr id="51204" name="Picture 7" descr="SouvisejÃ­cÃ­ obrÃ¡zek">
            <a:extLst>
              <a:ext uri="{FF2B5EF4-FFF2-40B4-BE49-F238E27FC236}">
                <a16:creationId xmlns:a16="http://schemas.microsoft.com/office/drawing/2014/main" id="{6F573E80-8587-4DCD-A1BD-3BA77189C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861" t="36685" r="-119861" b="-21727"/>
          <a:stretch>
            <a:fillRect/>
          </a:stretch>
        </p:blipFill>
        <p:spPr bwMode="auto">
          <a:xfrm>
            <a:off x="-1009650" y="3041650"/>
            <a:ext cx="5437188"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9" descr="SouvisejÃ­cÃ­ obrÃ¡zek">
            <a:extLst>
              <a:ext uri="{FF2B5EF4-FFF2-40B4-BE49-F238E27FC236}">
                <a16:creationId xmlns:a16="http://schemas.microsoft.com/office/drawing/2014/main" id="{2482C746-F204-4C05-8B22-C7089EC885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7755"/>
          <a:stretch>
            <a:fillRect/>
          </a:stretch>
        </p:blipFill>
        <p:spPr bwMode="auto">
          <a:xfrm>
            <a:off x="1798638" y="3081338"/>
            <a:ext cx="5546725" cy="33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6">
            <a:extLst>
              <a:ext uri="{FF2B5EF4-FFF2-40B4-BE49-F238E27FC236}">
                <a16:creationId xmlns:a16="http://schemas.microsoft.com/office/drawing/2014/main" id="{C30BC69E-CF74-1389-935B-49087915D40E}"/>
              </a:ext>
            </a:extLst>
          </p:cNvPr>
          <p:cNvSpPr txBox="1">
            <a:spLocks noChangeArrowheads="1"/>
          </p:cNvSpPr>
          <p:nvPr/>
        </p:nvSpPr>
        <p:spPr bwMode="auto">
          <a:xfrm>
            <a:off x="0" y="228600"/>
            <a:ext cx="9144000" cy="646113"/>
          </a:xfrm>
          <a:prstGeom prst="rect">
            <a:avLst/>
          </a:prstGeom>
          <a:solidFill>
            <a:srgbClr val="C00000">
              <a:alpha val="77000"/>
            </a:srgbClr>
          </a:solidFill>
          <a:ln w="9525">
            <a:noFill/>
            <a:miter lim="800000"/>
            <a:headEnd/>
            <a:tailEnd/>
          </a:ln>
        </p:spPr>
        <p:txBody>
          <a:bodyPr>
            <a:spAutoFit/>
          </a:bodyPr>
          <a:lstStyle/>
          <a:p>
            <a:pPr algn="ctr" eaLnBrk="1" hangingPunct="1">
              <a:defRPr/>
            </a:pPr>
            <a:r>
              <a:rPr lang="cs-CZ" sz="3600" b="1" dirty="0">
                <a:solidFill>
                  <a:schemeClr val="bg1"/>
                </a:solidFill>
                <a:latin typeface="Arial" pitchFamily="34" charset="0"/>
                <a:cs typeface="Arial" pitchFamily="34" charset="0"/>
              </a:rPr>
              <a:t>BRAIN EXERCISE</a:t>
            </a:r>
          </a:p>
        </p:txBody>
      </p:sp>
      <p:graphicFrame>
        <p:nvGraphicFramePr>
          <p:cNvPr id="4" name="Tabulka 3">
            <a:extLst>
              <a:ext uri="{FF2B5EF4-FFF2-40B4-BE49-F238E27FC236}">
                <a16:creationId xmlns:a16="http://schemas.microsoft.com/office/drawing/2014/main" id="{8D80F1E8-97E1-16D7-8DD7-E3BD12540511}"/>
              </a:ext>
            </a:extLst>
          </p:cNvPr>
          <p:cNvGraphicFramePr>
            <a:graphicFrameLocks noGrp="1"/>
          </p:cNvGraphicFramePr>
          <p:nvPr>
            <p:extLst>
              <p:ext uri="{D42A27DB-BD31-4B8C-83A1-F6EECF244321}">
                <p14:modId xmlns:p14="http://schemas.microsoft.com/office/powerpoint/2010/main" val="1609959536"/>
              </p:ext>
            </p:extLst>
          </p:nvPr>
        </p:nvGraphicFramePr>
        <p:xfrm>
          <a:off x="1763688" y="2564904"/>
          <a:ext cx="5712294" cy="3688181"/>
        </p:xfrm>
        <a:graphic>
          <a:graphicData uri="http://schemas.openxmlformats.org/drawingml/2006/table">
            <a:tbl>
              <a:tblPr firstRow="1" bandRow="1">
                <a:tableStyleId>{5940675A-B579-460E-94D1-54222C63F5DA}</a:tableStyleId>
              </a:tblPr>
              <a:tblGrid>
                <a:gridCol w="816042">
                  <a:extLst>
                    <a:ext uri="{9D8B030D-6E8A-4147-A177-3AD203B41FA5}">
                      <a16:colId xmlns:a16="http://schemas.microsoft.com/office/drawing/2014/main" val="1330581645"/>
                    </a:ext>
                  </a:extLst>
                </a:gridCol>
                <a:gridCol w="816042">
                  <a:extLst>
                    <a:ext uri="{9D8B030D-6E8A-4147-A177-3AD203B41FA5}">
                      <a16:colId xmlns:a16="http://schemas.microsoft.com/office/drawing/2014/main" val="1771190031"/>
                    </a:ext>
                  </a:extLst>
                </a:gridCol>
                <a:gridCol w="816042">
                  <a:extLst>
                    <a:ext uri="{9D8B030D-6E8A-4147-A177-3AD203B41FA5}">
                      <a16:colId xmlns:a16="http://schemas.microsoft.com/office/drawing/2014/main" val="2748435751"/>
                    </a:ext>
                  </a:extLst>
                </a:gridCol>
                <a:gridCol w="816042">
                  <a:extLst>
                    <a:ext uri="{9D8B030D-6E8A-4147-A177-3AD203B41FA5}">
                      <a16:colId xmlns:a16="http://schemas.microsoft.com/office/drawing/2014/main" val="2375291658"/>
                    </a:ext>
                  </a:extLst>
                </a:gridCol>
                <a:gridCol w="816042">
                  <a:extLst>
                    <a:ext uri="{9D8B030D-6E8A-4147-A177-3AD203B41FA5}">
                      <a16:colId xmlns:a16="http://schemas.microsoft.com/office/drawing/2014/main" val="205557032"/>
                    </a:ext>
                  </a:extLst>
                </a:gridCol>
                <a:gridCol w="816042">
                  <a:extLst>
                    <a:ext uri="{9D8B030D-6E8A-4147-A177-3AD203B41FA5}">
                      <a16:colId xmlns:a16="http://schemas.microsoft.com/office/drawing/2014/main" val="495079318"/>
                    </a:ext>
                  </a:extLst>
                </a:gridCol>
                <a:gridCol w="816042">
                  <a:extLst>
                    <a:ext uri="{9D8B030D-6E8A-4147-A177-3AD203B41FA5}">
                      <a16:colId xmlns:a16="http://schemas.microsoft.com/office/drawing/2014/main" val="1197729847"/>
                    </a:ext>
                  </a:extLst>
                </a:gridCol>
              </a:tblGrid>
              <a:tr h="526883">
                <a:tc>
                  <a:txBody>
                    <a:bodyPr/>
                    <a:lstStyle/>
                    <a:p>
                      <a:pPr algn="ctr"/>
                      <a:endParaRPr lang="cs-CZ" sz="2400" dirty="0"/>
                    </a:p>
                  </a:txBody>
                  <a:tcPr/>
                </a:tc>
                <a:tc>
                  <a:txBody>
                    <a:bodyPr/>
                    <a:lstStyle/>
                    <a:p>
                      <a:pPr algn="ctr"/>
                      <a:r>
                        <a:rPr lang="cs-CZ" sz="2400" dirty="0"/>
                        <a:t>A</a:t>
                      </a:r>
                    </a:p>
                  </a:txBody>
                  <a:tcPr/>
                </a:tc>
                <a:tc>
                  <a:txBody>
                    <a:bodyPr/>
                    <a:lstStyle/>
                    <a:p>
                      <a:pPr algn="ctr"/>
                      <a:r>
                        <a:rPr lang="cs-CZ" sz="2400" dirty="0"/>
                        <a:t>B</a:t>
                      </a:r>
                    </a:p>
                  </a:txBody>
                  <a:tcPr/>
                </a:tc>
                <a:tc>
                  <a:txBody>
                    <a:bodyPr/>
                    <a:lstStyle/>
                    <a:p>
                      <a:pPr algn="ctr"/>
                      <a:r>
                        <a:rPr lang="cs-CZ" sz="2400" dirty="0"/>
                        <a:t>C</a:t>
                      </a:r>
                    </a:p>
                  </a:txBody>
                  <a:tcPr/>
                </a:tc>
                <a:tc>
                  <a:txBody>
                    <a:bodyPr/>
                    <a:lstStyle/>
                    <a:p>
                      <a:pPr algn="ctr"/>
                      <a:r>
                        <a:rPr lang="cs-CZ" sz="2400" dirty="0"/>
                        <a:t>D</a:t>
                      </a:r>
                    </a:p>
                  </a:txBody>
                  <a:tcPr/>
                </a:tc>
                <a:tc>
                  <a:txBody>
                    <a:bodyPr/>
                    <a:lstStyle/>
                    <a:p>
                      <a:pPr algn="ctr"/>
                      <a:r>
                        <a:rPr lang="cs-CZ" sz="2400" dirty="0"/>
                        <a:t>E</a:t>
                      </a:r>
                    </a:p>
                  </a:txBody>
                  <a:tcPr/>
                </a:tc>
                <a:tc>
                  <a:txBody>
                    <a:bodyPr/>
                    <a:lstStyle/>
                    <a:p>
                      <a:pPr algn="ctr"/>
                      <a:r>
                        <a:rPr lang="cs-CZ" sz="2400" dirty="0"/>
                        <a:t>F</a:t>
                      </a:r>
                    </a:p>
                  </a:txBody>
                  <a:tcPr/>
                </a:tc>
                <a:extLst>
                  <a:ext uri="{0D108BD9-81ED-4DB2-BD59-A6C34878D82A}">
                    <a16:rowId xmlns:a16="http://schemas.microsoft.com/office/drawing/2014/main" val="4042457537"/>
                  </a:ext>
                </a:extLst>
              </a:tr>
              <a:tr h="526883">
                <a:tc>
                  <a:txBody>
                    <a:bodyPr/>
                    <a:lstStyle/>
                    <a:p>
                      <a:pPr algn="ctr"/>
                      <a:r>
                        <a:rPr lang="cs-CZ" sz="2400" dirty="0"/>
                        <a:t>A</a:t>
                      </a:r>
                    </a:p>
                  </a:txBody>
                  <a:tcPr/>
                </a:tc>
                <a:tc>
                  <a:txBody>
                    <a:bodyPr/>
                    <a:lstStyle/>
                    <a:p>
                      <a:pPr algn="ctr"/>
                      <a:r>
                        <a:rPr lang="cs-CZ" sz="2400" dirty="0"/>
                        <a:t>-</a:t>
                      </a:r>
                    </a:p>
                  </a:txBody>
                  <a:tcPr/>
                </a:tc>
                <a:tc>
                  <a:txBody>
                    <a:bodyPr/>
                    <a:lstStyle/>
                    <a:p>
                      <a:pPr algn="ctr"/>
                      <a:endParaRPr lang="cs-CZ" sz="2400"/>
                    </a:p>
                  </a:txBody>
                  <a:tcPr/>
                </a:tc>
                <a:tc>
                  <a:txBody>
                    <a:bodyPr/>
                    <a:lstStyle/>
                    <a:p>
                      <a:pPr algn="ctr"/>
                      <a:endParaRPr lang="cs-CZ" sz="2400"/>
                    </a:p>
                  </a:txBody>
                  <a:tcPr/>
                </a:tc>
                <a:tc>
                  <a:txBody>
                    <a:bodyPr/>
                    <a:lstStyle/>
                    <a:p>
                      <a:pPr algn="ctr"/>
                      <a:endParaRPr lang="cs-CZ" sz="2400"/>
                    </a:p>
                  </a:txBody>
                  <a:tcPr/>
                </a:tc>
                <a:tc>
                  <a:txBody>
                    <a:bodyPr/>
                    <a:lstStyle/>
                    <a:p>
                      <a:pPr algn="ctr"/>
                      <a:endParaRPr lang="cs-CZ" sz="2400"/>
                    </a:p>
                  </a:txBody>
                  <a:tcPr/>
                </a:tc>
                <a:tc>
                  <a:txBody>
                    <a:bodyPr/>
                    <a:lstStyle/>
                    <a:p>
                      <a:pPr algn="ctr"/>
                      <a:endParaRPr lang="cs-CZ" sz="2400"/>
                    </a:p>
                  </a:txBody>
                  <a:tcPr/>
                </a:tc>
                <a:extLst>
                  <a:ext uri="{0D108BD9-81ED-4DB2-BD59-A6C34878D82A}">
                    <a16:rowId xmlns:a16="http://schemas.microsoft.com/office/drawing/2014/main" val="1072837664"/>
                  </a:ext>
                </a:extLst>
              </a:tr>
              <a:tr h="526883">
                <a:tc>
                  <a:txBody>
                    <a:bodyPr/>
                    <a:lstStyle/>
                    <a:p>
                      <a:pPr algn="ctr"/>
                      <a:r>
                        <a:rPr lang="cs-CZ" sz="2400" dirty="0"/>
                        <a:t>B</a:t>
                      </a:r>
                    </a:p>
                  </a:txBody>
                  <a:tcPr/>
                </a:tc>
                <a:tc>
                  <a:txBody>
                    <a:bodyPr/>
                    <a:lstStyle/>
                    <a:p>
                      <a:pPr algn="ctr"/>
                      <a:r>
                        <a:rPr lang="cs-CZ" sz="2400" dirty="0"/>
                        <a:t>0,3</a:t>
                      </a:r>
                    </a:p>
                  </a:txBody>
                  <a:tcPr/>
                </a:tc>
                <a:tc>
                  <a:txBody>
                    <a:bodyPr/>
                    <a:lstStyle/>
                    <a:p>
                      <a:pPr algn="ctr"/>
                      <a:r>
                        <a:rPr lang="cs-CZ" sz="2400" dirty="0"/>
                        <a:t>-</a:t>
                      </a:r>
                    </a:p>
                  </a:txBody>
                  <a:tcPr/>
                </a:tc>
                <a:tc>
                  <a:txBody>
                    <a:bodyPr/>
                    <a:lstStyle/>
                    <a:p>
                      <a:pPr algn="ctr"/>
                      <a:endParaRPr lang="cs-CZ" sz="2400"/>
                    </a:p>
                  </a:txBody>
                  <a:tcPr/>
                </a:tc>
                <a:tc>
                  <a:txBody>
                    <a:bodyPr/>
                    <a:lstStyle/>
                    <a:p>
                      <a:pPr algn="ctr"/>
                      <a:endParaRPr lang="cs-CZ" sz="2400"/>
                    </a:p>
                  </a:txBody>
                  <a:tcPr/>
                </a:tc>
                <a:tc>
                  <a:txBody>
                    <a:bodyPr/>
                    <a:lstStyle/>
                    <a:p>
                      <a:pPr algn="ctr"/>
                      <a:endParaRPr lang="cs-CZ" sz="2400"/>
                    </a:p>
                  </a:txBody>
                  <a:tcPr/>
                </a:tc>
                <a:tc>
                  <a:txBody>
                    <a:bodyPr/>
                    <a:lstStyle/>
                    <a:p>
                      <a:pPr algn="ctr"/>
                      <a:endParaRPr lang="cs-CZ" sz="2400"/>
                    </a:p>
                  </a:txBody>
                  <a:tcPr/>
                </a:tc>
                <a:extLst>
                  <a:ext uri="{0D108BD9-81ED-4DB2-BD59-A6C34878D82A}">
                    <a16:rowId xmlns:a16="http://schemas.microsoft.com/office/drawing/2014/main" val="3517551745"/>
                  </a:ext>
                </a:extLst>
              </a:tr>
              <a:tr h="526883">
                <a:tc>
                  <a:txBody>
                    <a:bodyPr/>
                    <a:lstStyle/>
                    <a:p>
                      <a:pPr algn="ctr"/>
                      <a:r>
                        <a:rPr lang="cs-CZ" sz="2400" dirty="0"/>
                        <a:t>C</a:t>
                      </a:r>
                    </a:p>
                  </a:txBody>
                  <a:tcPr/>
                </a:tc>
                <a:tc>
                  <a:txBody>
                    <a:bodyPr/>
                    <a:lstStyle/>
                    <a:p>
                      <a:pPr algn="ctr"/>
                      <a:r>
                        <a:rPr lang="cs-CZ" sz="2400" dirty="0"/>
                        <a:t>0,62</a:t>
                      </a:r>
                    </a:p>
                  </a:txBody>
                  <a:tcPr/>
                </a:tc>
                <a:tc>
                  <a:txBody>
                    <a:bodyPr/>
                    <a:lstStyle/>
                    <a:p>
                      <a:pPr algn="ctr"/>
                      <a:r>
                        <a:rPr lang="cs-CZ" sz="2400" dirty="0"/>
                        <a:t>0,52</a:t>
                      </a:r>
                    </a:p>
                  </a:txBody>
                  <a:tcPr/>
                </a:tc>
                <a:tc>
                  <a:txBody>
                    <a:bodyPr/>
                    <a:lstStyle/>
                    <a:p>
                      <a:pPr algn="ctr"/>
                      <a:r>
                        <a:rPr lang="cs-CZ" sz="2400" dirty="0"/>
                        <a:t>-</a:t>
                      </a:r>
                    </a:p>
                  </a:txBody>
                  <a:tcPr/>
                </a:tc>
                <a:tc>
                  <a:txBody>
                    <a:bodyPr/>
                    <a:lstStyle/>
                    <a:p>
                      <a:pPr algn="ctr"/>
                      <a:endParaRPr lang="cs-CZ" sz="2400"/>
                    </a:p>
                  </a:txBody>
                  <a:tcPr/>
                </a:tc>
                <a:tc>
                  <a:txBody>
                    <a:bodyPr/>
                    <a:lstStyle/>
                    <a:p>
                      <a:pPr algn="ctr"/>
                      <a:endParaRPr lang="cs-CZ" sz="2400"/>
                    </a:p>
                  </a:txBody>
                  <a:tcPr/>
                </a:tc>
                <a:tc>
                  <a:txBody>
                    <a:bodyPr/>
                    <a:lstStyle/>
                    <a:p>
                      <a:pPr algn="ctr"/>
                      <a:endParaRPr lang="cs-CZ" sz="2400"/>
                    </a:p>
                  </a:txBody>
                  <a:tcPr/>
                </a:tc>
                <a:extLst>
                  <a:ext uri="{0D108BD9-81ED-4DB2-BD59-A6C34878D82A}">
                    <a16:rowId xmlns:a16="http://schemas.microsoft.com/office/drawing/2014/main" val="1043877452"/>
                  </a:ext>
                </a:extLst>
              </a:tr>
              <a:tr h="526883">
                <a:tc>
                  <a:txBody>
                    <a:bodyPr/>
                    <a:lstStyle/>
                    <a:p>
                      <a:pPr algn="ctr"/>
                      <a:r>
                        <a:rPr lang="cs-CZ" sz="2400" dirty="0"/>
                        <a:t>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400" dirty="0"/>
                        <a:t>0,62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400" dirty="0"/>
                        <a:t>0,52</a:t>
                      </a:r>
                    </a:p>
                  </a:txBody>
                  <a:tcPr/>
                </a:tc>
                <a:tc>
                  <a:txBody>
                    <a:bodyPr/>
                    <a:lstStyle/>
                    <a:p>
                      <a:pPr algn="ctr"/>
                      <a:r>
                        <a:rPr lang="cs-CZ" sz="2400" dirty="0"/>
                        <a:t>0,36</a:t>
                      </a:r>
                    </a:p>
                  </a:txBody>
                  <a:tcPr/>
                </a:tc>
                <a:tc>
                  <a:txBody>
                    <a:bodyPr/>
                    <a:lstStyle/>
                    <a:p>
                      <a:pPr algn="ctr"/>
                      <a:r>
                        <a:rPr lang="cs-CZ" sz="2400" dirty="0"/>
                        <a:t>-</a:t>
                      </a:r>
                    </a:p>
                  </a:txBody>
                  <a:tcPr/>
                </a:tc>
                <a:tc>
                  <a:txBody>
                    <a:bodyPr/>
                    <a:lstStyle/>
                    <a:p>
                      <a:pPr algn="ctr"/>
                      <a:endParaRPr lang="cs-CZ" sz="2400"/>
                    </a:p>
                  </a:txBody>
                  <a:tcPr/>
                </a:tc>
                <a:tc>
                  <a:txBody>
                    <a:bodyPr/>
                    <a:lstStyle/>
                    <a:p>
                      <a:pPr algn="ctr"/>
                      <a:endParaRPr lang="cs-CZ" sz="2400"/>
                    </a:p>
                  </a:txBody>
                  <a:tcPr/>
                </a:tc>
                <a:extLst>
                  <a:ext uri="{0D108BD9-81ED-4DB2-BD59-A6C34878D82A}">
                    <a16:rowId xmlns:a16="http://schemas.microsoft.com/office/drawing/2014/main" val="1897367999"/>
                  </a:ext>
                </a:extLst>
              </a:tr>
              <a:tr h="526883">
                <a:tc>
                  <a:txBody>
                    <a:bodyPr/>
                    <a:lstStyle/>
                    <a:p>
                      <a:pPr algn="ctr"/>
                      <a:r>
                        <a:rPr lang="cs-CZ" sz="2400" dirty="0"/>
                        <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400" dirty="0"/>
                        <a:t>0,62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400" dirty="0"/>
                        <a:t>0,52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400" dirty="0"/>
                        <a:t>0,36</a:t>
                      </a:r>
                    </a:p>
                  </a:txBody>
                  <a:tcPr/>
                </a:tc>
                <a:tc>
                  <a:txBody>
                    <a:bodyPr/>
                    <a:lstStyle/>
                    <a:p>
                      <a:pPr algn="ctr"/>
                      <a:r>
                        <a:rPr lang="cs-CZ" sz="2400" dirty="0"/>
                        <a:t>0,3</a:t>
                      </a:r>
                    </a:p>
                  </a:txBody>
                  <a:tcPr/>
                </a:tc>
                <a:tc>
                  <a:txBody>
                    <a:bodyPr/>
                    <a:lstStyle/>
                    <a:p>
                      <a:pPr algn="ctr"/>
                      <a:r>
                        <a:rPr lang="cs-CZ" sz="2400" dirty="0"/>
                        <a:t>-</a:t>
                      </a:r>
                    </a:p>
                  </a:txBody>
                  <a:tcPr/>
                </a:tc>
                <a:tc>
                  <a:txBody>
                    <a:bodyPr/>
                    <a:lstStyle/>
                    <a:p>
                      <a:pPr algn="ctr"/>
                      <a:endParaRPr lang="cs-CZ" sz="2400"/>
                    </a:p>
                  </a:txBody>
                  <a:tcPr/>
                </a:tc>
                <a:extLst>
                  <a:ext uri="{0D108BD9-81ED-4DB2-BD59-A6C34878D82A}">
                    <a16:rowId xmlns:a16="http://schemas.microsoft.com/office/drawing/2014/main" val="591557849"/>
                  </a:ext>
                </a:extLst>
              </a:tr>
              <a:tr h="526883">
                <a:tc>
                  <a:txBody>
                    <a:bodyPr/>
                    <a:lstStyle/>
                    <a:p>
                      <a:pPr algn="ctr"/>
                      <a:r>
                        <a:rPr lang="cs-CZ" sz="2400" dirty="0"/>
                        <a:t>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400" dirty="0"/>
                        <a:t>0,62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400" dirty="0"/>
                        <a:t>0,52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400" dirty="0"/>
                        <a:t>0,36</a:t>
                      </a:r>
                    </a:p>
                  </a:txBody>
                  <a:tcPr/>
                </a:tc>
                <a:tc>
                  <a:txBody>
                    <a:bodyPr/>
                    <a:lstStyle/>
                    <a:p>
                      <a:pPr algn="ctr"/>
                      <a:r>
                        <a:rPr lang="cs-CZ" sz="2400" dirty="0"/>
                        <a:t>0,3</a:t>
                      </a:r>
                    </a:p>
                  </a:txBody>
                  <a:tcPr/>
                </a:tc>
                <a:tc>
                  <a:txBody>
                    <a:bodyPr/>
                    <a:lstStyle/>
                    <a:p>
                      <a:pPr algn="ctr"/>
                      <a:r>
                        <a:rPr lang="cs-CZ" sz="2400" dirty="0"/>
                        <a:t>0,1</a:t>
                      </a:r>
                    </a:p>
                  </a:txBody>
                  <a:tcPr/>
                </a:tc>
                <a:tc>
                  <a:txBody>
                    <a:bodyPr/>
                    <a:lstStyle/>
                    <a:p>
                      <a:pPr algn="ctr"/>
                      <a:r>
                        <a:rPr lang="cs-CZ" sz="2400" dirty="0"/>
                        <a:t>-</a:t>
                      </a:r>
                    </a:p>
                  </a:txBody>
                  <a:tcPr/>
                </a:tc>
                <a:extLst>
                  <a:ext uri="{0D108BD9-81ED-4DB2-BD59-A6C34878D82A}">
                    <a16:rowId xmlns:a16="http://schemas.microsoft.com/office/drawing/2014/main" val="3182030956"/>
                  </a:ext>
                </a:extLst>
              </a:tr>
            </a:tbl>
          </a:graphicData>
        </a:graphic>
      </p:graphicFrame>
      <p:sp>
        <p:nvSpPr>
          <p:cNvPr id="5" name="TextovéPole 4">
            <a:extLst>
              <a:ext uri="{FF2B5EF4-FFF2-40B4-BE49-F238E27FC236}">
                <a16:creationId xmlns:a16="http://schemas.microsoft.com/office/drawing/2014/main" id="{9CBB88D4-6071-39EE-18DE-3929676561AA}"/>
              </a:ext>
            </a:extLst>
          </p:cNvPr>
          <p:cNvSpPr txBox="1"/>
          <p:nvPr/>
        </p:nvSpPr>
        <p:spPr>
          <a:xfrm>
            <a:off x="287814" y="1094162"/>
            <a:ext cx="8532658" cy="1569660"/>
          </a:xfrm>
          <a:prstGeom prst="rect">
            <a:avLst/>
          </a:prstGeom>
          <a:noFill/>
        </p:spPr>
        <p:txBody>
          <a:bodyPr wrap="square" rtlCol="0">
            <a:spAutoFit/>
          </a:bodyPr>
          <a:lstStyle/>
          <a:p>
            <a:pPr marL="342900" indent="-342900">
              <a:buFont typeface="Arial" panose="020B0604020202020204" pitchFamily="34" charset="0"/>
              <a:buChar char="•"/>
            </a:pPr>
            <a:r>
              <a:rPr lang="cs-CZ" dirty="0" err="1"/>
              <a:t>Construct</a:t>
            </a:r>
            <a:r>
              <a:rPr lang="cs-CZ" dirty="0"/>
              <a:t> </a:t>
            </a:r>
            <a:r>
              <a:rPr lang="cs-CZ" dirty="0" err="1"/>
              <a:t>the</a:t>
            </a:r>
            <a:r>
              <a:rPr lang="cs-CZ" dirty="0"/>
              <a:t> </a:t>
            </a:r>
            <a:r>
              <a:rPr lang="cs-CZ" dirty="0" err="1"/>
              <a:t>tree</a:t>
            </a:r>
            <a:r>
              <a:rPr lang="cs-CZ" dirty="0"/>
              <a:t> </a:t>
            </a:r>
            <a:r>
              <a:rPr lang="cs-CZ" dirty="0" err="1"/>
              <a:t>from</a:t>
            </a:r>
            <a:r>
              <a:rPr lang="cs-CZ" dirty="0"/>
              <a:t> </a:t>
            </a:r>
            <a:r>
              <a:rPr lang="cs-CZ" dirty="0" err="1"/>
              <a:t>the</a:t>
            </a:r>
            <a:r>
              <a:rPr lang="cs-CZ" dirty="0"/>
              <a:t> distance matrix </a:t>
            </a:r>
            <a:r>
              <a:rPr lang="cs-CZ" dirty="0" err="1"/>
              <a:t>below</a:t>
            </a:r>
            <a:r>
              <a:rPr lang="cs-CZ" dirty="0"/>
              <a:t> </a:t>
            </a:r>
            <a:r>
              <a:rPr lang="cs-CZ" dirty="0" err="1"/>
              <a:t>using</a:t>
            </a:r>
            <a:r>
              <a:rPr lang="cs-CZ" dirty="0"/>
              <a:t> UPGMA</a:t>
            </a:r>
          </a:p>
          <a:p>
            <a:pPr marL="342900" indent="-342900">
              <a:buFont typeface="Arial" panose="020B0604020202020204" pitchFamily="34" charset="0"/>
              <a:buChar char="•"/>
            </a:pPr>
            <a:r>
              <a:rPr lang="cs-CZ" dirty="0" err="1"/>
              <a:t>Is</a:t>
            </a:r>
            <a:r>
              <a:rPr lang="cs-CZ" dirty="0"/>
              <a:t> </a:t>
            </a:r>
            <a:r>
              <a:rPr lang="cs-CZ" dirty="0" err="1"/>
              <a:t>the</a:t>
            </a:r>
            <a:r>
              <a:rPr lang="cs-CZ" dirty="0"/>
              <a:t> </a:t>
            </a:r>
            <a:r>
              <a:rPr lang="cs-CZ" dirty="0" err="1"/>
              <a:t>substitution</a:t>
            </a:r>
            <a:r>
              <a:rPr lang="cs-CZ" dirty="0"/>
              <a:t> </a:t>
            </a:r>
            <a:r>
              <a:rPr lang="cs-CZ" dirty="0" err="1"/>
              <a:t>rate</a:t>
            </a:r>
            <a:r>
              <a:rPr lang="cs-CZ" dirty="0"/>
              <a:t> in </a:t>
            </a:r>
            <a:r>
              <a:rPr lang="cs-CZ" dirty="0" err="1"/>
              <a:t>this</a:t>
            </a:r>
            <a:r>
              <a:rPr lang="cs-CZ" dirty="0"/>
              <a:t> </a:t>
            </a:r>
            <a:r>
              <a:rPr lang="cs-CZ" dirty="0" err="1"/>
              <a:t>dataset</a:t>
            </a:r>
            <a:r>
              <a:rPr lang="cs-CZ" dirty="0"/>
              <a:t> </a:t>
            </a:r>
            <a:r>
              <a:rPr lang="cs-CZ" dirty="0" err="1"/>
              <a:t>constant</a:t>
            </a:r>
            <a:r>
              <a:rPr lang="cs-CZ" dirty="0"/>
              <a:t> and </a:t>
            </a:r>
            <a:r>
              <a:rPr lang="cs-CZ" dirty="0" err="1"/>
              <a:t>if</a:t>
            </a:r>
            <a:r>
              <a:rPr lang="cs-CZ" dirty="0"/>
              <a:t> not </a:t>
            </a:r>
            <a:r>
              <a:rPr lang="cs-CZ" dirty="0" err="1"/>
              <a:t>which</a:t>
            </a:r>
            <a:r>
              <a:rPr lang="cs-CZ" dirty="0"/>
              <a:t> taxon </a:t>
            </a:r>
            <a:r>
              <a:rPr lang="cs-CZ" dirty="0" err="1"/>
              <a:t>deviates</a:t>
            </a:r>
            <a:r>
              <a:rPr lang="cs-CZ" dirty="0"/>
              <a:t>?</a:t>
            </a:r>
          </a:p>
          <a:p>
            <a:pPr marL="342900" indent="-342900">
              <a:buFont typeface="Arial" panose="020B0604020202020204" pitchFamily="34" charset="0"/>
              <a:buChar char="•"/>
            </a:pPr>
            <a:endParaRPr lang="cs-CZ" dirty="0"/>
          </a:p>
        </p:txBody>
      </p:sp>
    </p:spTree>
    <p:extLst>
      <p:ext uri="{BB962C8B-B14F-4D97-AF65-F5344CB8AC3E}">
        <p14:creationId xmlns:p14="http://schemas.microsoft.com/office/powerpoint/2010/main" val="2947137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6"/>
          <p:cNvSpPr txBox="1">
            <a:spLocks noChangeArrowheads="1"/>
          </p:cNvSpPr>
          <p:nvPr/>
        </p:nvSpPr>
        <p:spPr bwMode="auto">
          <a:xfrm>
            <a:off x="0" y="228600"/>
            <a:ext cx="9144000" cy="120015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9525">
            <a:noFill/>
            <a:miter lim="800000"/>
            <a:headEnd/>
            <a:tailEnd/>
          </a:ln>
        </p:spPr>
        <p:txBody>
          <a:bodyPr>
            <a:spAutoFit/>
          </a:bodyPr>
          <a:lstStyle/>
          <a:p>
            <a:pPr algn="ctr" eaLnBrk="0" hangingPunct="0">
              <a:defRPr/>
            </a:pPr>
            <a:r>
              <a:rPr lang="en-US" sz="4400" b="1" kern="0" dirty="0">
                <a:solidFill>
                  <a:srgbClr val="C00000"/>
                </a:solidFill>
                <a:latin typeface="Arial" charset="0"/>
              </a:rPr>
              <a:t>Jukes-Cantor</a:t>
            </a:r>
            <a:endParaRPr lang="cs-CZ" sz="4400" b="1" kern="0" dirty="0">
              <a:solidFill>
                <a:srgbClr val="C00000"/>
              </a:solidFill>
              <a:latin typeface="Arial" charset="0"/>
            </a:endParaRPr>
          </a:p>
          <a:p>
            <a:pPr algn="ctr" eaLnBrk="0" hangingPunct="0">
              <a:defRPr/>
            </a:pPr>
            <a:r>
              <a:rPr lang="cs-CZ" sz="2800" b="1" kern="0" dirty="0" err="1">
                <a:latin typeface="Arial" charset="0"/>
              </a:rPr>
              <a:t>Infinitely</a:t>
            </a:r>
            <a:r>
              <a:rPr lang="cs-CZ" sz="2800" b="1" kern="0" dirty="0">
                <a:latin typeface="Arial" charset="0"/>
              </a:rPr>
              <a:t> </a:t>
            </a:r>
            <a:r>
              <a:rPr lang="cs-CZ" sz="2800" b="1" kern="0" dirty="0" err="1">
                <a:latin typeface="Arial" charset="0"/>
              </a:rPr>
              <a:t>distant</a:t>
            </a:r>
            <a:r>
              <a:rPr lang="cs-CZ" sz="2800" b="1" kern="0" dirty="0">
                <a:latin typeface="Arial" charset="0"/>
              </a:rPr>
              <a:t> </a:t>
            </a:r>
            <a:r>
              <a:rPr lang="cs-CZ" sz="2800" b="1" kern="0" dirty="0" err="1">
                <a:latin typeface="Arial" charset="0"/>
              </a:rPr>
              <a:t>sequences</a:t>
            </a:r>
            <a:r>
              <a:rPr lang="cs-CZ" sz="2800" b="1" kern="0" dirty="0">
                <a:latin typeface="Arial" charset="0"/>
              </a:rPr>
              <a:t> are ¼ </a:t>
            </a:r>
            <a:r>
              <a:rPr lang="cs-CZ" sz="2800" b="1" kern="0" dirty="0" err="1">
                <a:latin typeface="Arial" charset="0"/>
              </a:rPr>
              <a:t>identical</a:t>
            </a:r>
            <a:endParaRPr lang="cs-CZ" sz="2800" kern="0" dirty="0"/>
          </a:p>
        </p:txBody>
      </p:sp>
      <p:pic>
        <p:nvPicPr>
          <p:cNvPr id="4" name="Obrázek 3" descr="Figure1-upr.jpg"/>
          <p:cNvPicPr>
            <a:picLocks noChangeAspect="1"/>
          </p:cNvPicPr>
          <p:nvPr/>
        </p:nvPicPr>
        <p:blipFill>
          <a:blip r:embed="rId2" cstate="print"/>
          <a:stretch>
            <a:fillRect/>
          </a:stretch>
        </p:blipFill>
        <p:spPr>
          <a:xfrm>
            <a:off x="0" y="3992223"/>
            <a:ext cx="4226772" cy="2965169"/>
          </a:xfrm>
          <a:prstGeom prst="rect">
            <a:avLst/>
          </a:prstGeom>
        </p:spPr>
      </p:pic>
      <p:grpSp>
        <p:nvGrpSpPr>
          <p:cNvPr id="15" name="Skupina 14"/>
          <p:cNvGrpSpPr/>
          <p:nvPr/>
        </p:nvGrpSpPr>
        <p:grpSpPr>
          <a:xfrm>
            <a:off x="4305226" y="3994719"/>
            <a:ext cx="4465811" cy="2838402"/>
            <a:chOff x="4801520" y="1580741"/>
            <a:chExt cx="7951562" cy="4903698"/>
          </a:xfrm>
        </p:grpSpPr>
        <p:pic>
          <p:nvPicPr>
            <p:cNvPr id="5" name="Picture 4"/>
            <p:cNvPicPr>
              <a:picLocks noChangeAspect="1" noChangeArrowheads="1"/>
            </p:cNvPicPr>
            <p:nvPr/>
          </p:nvPicPr>
          <p:blipFill>
            <a:blip r:embed="rId3" cstate="print"/>
            <a:srcRect/>
            <a:stretch>
              <a:fillRect/>
            </a:stretch>
          </p:blipFill>
          <p:spPr bwMode="auto">
            <a:xfrm>
              <a:off x="5751526" y="1580741"/>
              <a:ext cx="4714874" cy="4371975"/>
            </a:xfrm>
            <a:prstGeom prst="rect">
              <a:avLst/>
            </a:prstGeom>
            <a:noFill/>
            <a:ln w="9525">
              <a:noFill/>
              <a:miter lim="800000"/>
              <a:headEnd/>
              <a:tailEnd/>
            </a:ln>
          </p:spPr>
        </p:pic>
        <p:sp>
          <p:nvSpPr>
            <p:cNvPr id="6" name="TextovéPole 6"/>
            <p:cNvSpPr txBox="1">
              <a:spLocks noChangeArrowheads="1"/>
            </p:cNvSpPr>
            <p:nvPr/>
          </p:nvSpPr>
          <p:spPr bwMode="auto">
            <a:xfrm>
              <a:off x="5980694" y="5952715"/>
              <a:ext cx="5950565" cy="531724"/>
            </a:xfrm>
            <a:prstGeom prst="rect">
              <a:avLst/>
            </a:prstGeom>
            <a:noFill/>
            <a:ln w="9525">
              <a:noFill/>
              <a:miter lim="800000"/>
              <a:headEnd/>
              <a:tailEnd/>
            </a:ln>
          </p:spPr>
          <p:txBody>
            <a:bodyPr wrap="none">
              <a:spAutoFit/>
            </a:bodyPr>
            <a:lstStyle/>
            <a:p>
              <a:r>
                <a:rPr lang="cs-CZ" sz="1400" dirty="0" err="1">
                  <a:latin typeface="Arial" pitchFamily="34" charset="0"/>
                  <a:cs typeface="Arial" pitchFamily="34" charset="0"/>
                </a:rPr>
                <a:t>Number</a:t>
              </a:r>
              <a:r>
                <a:rPr lang="cs-CZ" sz="1400" dirty="0">
                  <a:latin typeface="Arial" pitchFamily="34" charset="0"/>
                  <a:cs typeface="Arial" pitchFamily="34" charset="0"/>
                </a:rPr>
                <a:t> </a:t>
              </a:r>
              <a:r>
                <a:rPr lang="cs-CZ" sz="1400" dirty="0" err="1">
                  <a:latin typeface="Arial" pitchFamily="34" charset="0"/>
                  <a:cs typeface="Arial" pitchFamily="34" charset="0"/>
                </a:rPr>
                <a:t>of</a:t>
              </a:r>
              <a:r>
                <a:rPr lang="cs-CZ" sz="1400" dirty="0">
                  <a:latin typeface="Arial" pitchFamily="34" charset="0"/>
                  <a:cs typeface="Arial" pitchFamily="34" charset="0"/>
                </a:rPr>
                <a:t> </a:t>
              </a:r>
              <a:r>
                <a:rPr lang="cs-CZ" sz="1400" dirty="0" err="1">
                  <a:latin typeface="Arial" pitchFamily="34" charset="0"/>
                  <a:cs typeface="Arial" pitchFamily="34" charset="0"/>
                </a:rPr>
                <a:t>substitutions</a:t>
              </a:r>
              <a:r>
                <a:rPr lang="cs-CZ" sz="1400" dirty="0">
                  <a:latin typeface="Arial" pitchFamily="34" charset="0"/>
                  <a:cs typeface="Arial" pitchFamily="34" charset="0"/>
                </a:rPr>
                <a:t> per </a:t>
              </a:r>
              <a:r>
                <a:rPr lang="cs-CZ" sz="1400" dirty="0" err="1">
                  <a:latin typeface="Arial" pitchFamily="34" charset="0"/>
                  <a:cs typeface="Arial" pitchFamily="34" charset="0"/>
                </a:rPr>
                <a:t>position</a:t>
              </a:r>
              <a:endParaRPr lang="cs-CZ" sz="1400" dirty="0">
                <a:latin typeface="Arial" pitchFamily="34" charset="0"/>
                <a:cs typeface="Arial" pitchFamily="34" charset="0"/>
              </a:endParaRPr>
            </a:p>
          </p:txBody>
        </p:sp>
        <p:sp>
          <p:nvSpPr>
            <p:cNvPr id="7" name="TextovéPole 6"/>
            <p:cNvSpPr txBox="1"/>
            <p:nvPr/>
          </p:nvSpPr>
          <p:spPr>
            <a:xfrm>
              <a:off x="4801520" y="2279473"/>
              <a:ext cx="986416" cy="3336782"/>
            </a:xfrm>
            <a:prstGeom prst="rect">
              <a:avLst/>
            </a:prstGeom>
            <a:noFill/>
          </p:spPr>
          <p:txBody>
            <a:bodyPr vert="vert270" wrap="none">
              <a:spAutoFit/>
            </a:bodyPr>
            <a:lstStyle/>
            <a:p>
              <a:pPr algn="ctr">
                <a:defRPr/>
              </a:pPr>
              <a:r>
                <a:rPr lang="cs-CZ" sz="1200" dirty="0" err="1">
                  <a:latin typeface="Arial" pitchFamily="34" charset="0"/>
                  <a:cs typeface="Arial" pitchFamily="34" charset="0"/>
                </a:rPr>
                <a:t>Number</a:t>
              </a:r>
              <a:r>
                <a:rPr lang="cs-CZ" sz="1200" dirty="0">
                  <a:latin typeface="Arial" pitchFamily="34" charset="0"/>
                  <a:cs typeface="Arial" pitchFamily="34" charset="0"/>
                </a:rPr>
                <a:t> </a:t>
              </a:r>
              <a:r>
                <a:rPr lang="cs-CZ" sz="1200" dirty="0" err="1">
                  <a:latin typeface="Arial" pitchFamily="34" charset="0"/>
                  <a:cs typeface="Arial" pitchFamily="34" charset="0"/>
                </a:rPr>
                <a:t>of</a:t>
              </a:r>
              <a:r>
                <a:rPr lang="cs-CZ" sz="1200" dirty="0">
                  <a:latin typeface="Arial" pitchFamily="34" charset="0"/>
                  <a:cs typeface="Arial" pitchFamily="34" charset="0"/>
                </a:rPr>
                <a:t> </a:t>
              </a:r>
              <a:r>
                <a:rPr lang="cs-CZ" sz="1200" dirty="0" err="1">
                  <a:latin typeface="Arial" pitchFamily="34" charset="0"/>
                  <a:cs typeface="Arial" pitchFamily="34" charset="0"/>
                </a:rPr>
                <a:t>observed</a:t>
              </a:r>
              <a:r>
                <a:rPr lang="cs-CZ" sz="1200" dirty="0">
                  <a:latin typeface="Arial" pitchFamily="34" charset="0"/>
                  <a:cs typeface="Arial" pitchFamily="34" charset="0"/>
                </a:rPr>
                <a:t> </a:t>
              </a:r>
              <a:br>
                <a:rPr lang="cs-CZ" sz="1200" dirty="0">
                  <a:latin typeface="Arial" pitchFamily="34" charset="0"/>
                  <a:cs typeface="Arial" pitchFamily="34" charset="0"/>
                </a:rPr>
              </a:br>
              <a:r>
                <a:rPr lang="cs-CZ" sz="1200" dirty="0" err="1">
                  <a:latin typeface="Arial" pitchFamily="34" charset="0"/>
                  <a:cs typeface="Arial" pitchFamily="34" charset="0"/>
                </a:rPr>
                <a:t>differences</a:t>
              </a:r>
              <a:r>
                <a:rPr lang="cs-CZ" sz="1200" dirty="0">
                  <a:latin typeface="Arial" pitchFamily="34" charset="0"/>
                  <a:cs typeface="Arial" pitchFamily="34" charset="0"/>
                </a:rPr>
                <a:t> per </a:t>
              </a:r>
              <a:r>
                <a:rPr lang="cs-CZ" sz="1200" dirty="0" err="1">
                  <a:latin typeface="Arial" pitchFamily="34" charset="0"/>
                  <a:cs typeface="Arial" pitchFamily="34" charset="0"/>
                </a:rPr>
                <a:t>position</a:t>
              </a:r>
              <a:r>
                <a:rPr lang="cs-CZ" sz="1200" dirty="0">
                  <a:latin typeface="Arial" pitchFamily="34" charset="0"/>
                  <a:cs typeface="Arial" pitchFamily="34" charset="0"/>
                </a:rPr>
                <a:t> – </a:t>
              </a:r>
              <a:r>
                <a:rPr lang="cs-CZ" sz="1200" i="1" dirty="0">
                  <a:latin typeface="Arial" pitchFamily="34" charset="0"/>
                  <a:cs typeface="Arial" pitchFamily="34" charset="0"/>
                </a:rPr>
                <a:t>p</a:t>
              </a:r>
              <a:endParaRPr lang="cs-CZ" sz="1200" dirty="0">
                <a:latin typeface="Arial" pitchFamily="34" charset="0"/>
                <a:cs typeface="Arial" pitchFamily="34" charset="0"/>
              </a:endParaRPr>
            </a:p>
          </p:txBody>
        </p:sp>
        <p:sp>
          <p:nvSpPr>
            <p:cNvPr id="9" name="TextovéPole 8"/>
            <p:cNvSpPr txBox="1">
              <a:spLocks noChangeArrowheads="1"/>
            </p:cNvSpPr>
            <p:nvPr/>
          </p:nvSpPr>
          <p:spPr bwMode="auto">
            <a:xfrm>
              <a:off x="10540057" y="2922588"/>
              <a:ext cx="2213025" cy="584895"/>
            </a:xfrm>
            <a:prstGeom prst="rect">
              <a:avLst/>
            </a:prstGeom>
            <a:noFill/>
            <a:ln w="9525">
              <a:noFill/>
              <a:miter lim="800000"/>
              <a:headEnd/>
              <a:tailEnd/>
            </a:ln>
          </p:spPr>
          <p:txBody>
            <a:bodyPr wrap="none">
              <a:spAutoFit/>
            </a:bodyPr>
            <a:lstStyle/>
            <a:p>
              <a:r>
                <a:rPr lang="en-US" sz="1600" dirty="0">
                  <a:solidFill>
                    <a:srgbClr val="C00000"/>
                  </a:solidFill>
                  <a:latin typeface="Arial" pitchFamily="34" charset="0"/>
                  <a:cs typeface="Arial" pitchFamily="34" charset="0"/>
                </a:rPr>
                <a:t>0,75  DNA</a:t>
              </a:r>
              <a:endParaRPr lang="cs-CZ" sz="1600" dirty="0">
                <a:solidFill>
                  <a:srgbClr val="C00000"/>
                </a:solidFill>
                <a:latin typeface="Arial" pitchFamily="34" charset="0"/>
                <a:cs typeface="Arial" pitchFamily="34" charset="0"/>
              </a:endParaRPr>
            </a:p>
          </p:txBody>
        </p:sp>
        <p:sp>
          <p:nvSpPr>
            <p:cNvPr id="12" name="Zaoblený obdélník 11"/>
            <p:cNvSpPr/>
            <p:nvPr/>
          </p:nvSpPr>
          <p:spPr>
            <a:xfrm>
              <a:off x="9314272" y="3408578"/>
              <a:ext cx="1152128"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ovéPole 12"/>
            <p:cNvSpPr txBox="1"/>
            <p:nvPr/>
          </p:nvSpPr>
          <p:spPr>
            <a:xfrm>
              <a:off x="8782694" y="3717032"/>
              <a:ext cx="346570" cy="461665"/>
            </a:xfrm>
            <a:prstGeom prst="rect">
              <a:avLst/>
            </a:prstGeom>
            <a:noFill/>
          </p:spPr>
          <p:txBody>
            <a:bodyPr wrap="none" rtlCol="0">
              <a:spAutoFit/>
            </a:bodyPr>
            <a:lstStyle/>
            <a:p>
              <a:r>
                <a:rPr lang="cs-CZ" i="1" dirty="0">
                  <a:latin typeface="Calibri" pitchFamily="34" charset="0"/>
                </a:rPr>
                <a:t>p</a:t>
              </a:r>
            </a:p>
          </p:txBody>
        </p:sp>
        <p:cxnSp>
          <p:nvCxnSpPr>
            <p:cNvPr id="8" name="Přímá spojovací čára 7"/>
            <p:cNvCxnSpPr/>
            <p:nvPr/>
          </p:nvCxnSpPr>
          <p:spPr>
            <a:xfrm rot="10800000" flipV="1">
              <a:off x="6169668" y="3481227"/>
              <a:ext cx="5226050" cy="6351"/>
            </a:xfrm>
            <a:prstGeom prst="line">
              <a:avLst/>
            </a:prstGeom>
            <a:ln w="19050">
              <a:solidFill>
                <a:srgbClr val="CC3300"/>
              </a:solidFill>
              <a:prstDash val="sysDash"/>
            </a:ln>
          </p:spPr>
          <p:style>
            <a:lnRef idx="1">
              <a:schemeClr val="accent1"/>
            </a:lnRef>
            <a:fillRef idx="0">
              <a:schemeClr val="accent1"/>
            </a:fillRef>
            <a:effectRef idx="0">
              <a:schemeClr val="accent1"/>
            </a:effectRef>
            <a:fontRef idx="minor">
              <a:schemeClr val="tx1"/>
            </a:fontRef>
          </p:style>
        </p:cxnSp>
      </p:grpSp>
      <p:sp>
        <p:nvSpPr>
          <p:cNvPr id="16" name="Line 4"/>
          <p:cNvSpPr>
            <a:spLocks noChangeShapeType="1"/>
          </p:cNvSpPr>
          <p:nvPr/>
        </p:nvSpPr>
        <p:spPr bwMode="auto">
          <a:xfrm>
            <a:off x="3000375" y="2065338"/>
            <a:ext cx="3200400" cy="0"/>
          </a:xfrm>
          <a:prstGeom prst="line">
            <a:avLst/>
          </a:prstGeom>
          <a:noFill/>
          <a:ln w="76200">
            <a:solidFill>
              <a:srgbClr val="CC3300"/>
            </a:solidFill>
            <a:round/>
            <a:headEnd/>
            <a:tailEnd/>
          </a:ln>
        </p:spPr>
        <p:txBody>
          <a:bodyPr/>
          <a:lstStyle/>
          <a:p>
            <a:endParaRPr lang="cs-CZ"/>
          </a:p>
        </p:txBody>
      </p:sp>
      <p:sp>
        <p:nvSpPr>
          <p:cNvPr id="17" name="Text Box 11"/>
          <p:cNvSpPr txBox="1">
            <a:spLocks noChangeArrowheads="1"/>
          </p:cNvSpPr>
          <p:nvPr/>
        </p:nvSpPr>
        <p:spPr bwMode="auto">
          <a:xfrm>
            <a:off x="268288" y="1728788"/>
            <a:ext cx="2759075" cy="646112"/>
          </a:xfrm>
          <a:prstGeom prst="rect">
            <a:avLst/>
          </a:prstGeom>
          <a:noFill/>
          <a:ln w="25400">
            <a:noFill/>
            <a:miter lim="800000"/>
            <a:headEnd/>
            <a:tailEnd/>
          </a:ln>
        </p:spPr>
        <p:txBody>
          <a:bodyPr wrap="none">
            <a:spAutoFit/>
          </a:bodyPr>
          <a:lstStyle/>
          <a:p>
            <a:pPr eaLnBrk="0" hangingPunct="0"/>
            <a:r>
              <a:rPr lang="cs-CZ" sz="3600" b="1">
                <a:latin typeface="Arial" pitchFamily="34" charset="0"/>
                <a:cs typeface="Arial" pitchFamily="34" charset="0"/>
              </a:rPr>
              <a:t>Sekvence </a:t>
            </a:r>
            <a:r>
              <a:rPr lang="en-US" sz="3600" b="1">
                <a:latin typeface="Arial" pitchFamily="34" charset="0"/>
                <a:cs typeface="Arial" pitchFamily="34" charset="0"/>
              </a:rPr>
              <a:t>A</a:t>
            </a:r>
            <a:endParaRPr lang="cs-CZ" sz="3600" b="1">
              <a:latin typeface="Arial" pitchFamily="34" charset="0"/>
              <a:cs typeface="Arial" pitchFamily="34" charset="0"/>
            </a:endParaRPr>
          </a:p>
        </p:txBody>
      </p:sp>
      <p:sp>
        <p:nvSpPr>
          <p:cNvPr id="18" name="Text Box 12"/>
          <p:cNvSpPr txBox="1">
            <a:spLocks noChangeArrowheads="1"/>
          </p:cNvSpPr>
          <p:nvPr/>
        </p:nvSpPr>
        <p:spPr bwMode="auto">
          <a:xfrm>
            <a:off x="6156325" y="1751013"/>
            <a:ext cx="2774950" cy="646112"/>
          </a:xfrm>
          <a:prstGeom prst="rect">
            <a:avLst/>
          </a:prstGeom>
          <a:noFill/>
          <a:ln w="25400">
            <a:noFill/>
            <a:miter lim="800000"/>
            <a:headEnd/>
            <a:tailEnd/>
          </a:ln>
        </p:spPr>
        <p:txBody>
          <a:bodyPr wrap="none">
            <a:spAutoFit/>
          </a:bodyPr>
          <a:lstStyle/>
          <a:p>
            <a:pPr eaLnBrk="0" hangingPunct="0"/>
            <a:r>
              <a:rPr lang="cs-CZ" sz="3600" b="1">
                <a:latin typeface="Arial" pitchFamily="34" charset="0"/>
                <a:cs typeface="Arial" pitchFamily="34" charset="0"/>
              </a:rPr>
              <a:t>Sekvence </a:t>
            </a:r>
            <a:r>
              <a:rPr lang="en-US" sz="3600" b="1">
                <a:latin typeface="Arial" pitchFamily="34" charset="0"/>
                <a:cs typeface="Arial" pitchFamily="34" charset="0"/>
              </a:rPr>
              <a:t>B</a:t>
            </a:r>
            <a:endParaRPr lang="cs-CZ" sz="3600" b="1">
              <a:latin typeface="Arial" pitchFamily="34" charset="0"/>
              <a:cs typeface="Arial" pitchFamily="34" charset="0"/>
            </a:endParaRPr>
          </a:p>
        </p:txBody>
      </p:sp>
      <p:sp>
        <p:nvSpPr>
          <p:cNvPr id="19" name="TextovéPole 5"/>
          <p:cNvSpPr txBox="1">
            <a:spLocks noChangeArrowheads="1"/>
          </p:cNvSpPr>
          <p:nvPr/>
        </p:nvSpPr>
        <p:spPr bwMode="auto">
          <a:xfrm>
            <a:off x="4214813" y="1428750"/>
            <a:ext cx="1295547" cy="1323439"/>
          </a:xfrm>
          <a:prstGeom prst="rect">
            <a:avLst/>
          </a:prstGeom>
          <a:noFill/>
          <a:ln w="9525">
            <a:noFill/>
            <a:miter lim="800000"/>
            <a:headEnd/>
            <a:tailEnd/>
          </a:ln>
        </p:spPr>
        <p:txBody>
          <a:bodyPr wrap="none">
            <a:spAutoFit/>
          </a:bodyPr>
          <a:lstStyle/>
          <a:p>
            <a:r>
              <a:rPr lang="cs-CZ" sz="4000" i="1" dirty="0" err="1"/>
              <a:t>ut</a:t>
            </a:r>
            <a:r>
              <a:rPr lang="cs-CZ" sz="4000" i="1" dirty="0"/>
              <a:t>=</a:t>
            </a:r>
            <a:r>
              <a:rPr lang="cs-CZ" sz="4000" dirty="0"/>
              <a:t>∞</a:t>
            </a:r>
          </a:p>
          <a:p>
            <a:endParaRPr lang="cs-CZ" sz="4000" i="1" dirty="0"/>
          </a:p>
        </p:txBody>
      </p:sp>
      <p:pic>
        <p:nvPicPr>
          <p:cNvPr id="27" name="Obrázek 26" descr="Figure1c-upr.jpg"/>
          <p:cNvPicPr>
            <a:picLocks noChangeAspect="1"/>
          </p:cNvPicPr>
          <p:nvPr/>
        </p:nvPicPr>
        <p:blipFill>
          <a:blip r:embed="rId4" cstate="print"/>
          <a:srcRect l="72050" t="16216" r="3538" b="22483"/>
          <a:stretch>
            <a:fillRect/>
          </a:stretch>
        </p:blipFill>
        <p:spPr>
          <a:xfrm>
            <a:off x="3275856" y="2348880"/>
            <a:ext cx="3118015" cy="1520865"/>
          </a:xfrm>
          <a:prstGeom prst="rect">
            <a:avLst/>
          </a:prstGeom>
        </p:spPr>
      </p:pic>
      <p:sp>
        <p:nvSpPr>
          <p:cNvPr id="28" name="Obdélník 27"/>
          <p:cNvSpPr/>
          <p:nvPr/>
        </p:nvSpPr>
        <p:spPr>
          <a:xfrm>
            <a:off x="5996899" y="2445206"/>
            <a:ext cx="670376" cy="461665"/>
          </a:xfrm>
          <a:prstGeom prst="rect">
            <a:avLst/>
          </a:prstGeom>
        </p:spPr>
        <p:txBody>
          <a:bodyPr wrap="none">
            <a:spAutoFit/>
          </a:bodyPr>
          <a:lstStyle/>
          <a:p>
            <a:r>
              <a:rPr lang="en-US" b="1" baseline="30000" dirty="0">
                <a:cs typeface="Arial" pitchFamily="34" charset="0"/>
              </a:rPr>
              <a:t>4</a:t>
            </a:r>
            <a:r>
              <a:rPr lang="cs-CZ" b="1" baseline="30000" dirty="0">
                <a:cs typeface="Arial" pitchFamily="34" charset="0"/>
              </a:rPr>
              <a:t>/3 </a:t>
            </a:r>
            <a:r>
              <a:rPr lang="en-US" b="1" i="1" baseline="30000" dirty="0">
                <a:cs typeface="Arial" pitchFamily="34" charset="0"/>
              </a:rPr>
              <a:t>u</a:t>
            </a:r>
            <a:r>
              <a:rPr lang="cs-CZ" b="1" i="1" baseline="30000" dirty="0">
                <a:cs typeface="Arial" pitchFamily="34" charset="0"/>
              </a:rPr>
              <a:t>t</a:t>
            </a:r>
            <a:endParaRPr lang="cs-CZ" dirty="0"/>
          </a:p>
        </p:txBody>
      </p:sp>
      <p:sp>
        <p:nvSpPr>
          <p:cNvPr id="30" name="Obdélník 29"/>
          <p:cNvSpPr/>
          <p:nvPr/>
        </p:nvSpPr>
        <p:spPr>
          <a:xfrm>
            <a:off x="6002598" y="3136359"/>
            <a:ext cx="670376" cy="461665"/>
          </a:xfrm>
          <a:prstGeom prst="rect">
            <a:avLst/>
          </a:prstGeom>
        </p:spPr>
        <p:txBody>
          <a:bodyPr wrap="none">
            <a:spAutoFit/>
          </a:bodyPr>
          <a:lstStyle/>
          <a:p>
            <a:r>
              <a:rPr lang="en-US" b="1" baseline="30000" dirty="0">
                <a:cs typeface="Arial" pitchFamily="34" charset="0"/>
              </a:rPr>
              <a:t>4</a:t>
            </a:r>
            <a:r>
              <a:rPr lang="cs-CZ" b="1" baseline="30000" dirty="0">
                <a:cs typeface="Arial" pitchFamily="34" charset="0"/>
              </a:rPr>
              <a:t>/3 </a:t>
            </a:r>
            <a:r>
              <a:rPr lang="en-US" b="1" i="1" baseline="30000" dirty="0">
                <a:cs typeface="Arial" pitchFamily="34" charset="0"/>
              </a:rPr>
              <a:t>u</a:t>
            </a:r>
            <a:r>
              <a:rPr lang="cs-CZ" b="1" i="1" baseline="30000" dirty="0">
                <a:cs typeface="Arial" pitchFamily="34" charset="0"/>
              </a:rPr>
              <a:t>t</a:t>
            </a:r>
            <a:endParaRPr lang="cs-CZ" dirty="0"/>
          </a:p>
        </p:txBody>
      </p:sp>
      <p:sp>
        <p:nvSpPr>
          <p:cNvPr id="2" name="Obdélník 1">
            <a:extLst>
              <a:ext uri="{FF2B5EF4-FFF2-40B4-BE49-F238E27FC236}">
                <a16:creationId xmlns:a16="http://schemas.microsoft.com/office/drawing/2014/main" id="{BF2B74AC-810E-7A89-A6F3-6A0DA8847D98}"/>
              </a:ext>
            </a:extLst>
          </p:cNvPr>
          <p:cNvSpPr/>
          <p:nvPr/>
        </p:nvSpPr>
        <p:spPr>
          <a:xfrm>
            <a:off x="4967482" y="2445206"/>
            <a:ext cx="2196806" cy="13234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06C218E6-C227-432E-9604-491AC63E9CE8}"/>
              </a:ext>
            </a:extLst>
          </p:cNvPr>
          <p:cNvSpPr txBox="1">
            <a:spLocks noChangeArrowheads="1"/>
          </p:cNvSpPr>
          <p:nvPr/>
        </p:nvSpPr>
        <p:spPr bwMode="auto">
          <a:xfrm>
            <a:off x="0" y="228600"/>
            <a:ext cx="9144000" cy="769938"/>
          </a:xfrm>
          <a:prstGeom prst="rect">
            <a:avLst/>
          </a:prstGeom>
          <a:solidFill>
            <a:srgbClr val="C00000"/>
          </a:solidFill>
          <a:ln w="9525">
            <a:noFill/>
            <a:miter lim="800000"/>
            <a:headEnd/>
            <a:tailEnd/>
          </a:ln>
        </p:spPr>
        <p:txBody>
          <a:bodyPr>
            <a:spAutoFit/>
          </a:bodyPr>
          <a:lstStyle/>
          <a:p>
            <a:pPr algn="ctr"/>
            <a:r>
              <a:rPr lang="cs-CZ" sz="4400" b="1" dirty="0">
                <a:solidFill>
                  <a:schemeClr val="bg1"/>
                </a:solidFill>
                <a:latin typeface="Arial" pitchFamily="34" charset="0"/>
                <a:cs typeface="Arial" pitchFamily="34" charset="0"/>
              </a:rPr>
              <a:t>BRAIN EXERCISE</a:t>
            </a:r>
            <a:endParaRPr lang="cs-CZ" dirty="0">
              <a:solidFill>
                <a:schemeClr val="bg1"/>
              </a:solidFill>
              <a:latin typeface="Arial" pitchFamily="34" charset="0"/>
              <a:cs typeface="Arial" pitchFamily="34" charset="0"/>
            </a:endParaRPr>
          </a:p>
        </p:txBody>
      </p:sp>
      <p:grpSp>
        <p:nvGrpSpPr>
          <p:cNvPr id="12" name="Skupina 11">
            <a:extLst>
              <a:ext uri="{FF2B5EF4-FFF2-40B4-BE49-F238E27FC236}">
                <a16:creationId xmlns:a16="http://schemas.microsoft.com/office/drawing/2014/main" id="{CB1BC254-7D8D-400D-8085-DF9609E28B0C}"/>
              </a:ext>
            </a:extLst>
          </p:cNvPr>
          <p:cNvGrpSpPr/>
          <p:nvPr/>
        </p:nvGrpSpPr>
        <p:grpSpPr>
          <a:xfrm>
            <a:off x="16836" y="1946844"/>
            <a:ext cx="8260435" cy="426352"/>
            <a:chOff x="520215" y="1851044"/>
            <a:chExt cx="8260435" cy="219314"/>
          </a:xfrm>
        </p:grpSpPr>
        <p:sp>
          <p:nvSpPr>
            <p:cNvPr id="5" name="Obdélník 4">
              <a:extLst>
                <a:ext uri="{FF2B5EF4-FFF2-40B4-BE49-F238E27FC236}">
                  <a16:creationId xmlns:a16="http://schemas.microsoft.com/office/drawing/2014/main" id="{0C1D8EF6-3E86-433C-B273-8E3D0AD7B08B}"/>
                </a:ext>
              </a:extLst>
            </p:cNvPr>
            <p:cNvSpPr/>
            <p:nvPr/>
          </p:nvSpPr>
          <p:spPr>
            <a:xfrm>
              <a:off x="520215" y="1851044"/>
              <a:ext cx="2736304" cy="21602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a:t>
              </a:r>
              <a:endParaRPr lang="cs-CZ" dirty="0"/>
            </a:p>
          </p:txBody>
        </p:sp>
        <p:sp>
          <p:nvSpPr>
            <p:cNvPr id="7" name="Obdélník 6">
              <a:extLst>
                <a:ext uri="{FF2B5EF4-FFF2-40B4-BE49-F238E27FC236}">
                  <a16:creationId xmlns:a16="http://schemas.microsoft.com/office/drawing/2014/main" id="{89E872BE-6A4B-4FB7-963A-274B6846D4E8}"/>
                </a:ext>
              </a:extLst>
            </p:cNvPr>
            <p:cNvSpPr/>
            <p:nvPr/>
          </p:nvSpPr>
          <p:spPr>
            <a:xfrm>
              <a:off x="3271394" y="1854334"/>
              <a:ext cx="2736304" cy="216024"/>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
              </a:r>
              <a:endParaRPr lang="cs-CZ" dirty="0"/>
            </a:p>
          </p:txBody>
        </p:sp>
        <p:sp>
          <p:nvSpPr>
            <p:cNvPr id="9" name="Obdélník 8">
              <a:extLst>
                <a:ext uri="{FF2B5EF4-FFF2-40B4-BE49-F238E27FC236}">
                  <a16:creationId xmlns:a16="http://schemas.microsoft.com/office/drawing/2014/main" id="{796D98A3-3085-40BA-9926-6915D8FAA006}"/>
                </a:ext>
              </a:extLst>
            </p:cNvPr>
            <p:cNvSpPr/>
            <p:nvPr/>
          </p:nvSpPr>
          <p:spPr>
            <a:xfrm>
              <a:off x="6026022" y="1854334"/>
              <a:ext cx="1368152" cy="2160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a:t>
              </a:r>
              <a:endParaRPr lang="cs-CZ" dirty="0"/>
            </a:p>
          </p:txBody>
        </p:sp>
        <p:sp>
          <p:nvSpPr>
            <p:cNvPr id="11" name="Obdélník 10">
              <a:extLst>
                <a:ext uri="{FF2B5EF4-FFF2-40B4-BE49-F238E27FC236}">
                  <a16:creationId xmlns:a16="http://schemas.microsoft.com/office/drawing/2014/main" id="{E0DEB03E-13B3-4A64-B1DF-79F24509D9A8}"/>
                </a:ext>
              </a:extLst>
            </p:cNvPr>
            <p:cNvSpPr/>
            <p:nvPr/>
          </p:nvSpPr>
          <p:spPr>
            <a:xfrm>
              <a:off x="7412498" y="1851044"/>
              <a:ext cx="1368152" cy="21602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t>
              </a:r>
              <a:endParaRPr lang="cs-CZ" dirty="0"/>
            </a:p>
          </p:txBody>
        </p:sp>
      </p:grpSp>
      <p:sp>
        <p:nvSpPr>
          <p:cNvPr id="13" name="TextovéPole 12">
            <a:extLst>
              <a:ext uri="{FF2B5EF4-FFF2-40B4-BE49-F238E27FC236}">
                <a16:creationId xmlns:a16="http://schemas.microsoft.com/office/drawing/2014/main" id="{0F019780-0A22-41BC-B6F2-E5A3936BA17B}"/>
              </a:ext>
            </a:extLst>
          </p:cNvPr>
          <p:cNvSpPr txBox="1"/>
          <p:nvPr/>
        </p:nvSpPr>
        <p:spPr>
          <a:xfrm>
            <a:off x="1168964" y="1426705"/>
            <a:ext cx="6801862" cy="461665"/>
          </a:xfrm>
          <a:prstGeom prst="rect">
            <a:avLst/>
          </a:prstGeom>
          <a:noFill/>
        </p:spPr>
        <p:txBody>
          <a:bodyPr wrap="none" rtlCol="0">
            <a:spAutoFit/>
          </a:bodyPr>
          <a:lstStyle/>
          <a:p>
            <a:r>
              <a:rPr lang="en-GB" dirty="0"/>
              <a:t>40                                40                      10               10</a:t>
            </a:r>
            <a:endParaRPr lang="cs-CZ" dirty="0"/>
          </a:p>
        </p:txBody>
      </p:sp>
      <p:sp>
        <p:nvSpPr>
          <p:cNvPr id="14" name="TextovéPole 13">
            <a:extLst>
              <a:ext uri="{FF2B5EF4-FFF2-40B4-BE49-F238E27FC236}">
                <a16:creationId xmlns:a16="http://schemas.microsoft.com/office/drawing/2014/main" id="{98A271BC-6111-4D86-A483-4B9AAC30BC27}"/>
              </a:ext>
            </a:extLst>
          </p:cNvPr>
          <p:cNvSpPr txBox="1"/>
          <p:nvPr/>
        </p:nvSpPr>
        <p:spPr>
          <a:xfrm>
            <a:off x="539661" y="2560494"/>
            <a:ext cx="7138493" cy="461665"/>
          </a:xfrm>
          <a:prstGeom prst="rect">
            <a:avLst/>
          </a:prstGeom>
          <a:noFill/>
        </p:spPr>
        <p:txBody>
          <a:bodyPr wrap="none" rtlCol="0">
            <a:spAutoFit/>
          </a:bodyPr>
          <a:lstStyle/>
          <a:p>
            <a:r>
              <a:rPr lang="en-GB" dirty="0"/>
              <a:t>Probability of identical nucleotide in the other sequence</a:t>
            </a:r>
            <a:r>
              <a:rPr lang="cs-CZ" dirty="0"/>
              <a:t>:</a:t>
            </a:r>
          </a:p>
        </p:txBody>
      </p:sp>
      <p:sp>
        <p:nvSpPr>
          <p:cNvPr id="16" name="TextovéPole 15">
            <a:extLst>
              <a:ext uri="{FF2B5EF4-FFF2-40B4-BE49-F238E27FC236}">
                <a16:creationId xmlns:a16="http://schemas.microsoft.com/office/drawing/2014/main" id="{6F1A26CC-03EA-40B6-807F-6622EA64DC44}"/>
              </a:ext>
            </a:extLst>
          </p:cNvPr>
          <p:cNvSpPr txBox="1"/>
          <p:nvPr/>
        </p:nvSpPr>
        <p:spPr>
          <a:xfrm>
            <a:off x="1090688" y="2992542"/>
            <a:ext cx="7109639" cy="461665"/>
          </a:xfrm>
          <a:prstGeom prst="rect">
            <a:avLst/>
          </a:prstGeom>
          <a:noFill/>
        </p:spPr>
        <p:txBody>
          <a:bodyPr wrap="none" rtlCol="0">
            <a:spAutoFit/>
          </a:bodyPr>
          <a:lstStyle/>
          <a:p>
            <a:r>
              <a:rPr lang="en-GB" dirty="0"/>
              <a:t>0.40                              </a:t>
            </a:r>
            <a:r>
              <a:rPr lang="cs-CZ" dirty="0"/>
              <a:t>0</a:t>
            </a:r>
            <a:r>
              <a:rPr lang="en-GB" dirty="0"/>
              <a:t>.40                   </a:t>
            </a:r>
            <a:r>
              <a:rPr lang="cs-CZ" dirty="0"/>
              <a:t>0.</a:t>
            </a:r>
            <a:r>
              <a:rPr lang="en-GB" dirty="0"/>
              <a:t>10             </a:t>
            </a:r>
            <a:r>
              <a:rPr lang="cs-CZ" dirty="0"/>
              <a:t>0.</a:t>
            </a:r>
            <a:r>
              <a:rPr lang="en-GB" dirty="0"/>
              <a:t>10</a:t>
            </a:r>
            <a:endParaRPr lang="cs-CZ" dirty="0"/>
          </a:p>
        </p:txBody>
      </p:sp>
      <p:cxnSp>
        <p:nvCxnSpPr>
          <p:cNvPr id="18" name="Přímá spojnice se šipkou 17">
            <a:extLst>
              <a:ext uri="{FF2B5EF4-FFF2-40B4-BE49-F238E27FC236}">
                <a16:creationId xmlns:a16="http://schemas.microsoft.com/office/drawing/2014/main" id="{5560F1F5-3FB4-4775-BA85-67BB2AA47DFE}"/>
              </a:ext>
            </a:extLst>
          </p:cNvPr>
          <p:cNvCxnSpPr/>
          <p:nvPr/>
        </p:nvCxnSpPr>
        <p:spPr>
          <a:xfrm>
            <a:off x="1394318" y="3556843"/>
            <a:ext cx="0" cy="59572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9" name="Přímá spojnice se šipkou 18">
            <a:extLst>
              <a:ext uri="{FF2B5EF4-FFF2-40B4-BE49-F238E27FC236}">
                <a16:creationId xmlns:a16="http://schemas.microsoft.com/office/drawing/2014/main" id="{FA3B4230-BEEF-492D-8565-FBCD79DC8F81}"/>
              </a:ext>
            </a:extLst>
          </p:cNvPr>
          <p:cNvCxnSpPr/>
          <p:nvPr/>
        </p:nvCxnSpPr>
        <p:spPr>
          <a:xfrm>
            <a:off x="4202738" y="3531961"/>
            <a:ext cx="0" cy="59572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0" name="Přímá spojnice se šipkou 19">
            <a:extLst>
              <a:ext uri="{FF2B5EF4-FFF2-40B4-BE49-F238E27FC236}">
                <a16:creationId xmlns:a16="http://schemas.microsoft.com/office/drawing/2014/main" id="{2B3522D2-EB77-4E31-B9E5-804C59FE011D}"/>
              </a:ext>
            </a:extLst>
          </p:cNvPr>
          <p:cNvCxnSpPr/>
          <p:nvPr/>
        </p:nvCxnSpPr>
        <p:spPr>
          <a:xfrm>
            <a:off x="6258676" y="3559953"/>
            <a:ext cx="0" cy="59572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1" name="Přímá spojnice se šipkou 20">
            <a:extLst>
              <a:ext uri="{FF2B5EF4-FFF2-40B4-BE49-F238E27FC236}">
                <a16:creationId xmlns:a16="http://schemas.microsoft.com/office/drawing/2014/main" id="{12D546E9-C2B8-47C4-B189-1E5C901F2E09}"/>
              </a:ext>
            </a:extLst>
          </p:cNvPr>
          <p:cNvCxnSpPr/>
          <p:nvPr/>
        </p:nvCxnSpPr>
        <p:spPr>
          <a:xfrm>
            <a:off x="7714253" y="3559953"/>
            <a:ext cx="0" cy="59572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3" name="TextovéPole 22">
            <a:extLst>
              <a:ext uri="{FF2B5EF4-FFF2-40B4-BE49-F238E27FC236}">
                <a16:creationId xmlns:a16="http://schemas.microsoft.com/office/drawing/2014/main" id="{F072337C-6732-45F7-8A4D-94BD3EC16BF9}"/>
              </a:ext>
            </a:extLst>
          </p:cNvPr>
          <p:cNvSpPr txBox="1"/>
          <p:nvPr/>
        </p:nvSpPr>
        <p:spPr>
          <a:xfrm>
            <a:off x="1553503" y="3569935"/>
            <a:ext cx="1295547" cy="369332"/>
          </a:xfrm>
          <a:prstGeom prst="rect">
            <a:avLst/>
          </a:prstGeom>
          <a:noFill/>
        </p:spPr>
        <p:txBody>
          <a:bodyPr wrap="none" rtlCol="0">
            <a:spAutoFit/>
          </a:bodyPr>
          <a:lstStyle/>
          <a:p>
            <a:r>
              <a:rPr lang="en-GB" sz="1800" dirty="0"/>
              <a:t>40*0.40=16</a:t>
            </a:r>
            <a:endParaRPr lang="cs-CZ" sz="1800" dirty="0"/>
          </a:p>
        </p:txBody>
      </p:sp>
      <p:sp>
        <p:nvSpPr>
          <p:cNvPr id="25" name="TextovéPole 24">
            <a:extLst>
              <a:ext uri="{FF2B5EF4-FFF2-40B4-BE49-F238E27FC236}">
                <a16:creationId xmlns:a16="http://schemas.microsoft.com/office/drawing/2014/main" id="{3B13F6BA-17CF-4752-8B37-F5F7D0549A7E}"/>
              </a:ext>
            </a:extLst>
          </p:cNvPr>
          <p:cNvSpPr txBox="1"/>
          <p:nvPr/>
        </p:nvSpPr>
        <p:spPr>
          <a:xfrm>
            <a:off x="4202738" y="3569935"/>
            <a:ext cx="1295547" cy="369332"/>
          </a:xfrm>
          <a:prstGeom prst="rect">
            <a:avLst/>
          </a:prstGeom>
          <a:noFill/>
        </p:spPr>
        <p:txBody>
          <a:bodyPr wrap="none" rtlCol="0">
            <a:spAutoFit/>
          </a:bodyPr>
          <a:lstStyle/>
          <a:p>
            <a:r>
              <a:rPr lang="en-GB" sz="1800" dirty="0"/>
              <a:t>40*0.40=16</a:t>
            </a:r>
            <a:endParaRPr lang="cs-CZ" sz="1800" dirty="0"/>
          </a:p>
        </p:txBody>
      </p:sp>
      <p:sp>
        <p:nvSpPr>
          <p:cNvPr id="27" name="TextovéPole 26">
            <a:extLst>
              <a:ext uri="{FF2B5EF4-FFF2-40B4-BE49-F238E27FC236}">
                <a16:creationId xmlns:a16="http://schemas.microsoft.com/office/drawing/2014/main" id="{03DEB905-04A9-4EBE-99B5-EA128F6EE833}"/>
              </a:ext>
            </a:extLst>
          </p:cNvPr>
          <p:cNvSpPr txBox="1"/>
          <p:nvPr/>
        </p:nvSpPr>
        <p:spPr>
          <a:xfrm>
            <a:off x="6230087" y="3569935"/>
            <a:ext cx="1064715" cy="369332"/>
          </a:xfrm>
          <a:prstGeom prst="rect">
            <a:avLst/>
          </a:prstGeom>
          <a:noFill/>
        </p:spPr>
        <p:txBody>
          <a:bodyPr wrap="none" rtlCol="0">
            <a:spAutoFit/>
          </a:bodyPr>
          <a:lstStyle/>
          <a:p>
            <a:r>
              <a:rPr lang="en-GB" sz="1800" dirty="0"/>
              <a:t>10*0.1=1</a:t>
            </a:r>
            <a:endParaRPr lang="cs-CZ" sz="1800" dirty="0"/>
          </a:p>
        </p:txBody>
      </p:sp>
      <p:sp>
        <p:nvSpPr>
          <p:cNvPr id="31" name="TextovéPole 30">
            <a:extLst>
              <a:ext uri="{FF2B5EF4-FFF2-40B4-BE49-F238E27FC236}">
                <a16:creationId xmlns:a16="http://schemas.microsoft.com/office/drawing/2014/main" id="{5745CD68-7FE8-49D2-A7B0-B1839F3D8C7A}"/>
              </a:ext>
            </a:extLst>
          </p:cNvPr>
          <p:cNvSpPr txBox="1"/>
          <p:nvPr/>
        </p:nvSpPr>
        <p:spPr>
          <a:xfrm>
            <a:off x="7694084" y="3569935"/>
            <a:ext cx="1064715" cy="369332"/>
          </a:xfrm>
          <a:prstGeom prst="rect">
            <a:avLst/>
          </a:prstGeom>
          <a:noFill/>
        </p:spPr>
        <p:txBody>
          <a:bodyPr wrap="none" rtlCol="0">
            <a:spAutoFit/>
          </a:bodyPr>
          <a:lstStyle/>
          <a:p>
            <a:r>
              <a:rPr lang="en-GB" sz="1800" dirty="0"/>
              <a:t>10*0.1=1</a:t>
            </a:r>
            <a:endParaRPr lang="cs-CZ" sz="1800" dirty="0"/>
          </a:p>
        </p:txBody>
      </p:sp>
      <p:sp>
        <p:nvSpPr>
          <p:cNvPr id="33" name="TextovéPole 32">
            <a:extLst>
              <a:ext uri="{FF2B5EF4-FFF2-40B4-BE49-F238E27FC236}">
                <a16:creationId xmlns:a16="http://schemas.microsoft.com/office/drawing/2014/main" id="{5ACA8FBC-A07E-4E31-8532-2D10E509F5FA}"/>
              </a:ext>
            </a:extLst>
          </p:cNvPr>
          <p:cNvSpPr txBox="1"/>
          <p:nvPr/>
        </p:nvSpPr>
        <p:spPr>
          <a:xfrm>
            <a:off x="971600" y="4213801"/>
            <a:ext cx="7648248" cy="461665"/>
          </a:xfrm>
          <a:prstGeom prst="rect">
            <a:avLst/>
          </a:prstGeom>
          <a:noFill/>
        </p:spPr>
        <p:txBody>
          <a:bodyPr wrap="none" rtlCol="0">
            <a:spAutoFit/>
          </a:bodyPr>
          <a:lstStyle/>
          <a:p>
            <a:r>
              <a:rPr lang="en-GB" dirty="0"/>
              <a:t>  16              +                 16            +          1        +       1 = 34</a:t>
            </a:r>
            <a:endParaRPr lang="cs-CZ" dirty="0"/>
          </a:p>
        </p:txBody>
      </p:sp>
      <p:sp>
        <p:nvSpPr>
          <p:cNvPr id="35" name="TextovéPole 34">
            <a:extLst>
              <a:ext uri="{FF2B5EF4-FFF2-40B4-BE49-F238E27FC236}">
                <a16:creationId xmlns:a16="http://schemas.microsoft.com/office/drawing/2014/main" id="{F67A7125-2A0F-4E4E-A0A6-AD165A821E5D}"/>
              </a:ext>
            </a:extLst>
          </p:cNvPr>
          <p:cNvSpPr txBox="1"/>
          <p:nvPr/>
        </p:nvSpPr>
        <p:spPr>
          <a:xfrm>
            <a:off x="0" y="4869160"/>
            <a:ext cx="9191427" cy="461665"/>
          </a:xfrm>
          <a:prstGeom prst="rect">
            <a:avLst/>
          </a:prstGeom>
          <a:noFill/>
        </p:spPr>
        <p:txBody>
          <a:bodyPr wrap="none" rtlCol="0">
            <a:spAutoFit/>
          </a:bodyPr>
          <a:lstStyle/>
          <a:p>
            <a:r>
              <a:rPr lang="en-GB" dirty="0"/>
              <a:t>100 – 34 = 66,   </a:t>
            </a:r>
            <a:r>
              <a:rPr lang="en-GB" b="1" dirty="0">
                <a:solidFill>
                  <a:schemeClr val="accent6">
                    <a:lumMod val="75000"/>
                  </a:schemeClr>
                </a:solidFill>
              </a:rPr>
              <a:t>66</a:t>
            </a:r>
            <a:r>
              <a:rPr lang="cs-CZ" b="1" dirty="0">
                <a:solidFill>
                  <a:schemeClr val="accent6">
                    <a:lumMod val="75000"/>
                  </a:schemeClr>
                </a:solidFill>
              </a:rPr>
              <a:t>/100 …. </a:t>
            </a:r>
            <a:r>
              <a:rPr lang="cs-CZ" b="1" dirty="0" err="1">
                <a:solidFill>
                  <a:schemeClr val="accent6">
                    <a:lumMod val="75000"/>
                  </a:schemeClr>
                </a:solidFill>
              </a:rPr>
              <a:t>Average</a:t>
            </a:r>
            <a:r>
              <a:rPr lang="cs-CZ" b="1" dirty="0">
                <a:solidFill>
                  <a:schemeClr val="accent6">
                    <a:lumMod val="75000"/>
                  </a:schemeClr>
                </a:solidFill>
              </a:rPr>
              <a:t> divergence </a:t>
            </a:r>
            <a:r>
              <a:rPr lang="cs-CZ" b="1" dirty="0" err="1">
                <a:solidFill>
                  <a:schemeClr val="accent6">
                    <a:lumMod val="75000"/>
                  </a:schemeClr>
                </a:solidFill>
              </a:rPr>
              <a:t>of</a:t>
            </a:r>
            <a:r>
              <a:rPr lang="cs-CZ" b="1" dirty="0">
                <a:solidFill>
                  <a:schemeClr val="accent6">
                    <a:lumMod val="75000"/>
                  </a:schemeClr>
                </a:solidFill>
              </a:rPr>
              <a:t> </a:t>
            </a:r>
            <a:r>
              <a:rPr lang="cs-CZ" b="1" dirty="0" err="1">
                <a:solidFill>
                  <a:schemeClr val="accent6">
                    <a:lumMod val="75000"/>
                  </a:schemeClr>
                </a:solidFill>
              </a:rPr>
              <a:t>unrelated</a:t>
            </a:r>
            <a:r>
              <a:rPr lang="cs-CZ" b="1" dirty="0">
                <a:solidFill>
                  <a:schemeClr val="accent6">
                    <a:lumMod val="75000"/>
                  </a:schemeClr>
                </a:solidFill>
              </a:rPr>
              <a:t> </a:t>
            </a:r>
            <a:r>
              <a:rPr lang="cs-CZ" b="1" dirty="0" err="1">
                <a:solidFill>
                  <a:schemeClr val="accent6">
                    <a:lumMod val="75000"/>
                  </a:schemeClr>
                </a:solidFill>
              </a:rPr>
              <a:t>sequences</a:t>
            </a:r>
            <a:endParaRPr lang="cs-CZ" b="1" dirty="0">
              <a:solidFill>
                <a:schemeClr val="accent6">
                  <a:lumMod val="75000"/>
                </a:schemeClr>
              </a:solidFill>
            </a:endParaRPr>
          </a:p>
        </p:txBody>
      </p:sp>
      <p:sp>
        <p:nvSpPr>
          <p:cNvPr id="2" name="TextovéPole 1">
            <a:extLst>
              <a:ext uri="{FF2B5EF4-FFF2-40B4-BE49-F238E27FC236}">
                <a16:creationId xmlns:a16="http://schemas.microsoft.com/office/drawing/2014/main" id="{C3C66F33-7446-4931-B0CE-0FCDEE36178A}"/>
              </a:ext>
            </a:extLst>
          </p:cNvPr>
          <p:cNvSpPr txBox="1"/>
          <p:nvPr/>
        </p:nvSpPr>
        <p:spPr>
          <a:xfrm>
            <a:off x="-47427" y="5758992"/>
            <a:ext cx="9191427" cy="830997"/>
          </a:xfrm>
          <a:prstGeom prst="rect">
            <a:avLst/>
          </a:prstGeom>
          <a:solidFill>
            <a:schemeClr val="bg2">
              <a:lumMod val="40000"/>
              <a:lumOff val="60000"/>
            </a:schemeClr>
          </a:solidFill>
        </p:spPr>
        <p:txBody>
          <a:bodyPr wrap="square" rtlCol="0">
            <a:spAutoFit/>
          </a:bodyPr>
          <a:lstStyle/>
          <a:p>
            <a:r>
              <a:rPr lang="en-GB" b="1" dirty="0"/>
              <a:t>   In general</a:t>
            </a:r>
            <a:r>
              <a:rPr lang="cs-CZ" b="1" dirty="0"/>
              <a:t>:</a:t>
            </a:r>
            <a:r>
              <a:rPr lang="en-GB" b="1" dirty="0"/>
              <a:t>     </a:t>
            </a:r>
          </a:p>
          <a:p>
            <a:r>
              <a:rPr lang="en-GB" dirty="0"/>
              <a:t>        </a:t>
            </a:r>
            <a:r>
              <a:rPr lang="cs-CZ" dirty="0"/>
              <a:t>0.4</a:t>
            </a:r>
            <a:r>
              <a:rPr lang="en-GB" dirty="0"/>
              <a:t>*0.4     +      </a:t>
            </a:r>
            <a:r>
              <a:rPr lang="cs-CZ" dirty="0"/>
              <a:t>0.4</a:t>
            </a:r>
            <a:r>
              <a:rPr lang="en-GB" dirty="0"/>
              <a:t>*0.4   +   </a:t>
            </a:r>
            <a:r>
              <a:rPr lang="cs-CZ" dirty="0"/>
              <a:t>0.</a:t>
            </a:r>
            <a:r>
              <a:rPr lang="en-GB" dirty="0"/>
              <a:t>1*0.1    +   </a:t>
            </a:r>
            <a:r>
              <a:rPr lang="cs-CZ" dirty="0"/>
              <a:t>0.</a:t>
            </a:r>
            <a:r>
              <a:rPr lang="en-GB" dirty="0"/>
              <a:t>1*0.1 = 0.34</a:t>
            </a:r>
            <a:endParaRPr lang="cs-CZ" b="1" dirty="0">
              <a:solidFill>
                <a:schemeClr val="accent6">
                  <a:lumMod val="75000"/>
                </a:schemeClr>
              </a:solidFill>
            </a:endParaRPr>
          </a:p>
        </p:txBody>
      </p:sp>
    </p:spTree>
    <p:extLst>
      <p:ext uri="{BB962C8B-B14F-4D97-AF65-F5344CB8AC3E}">
        <p14:creationId xmlns:p14="http://schemas.microsoft.com/office/powerpoint/2010/main" val="134616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3" grpId="0"/>
      <p:bldP spid="25" grpId="0"/>
      <p:bldP spid="27" grpId="0"/>
      <p:bldP spid="31" grpId="0"/>
      <p:bldP spid="33" grpId="0"/>
      <p:bldP spid="35"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p:cNvSpPr txBox="1">
            <a:spLocks noChangeArrowheads="1"/>
          </p:cNvSpPr>
          <p:nvPr/>
        </p:nvSpPr>
        <p:spPr bwMode="auto">
          <a:xfrm>
            <a:off x="0" y="285750"/>
            <a:ext cx="9144000" cy="769441"/>
          </a:xfrm>
          <a:prstGeom prst="rect">
            <a:avLst/>
          </a:prstGeom>
          <a:gradFill rotWithShape="1">
            <a:gsLst>
              <a:gs pos="0">
                <a:srgbClr val="BEF397"/>
              </a:gs>
              <a:gs pos="50000">
                <a:srgbClr val="D5F6C0"/>
              </a:gs>
              <a:gs pos="100000">
                <a:srgbClr val="EAFAE0"/>
              </a:gs>
            </a:gsLst>
            <a:lin ang="0" scaled="1"/>
          </a:gradFill>
          <a:ln w="9525">
            <a:noFill/>
            <a:miter lim="800000"/>
            <a:headEnd/>
            <a:tailEnd/>
          </a:ln>
        </p:spPr>
        <p:txBody>
          <a:bodyPr>
            <a:spAutoFit/>
          </a:bodyPr>
          <a:lstStyle/>
          <a:p>
            <a:pPr algn="ctr"/>
            <a:r>
              <a:rPr lang="cs-CZ" sz="4400" b="1" dirty="0">
                <a:solidFill>
                  <a:srgbClr val="C00000"/>
                </a:solidFill>
                <a:latin typeface="Arial" pitchFamily="34" charset="0"/>
                <a:cs typeface="Arial" pitchFamily="34" charset="0"/>
              </a:rPr>
              <a:t>NUCLEOTIDE FREQUENCIES</a:t>
            </a:r>
            <a:endParaRPr lang="cs-CZ" dirty="0">
              <a:latin typeface="Arial" pitchFamily="34" charset="0"/>
              <a:cs typeface="Arial" pitchFamily="34" charset="0"/>
            </a:endParaRPr>
          </a:p>
        </p:txBody>
      </p:sp>
      <p:pic>
        <p:nvPicPr>
          <p:cNvPr id="5" name="Obrázek 4" descr="Figure6-upr.jpg"/>
          <p:cNvPicPr>
            <a:picLocks noChangeAspect="1"/>
          </p:cNvPicPr>
          <p:nvPr/>
        </p:nvPicPr>
        <p:blipFill>
          <a:blip r:embed="rId2" cstate="print"/>
          <a:stretch>
            <a:fillRect/>
          </a:stretch>
        </p:blipFill>
        <p:spPr>
          <a:xfrm rot="21438195">
            <a:off x="-64351" y="4452095"/>
            <a:ext cx="8553950" cy="1728958"/>
          </a:xfrm>
          <a:prstGeom prst="rect">
            <a:avLst/>
          </a:prstGeom>
        </p:spPr>
      </p:pic>
      <p:sp>
        <p:nvSpPr>
          <p:cNvPr id="6" name="TextovéPole 5"/>
          <p:cNvSpPr txBox="1"/>
          <p:nvPr/>
        </p:nvSpPr>
        <p:spPr>
          <a:xfrm>
            <a:off x="4575246" y="2396487"/>
            <a:ext cx="4035079" cy="954107"/>
          </a:xfrm>
          <a:prstGeom prst="rect">
            <a:avLst/>
          </a:prstGeom>
          <a:noFill/>
        </p:spPr>
        <p:txBody>
          <a:bodyPr wrap="none">
            <a:spAutoFit/>
          </a:bodyPr>
          <a:lstStyle/>
          <a:p>
            <a:pPr>
              <a:defRPr/>
            </a:pPr>
            <a:r>
              <a:rPr lang="cs-CZ" sz="2000" dirty="0" err="1">
                <a:latin typeface="Arial" pitchFamily="34" charset="0"/>
                <a:cs typeface="Arial" pitchFamily="34" charset="0"/>
              </a:rPr>
              <a:t>Equlibrium</a:t>
            </a:r>
            <a:r>
              <a:rPr lang="cs-CZ" sz="2000" dirty="0">
                <a:latin typeface="Arial" pitchFamily="34" charset="0"/>
                <a:cs typeface="Arial" pitchFamily="34" charset="0"/>
              </a:rPr>
              <a:t> </a:t>
            </a:r>
            <a:r>
              <a:rPr lang="cs-CZ" sz="2000" dirty="0" err="1">
                <a:latin typeface="Arial" pitchFamily="34" charset="0"/>
                <a:cs typeface="Arial" pitchFamily="34" charset="0"/>
              </a:rPr>
              <a:t>nucleotide</a:t>
            </a:r>
            <a:r>
              <a:rPr lang="cs-CZ" sz="2000" dirty="0">
                <a:latin typeface="Arial" pitchFamily="34" charset="0"/>
                <a:cs typeface="Arial" pitchFamily="34" charset="0"/>
              </a:rPr>
              <a:t> </a:t>
            </a:r>
            <a:r>
              <a:rPr lang="cs-CZ" sz="2000" dirty="0" err="1">
                <a:latin typeface="Arial" pitchFamily="34" charset="0"/>
                <a:cs typeface="Arial" pitchFamily="34" charset="0"/>
              </a:rPr>
              <a:t>frequencies</a:t>
            </a:r>
            <a:endParaRPr lang="cs-CZ" sz="2000" dirty="0">
              <a:latin typeface="Arial" pitchFamily="34" charset="0"/>
              <a:cs typeface="Arial" pitchFamily="34" charset="0"/>
            </a:endParaRPr>
          </a:p>
          <a:p>
            <a:pPr algn="ctr">
              <a:defRPr/>
            </a:pPr>
            <a:r>
              <a:rPr lang="cs-CZ" sz="2000" dirty="0">
                <a:latin typeface="Arial" pitchFamily="34" charset="0"/>
                <a:cs typeface="Arial" pitchFamily="34" charset="0"/>
              </a:rPr>
              <a:t> </a:t>
            </a:r>
            <a:r>
              <a:rPr lang="el-GR" sz="3600" dirty="0">
                <a:latin typeface="+mj-lt"/>
                <a:cs typeface="Arial" pitchFamily="34" charset="0"/>
              </a:rPr>
              <a:t>π</a:t>
            </a:r>
            <a:r>
              <a:rPr lang="cs-CZ" sz="3600" baseline="-25000" dirty="0">
                <a:latin typeface="+mj-lt"/>
                <a:cs typeface="Arial" pitchFamily="34" charset="0"/>
              </a:rPr>
              <a:t>A </a:t>
            </a:r>
            <a:r>
              <a:rPr lang="el-GR" sz="3600" dirty="0">
                <a:cs typeface="Arial" pitchFamily="34" charset="0"/>
              </a:rPr>
              <a:t>π</a:t>
            </a:r>
            <a:r>
              <a:rPr lang="cs-CZ" sz="3600" baseline="-25000" dirty="0">
                <a:cs typeface="Arial" pitchFamily="34" charset="0"/>
              </a:rPr>
              <a:t>C </a:t>
            </a:r>
            <a:r>
              <a:rPr lang="el-GR" sz="3600" dirty="0">
                <a:cs typeface="Arial" pitchFamily="34" charset="0"/>
              </a:rPr>
              <a:t>π</a:t>
            </a:r>
            <a:r>
              <a:rPr lang="cs-CZ" sz="3600" baseline="-25000" dirty="0">
                <a:cs typeface="Arial" pitchFamily="34" charset="0"/>
              </a:rPr>
              <a:t>G</a:t>
            </a:r>
            <a:r>
              <a:rPr lang="cs-CZ" sz="3600" dirty="0">
                <a:latin typeface="+mj-lt"/>
                <a:cs typeface="Arial" pitchFamily="34" charset="0"/>
              </a:rPr>
              <a:t> </a:t>
            </a:r>
            <a:r>
              <a:rPr lang="el-GR" sz="3600" dirty="0">
                <a:cs typeface="Arial" pitchFamily="34" charset="0"/>
              </a:rPr>
              <a:t>π</a:t>
            </a:r>
            <a:r>
              <a:rPr lang="cs-CZ" sz="3600" baseline="-25000" dirty="0">
                <a:cs typeface="Arial" pitchFamily="34" charset="0"/>
              </a:rPr>
              <a:t>T</a:t>
            </a:r>
            <a:endParaRPr lang="cs-CZ" sz="3600" dirty="0">
              <a:latin typeface="Arial" pitchFamily="34" charset="0"/>
              <a:cs typeface="Arial" pitchFamily="34" charset="0"/>
            </a:endParaRPr>
          </a:p>
        </p:txBody>
      </p:sp>
      <p:sp>
        <p:nvSpPr>
          <p:cNvPr id="7" name="Obdélník 6"/>
          <p:cNvSpPr/>
          <p:nvPr/>
        </p:nvSpPr>
        <p:spPr>
          <a:xfrm>
            <a:off x="1580329" y="4005064"/>
            <a:ext cx="45719"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5704976" y="5463231"/>
            <a:ext cx="87357"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7409809" y="5394502"/>
            <a:ext cx="87357"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7698746" y="5125961"/>
            <a:ext cx="87357"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5405715" y="5192802"/>
            <a:ext cx="87357"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461510" y="4941168"/>
            <a:ext cx="45719"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TextovéPole 38"/>
          <p:cNvSpPr txBox="1">
            <a:spLocks noChangeArrowheads="1"/>
          </p:cNvSpPr>
          <p:nvPr/>
        </p:nvSpPr>
        <p:spPr bwMode="auto">
          <a:xfrm>
            <a:off x="5943398" y="1748415"/>
            <a:ext cx="1157689" cy="769441"/>
          </a:xfrm>
          <a:prstGeom prst="rect">
            <a:avLst/>
          </a:prstGeom>
          <a:noFill/>
          <a:ln w="9525">
            <a:noFill/>
            <a:miter lim="800000"/>
            <a:headEnd/>
            <a:tailEnd/>
          </a:ln>
        </p:spPr>
        <p:txBody>
          <a:bodyPr wrap="none">
            <a:spAutoFit/>
          </a:bodyPr>
          <a:lstStyle/>
          <a:p>
            <a:pPr algn="ctr"/>
            <a:r>
              <a:rPr lang="cs-CZ" sz="4400" b="1" dirty="0">
                <a:latin typeface="Arial" pitchFamily="34" charset="0"/>
                <a:cs typeface="Arial" pitchFamily="34" charset="0"/>
              </a:rPr>
              <a:t>F84</a:t>
            </a:r>
          </a:p>
        </p:txBody>
      </p:sp>
      <p:pic>
        <p:nvPicPr>
          <p:cNvPr id="16" name="Obrázek 15" descr="Figure1-upr.jpg"/>
          <p:cNvPicPr>
            <a:picLocks noChangeAspect="1"/>
          </p:cNvPicPr>
          <p:nvPr/>
        </p:nvPicPr>
        <p:blipFill>
          <a:blip r:embed="rId3" cstate="print"/>
          <a:stretch>
            <a:fillRect/>
          </a:stretch>
        </p:blipFill>
        <p:spPr>
          <a:xfrm>
            <a:off x="251520" y="1182756"/>
            <a:ext cx="4226772" cy="2965169"/>
          </a:xfrm>
          <a:prstGeom prst="rect">
            <a:avLst/>
          </a:prstGeom>
        </p:spPr>
      </p:pic>
      <p:sp>
        <p:nvSpPr>
          <p:cNvPr id="3" name="TextovéPole 45">
            <a:extLst>
              <a:ext uri="{FF2B5EF4-FFF2-40B4-BE49-F238E27FC236}">
                <a16:creationId xmlns:a16="http://schemas.microsoft.com/office/drawing/2014/main" id="{41064F4C-E7CF-4732-A81D-0D238A56C2B2}"/>
              </a:ext>
            </a:extLst>
          </p:cNvPr>
          <p:cNvSpPr txBox="1">
            <a:spLocks noChangeArrowheads="1"/>
          </p:cNvSpPr>
          <p:nvPr/>
        </p:nvSpPr>
        <p:spPr bwMode="auto">
          <a:xfrm>
            <a:off x="8039115" y="4509120"/>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dirty="0"/>
              <a:t>T</a:t>
            </a:r>
          </a:p>
        </p:txBody>
      </p:sp>
      <p:sp>
        <p:nvSpPr>
          <p:cNvPr id="19" name="TextovéPole 54">
            <a:extLst>
              <a:ext uri="{FF2B5EF4-FFF2-40B4-BE49-F238E27FC236}">
                <a16:creationId xmlns:a16="http://schemas.microsoft.com/office/drawing/2014/main" id="{F4AE68C8-9847-423F-BBA3-164854FB8DF0}"/>
              </a:ext>
            </a:extLst>
          </p:cNvPr>
          <p:cNvSpPr txBox="1">
            <a:spLocks noChangeArrowheads="1"/>
          </p:cNvSpPr>
          <p:nvPr/>
        </p:nvSpPr>
        <p:spPr bwMode="auto">
          <a:xfrm>
            <a:off x="3334444" y="4195927"/>
            <a:ext cx="389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dirty="0"/>
              <a:t>C</a:t>
            </a:r>
          </a:p>
        </p:txBody>
      </p:sp>
      <p:sp>
        <p:nvSpPr>
          <p:cNvPr id="21" name="TextovéPole 56">
            <a:extLst>
              <a:ext uri="{FF2B5EF4-FFF2-40B4-BE49-F238E27FC236}">
                <a16:creationId xmlns:a16="http://schemas.microsoft.com/office/drawing/2014/main" id="{54E6B411-E198-4F57-9150-9E60119CB883}"/>
              </a:ext>
            </a:extLst>
          </p:cNvPr>
          <p:cNvSpPr txBox="1">
            <a:spLocks noChangeArrowheads="1"/>
          </p:cNvSpPr>
          <p:nvPr/>
        </p:nvSpPr>
        <p:spPr bwMode="auto">
          <a:xfrm>
            <a:off x="5075981" y="4200577"/>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dirty="0"/>
              <a:t>A</a:t>
            </a:r>
          </a:p>
        </p:txBody>
      </p:sp>
      <p:sp>
        <p:nvSpPr>
          <p:cNvPr id="23" name="TextovéPole 57">
            <a:extLst>
              <a:ext uri="{FF2B5EF4-FFF2-40B4-BE49-F238E27FC236}">
                <a16:creationId xmlns:a16="http://schemas.microsoft.com/office/drawing/2014/main" id="{46562BE2-759C-46E7-B333-7B577E3987BF}"/>
              </a:ext>
            </a:extLst>
          </p:cNvPr>
          <p:cNvSpPr txBox="1">
            <a:spLocks noChangeArrowheads="1"/>
          </p:cNvSpPr>
          <p:nvPr/>
        </p:nvSpPr>
        <p:spPr bwMode="auto">
          <a:xfrm>
            <a:off x="6925075" y="4202938"/>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dirty="0"/>
              <a:t>G</a:t>
            </a:r>
          </a:p>
        </p:txBody>
      </p:sp>
      <p:sp>
        <p:nvSpPr>
          <p:cNvPr id="27" name="TextovéPole 45">
            <a:extLst>
              <a:ext uri="{FF2B5EF4-FFF2-40B4-BE49-F238E27FC236}">
                <a16:creationId xmlns:a16="http://schemas.microsoft.com/office/drawing/2014/main" id="{1BB7F153-E9D5-4374-BAEE-BC149B825B85}"/>
              </a:ext>
            </a:extLst>
          </p:cNvPr>
          <p:cNvSpPr txBox="1">
            <a:spLocks noChangeArrowheads="1"/>
          </p:cNvSpPr>
          <p:nvPr/>
        </p:nvSpPr>
        <p:spPr bwMode="auto">
          <a:xfrm>
            <a:off x="1580329" y="4195927"/>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dirty="0"/>
              <a:t>T</a:t>
            </a:r>
          </a:p>
        </p:txBody>
      </p:sp>
      <p:sp>
        <p:nvSpPr>
          <p:cNvPr id="29" name="TextovéPole 54">
            <a:extLst>
              <a:ext uri="{FF2B5EF4-FFF2-40B4-BE49-F238E27FC236}">
                <a16:creationId xmlns:a16="http://schemas.microsoft.com/office/drawing/2014/main" id="{ABB65F59-F0B5-4CEA-89DF-91AE352631A2}"/>
              </a:ext>
            </a:extLst>
          </p:cNvPr>
          <p:cNvSpPr txBox="1">
            <a:spLocks noChangeArrowheads="1"/>
          </p:cNvSpPr>
          <p:nvPr/>
        </p:nvSpPr>
        <p:spPr bwMode="auto">
          <a:xfrm>
            <a:off x="8046018" y="4757844"/>
            <a:ext cx="389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dirty="0"/>
              <a:t>C</a:t>
            </a:r>
          </a:p>
        </p:txBody>
      </p:sp>
      <p:sp>
        <p:nvSpPr>
          <p:cNvPr id="31" name="TextovéPole 56">
            <a:extLst>
              <a:ext uri="{FF2B5EF4-FFF2-40B4-BE49-F238E27FC236}">
                <a16:creationId xmlns:a16="http://schemas.microsoft.com/office/drawing/2014/main" id="{820791E4-175B-4368-9FBD-BBAEA2A6F967}"/>
              </a:ext>
            </a:extLst>
          </p:cNvPr>
          <p:cNvSpPr txBox="1">
            <a:spLocks noChangeArrowheads="1"/>
          </p:cNvSpPr>
          <p:nvPr/>
        </p:nvSpPr>
        <p:spPr bwMode="auto">
          <a:xfrm>
            <a:off x="8046829" y="5002112"/>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dirty="0"/>
              <a:t>A</a:t>
            </a:r>
          </a:p>
        </p:txBody>
      </p:sp>
      <p:sp>
        <p:nvSpPr>
          <p:cNvPr id="33" name="TextovéPole 57">
            <a:extLst>
              <a:ext uri="{FF2B5EF4-FFF2-40B4-BE49-F238E27FC236}">
                <a16:creationId xmlns:a16="http://schemas.microsoft.com/office/drawing/2014/main" id="{4EF68680-774D-4B26-A531-42498FB2395E}"/>
              </a:ext>
            </a:extLst>
          </p:cNvPr>
          <p:cNvSpPr txBox="1">
            <a:spLocks noChangeArrowheads="1"/>
          </p:cNvSpPr>
          <p:nvPr/>
        </p:nvSpPr>
        <p:spPr bwMode="auto">
          <a:xfrm>
            <a:off x="8028384" y="5265872"/>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dirty="0"/>
              <a:t>G</a:t>
            </a:r>
          </a:p>
        </p:txBody>
      </p:sp>
    </p:spTree>
    <p:extLst>
      <p:ext uri="{BB962C8B-B14F-4D97-AF65-F5344CB8AC3E}">
        <p14:creationId xmlns:p14="http://schemas.microsoft.com/office/powerpoint/2010/main" val="3668556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98468941-1961-4B4D-BD66-C63F365933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428254"/>
            <a:ext cx="4032448" cy="2737050"/>
          </a:xfrm>
          <a:prstGeom prst="rect">
            <a:avLst/>
          </a:prstGeom>
        </p:spPr>
      </p:pic>
      <p:pic>
        <p:nvPicPr>
          <p:cNvPr id="6" name="Obrázek 5">
            <a:extLst>
              <a:ext uri="{FF2B5EF4-FFF2-40B4-BE49-F238E27FC236}">
                <a16:creationId xmlns:a16="http://schemas.microsoft.com/office/drawing/2014/main" id="{D58FD7BF-1C06-4C5D-8B25-B822A9A51C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3428254"/>
            <a:ext cx="4032448" cy="2737050"/>
          </a:xfrm>
          <a:prstGeom prst="rect">
            <a:avLst/>
          </a:prstGeom>
        </p:spPr>
      </p:pic>
      <p:sp>
        <p:nvSpPr>
          <p:cNvPr id="7" name="Text Box 16">
            <a:extLst>
              <a:ext uri="{FF2B5EF4-FFF2-40B4-BE49-F238E27FC236}">
                <a16:creationId xmlns:a16="http://schemas.microsoft.com/office/drawing/2014/main" id="{0D2C50DE-629F-4068-85F8-91D7C0BAFAE0}"/>
              </a:ext>
            </a:extLst>
          </p:cNvPr>
          <p:cNvSpPr txBox="1">
            <a:spLocks noChangeArrowheads="1"/>
          </p:cNvSpPr>
          <p:nvPr/>
        </p:nvSpPr>
        <p:spPr bwMode="auto">
          <a:xfrm>
            <a:off x="0" y="285750"/>
            <a:ext cx="9144000" cy="769441"/>
          </a:xfrm>
          <a:prstGeom prst="rect">
            <a:avLst/>
          </a:prstGeom>
          <a:gradFill rotWithShape="1">
            <a:gsLst>
              <a:gs pos="0">
                <a:srgbClr val="BEF397"/>
              </a:gs>
              <a:gs pos="50000">
                <a:srgbClr val="D5F6C0"/>
              </a:gs>
              <a:gs pos="100000">
                <a:srgbClr val="EAFAE0"/>
              </a:gs>
            </a:gsLst>
            <a:lin ang="0" scaled="1"/>
          </a:gradFill>
          <a:ln w="9525">
            <a:noFill/>
            <a:miter lim="800000"/>
            <a:headEnd/>
            <a:tailEnd/>
          </a:ln>
        </p:spPr>
        <p:txBody>
          <a:bodyPr>
            <a:spAutoFit/>
          </a:bodyPr>
          <a:lstStyle/>
          <a:p>
            <a:pPr algn="ctr"/>
            <a:r>
              <a:rPr lang="cs-CZ" sz="4400" b="1" dirty="0">
                <a:solidFill>
                  <a:srgbClr val="C00000"/>
                </a:solidFill>
                <a:latin typeface="Arial" pitchFamily="34" charset="0"/>
                <a:cs typeface="Arial" pitchFamily="34" charset="0"/>
              </a:rPr>
              <a:t>NUCLEOTIDE FREQUENCIES</a:t>
            </a:r>
            <a:endParaRPr lang="cs-CZ" dirty="0">
              <a:latin typeface="Arial" pitchFamily="34" charset="0"/>
              <a:cs typeface="Arial" pitchFamily="34" charset="0"/>
            </a:endParaRPr>
          </a:p>
        </p:txBody>
      </p:sp>
      <p:sp>
        <p:nvSpPr>
          <p:cNvPr id="8" name="TextovéPole 7">
            <a:extLst>
              <a:ext uri="{FF2B5EF4-FFF2-40B4-BE49-F238E27FC236}">
                <a16:creationId xmlns:a16="http://schemas.microsoft.com/office/drawing/2014/main" id="{D1D6AF42-FD68-4BE8-9A68-0B5BB035CDB7}"/>
              </a:ext>
            </a:extLst>
          </p:cNvPr>
          <p:cNvSpPr txBox="1"/>
          <p:nvPr/>
        </p:nvSpPr>
        <p:spPr>
          <a:xfrm>
            <a:off x="6228184" y="6237312"/>
            <a:ext cx="2697854" cy="461665"/>
          </a:xfrm>
          <a:prstGeom prst="rect">
            <a:avLst/>
          </a:prstGeom>
          <a:noFill/>
        </p:spPr>
        <p:txBody>
          <a:bodyPr wrap="none" rtlCol="0">
            <a:spAutoFit/>
          </a:bodyPr>
          <a:lstStyle/>
          <a:p>
            <a:r>
              <a:rPr lang="cs-CZ" dirty="0"/>
              <a:t>By Anna </a:t>
            </a:r>
            <a:r>
              <a:rPr lang="cs-CZ" dirty="0" err="1"/>
              <a:t>Agafonová</a:t>
            </a:r>
            <a:endParaRPr lang="cs-CZ" dirty="0"/>
          </a:p>
        </p:txBody>
      </p:sp>
      <p:grpSp>
        <p:nvGrpSpPr>
          <p:cNvPr id="9" name="Skupina 8">
            <a:extLst>
              <a:ext uri="{FF2B5EF4-FFF2-40B4-BE49-F238E27FC236}">
                <a16:creationId xmlns:a16="http://schemas.microsoft.com/office/drawing/2014/main" id="{EB32EE04-AC9B-4F63-A56E-0D1094DBFF1F}"/>
              </a:ext>
            </a:extLst>
          </p:cNvPr>
          <p:cNvGrpSpPr/>
          <p:nvPr/>
        </p:nvGrpSpPr>
        <p:grpSpPr>
          <a:xfrm>
            <a:off x="16836" y="1946844"/>
            <a:ext cx="8260435" cy="426352"/>
            <a:chOff x="520215" y="1851044"/>
            <a:chExt cx="8260435" cy="219314"/>
          </a:xfrm>
        </p:grpSpPr>
        <p:sp>
          <p:nvSpPr>
            <p:cNvPr id="10" name="Obdélník 9">
              <a:extLst>
                <a:ext uri="{FF2B5EF4-FFF2-40B4-BE49-F238E27FC236}">
                  <a16:creationId xmlns:a16="http://schemas.microsoft.com/office/drawing/2014/main" id="{305CE5C7-CF90-49FE-9EA5-5E4EA476B316}"/>
                </a:ext>
              </a:extLst>
            </p:cNvPr>
            <p:cNvSpPr/>
            <p:nvPr/>
          </p:nvSpPr>
          <p:spPr>
            <a:xfrm>
              <a:off x="520215" y="1851044"/>
              <a:ext cx="2736304" cy="21602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a:t>
              </a:r>
              <a:endParaRPr lang="cs-CZ" dirty="0"/>
            </a:p>
          </p:txBody>
        </p:sp>
        <p:sp>
          <p:nvSpPr>
            <p:cNvPr id="11" name="Obdélník 10">
              <a:extLst>
                <a:ext uri="{FF2B5EF4-FFF2-40B4-BE49-F238E27FC236}">
                  <a16:creationId xmlns:a16="http://schemas.microsoft.com/office/drawing/2014/main" id="{33B74E08-2440-48B6-9CE8-151C393DF933}"/>
                </a:ext>
              </a:extLst>
            </p:cNvPr>
            <p:cNvSpPr/>
            <p:nvPr/>
          </p:nvSpPr>
          <p:spPr>
            <a:xfrm>
              <a:off x="3271394" y="1854334"/>
              <a:ext cx="2736304" cy="216024"/>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
              </a:r>
              <a:endParaRPr lang="cs-CZ" dirty="0"/>
            </a:p>
          </p:txBody>
        </p:sp>
        <p:sp>
          <p:nvSpPr>
            <p:cNvPr id="12" name="Obdélník 11">
              <a:extLst>
                <a:ext uri="{FF2B5EF4-FFF2-40B4-BE49-F238E27FC236}">
                  <a16:creationId xmlns:a16="http://schemas.microsoft.com/office/drawing/2014/main" id="{66B71B38-BAD0-4C3E-8F8C-DF6F5D5E0B8F}"/>
                </a:ext>
              </a:extLst>
            </p:cNvPr>
            <p:cNvSpPr/>
            <p:nvPr/>
          </p:nvSpPr>
          <p:spPr>
            <a:xfrm>
              <a:off x="6026022" y="1854334"/>
              <a:ext cx="1368152" cy="2160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a:t>
              </a:r>
              <a:endParaRPr lang="cs-CZ" dirty="0"/>
            </a:p>
          </p:txBody>
        </p:sp>
        <p:sp>
          <p:nvSpPr>
            <p:cNvPr id="13" name="Obdélník 12">
              <a:extLst>
                <a:ext uri="{FF2B5EF4-FFF2-40B4-BE49-F238E27FC236}">
                  <a16:creationId xmlns:a16="http://schemas.microsoft.com/office/drawing/2014/main" id="{0710375F-AE02-4351-9701-F51474D40DC6}"/>
                </a:ext>
              </a:extLst>
            </p:cNvPr>
            <p:cNvSpPr/>
            <p:nvPr/>
          </p:nvSpPr>
          <p:spPr>
            <a:xfrm>
              <a:off x="7412498" y="1851044"/>
              <a:ext cx="1368152" cy="21602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t>
              </a:r>
              <a:endParaRPr lang="cs-CZ" dirty="0"/>
            </a:p>
          </p:txBody>
        </p:sp>
      </p:grpSp>
      <p:sp>
        <p:nvSpPr>
          <p:cNvPr id="14" name="TextovéPole 13">
            <a:extLst>
              <a:ext uri="{FF2B5EF4-FFF2-40B4-BE49-F238E27FC236}">
                <a16:creationId xmlns:a16="http://schemas.microsoft.com/office/drawing/2014/main" id="{4417EF94-DD53-4FA0-AA6E-8EE8CCDC6843}"/>
              </a:ext>
            </a:extLst>
          </p:cNvPr>
          <p:cNvSpPr txBox="1"/>
          <p:nvPr/>
        </p:nvSpPr>
        <p:spPr>
          <a:xfrm>
            <a:off x="1168964" y="1426705"/>
            <a:ext cx="6724918" cy="461665"/>
          </a:xfrm>
          <a:prstGeom prst="rect">
            <a:avLst/>
          </a:prstGeom>
          <a:noFill/>
        </p:spPr>
        <p:txBody>
          <a:bodyPr wrap="none" rtlCol="0">
            <a:spAutoFit/>
          </a:bodyPr>
          <a:lstStyle/>
          <a:p>
            <a:r>
              <a:rPr lang="en-GB" dirty="0"/>
              <a:t>40                                40                       10              10</a:t>
            </a:r>
            <a:endParaRPr lang="cs-CZ" dirty="0"/>
          </a:p>
        </p:txBody>
      </p:sp>
      <p:sp>
        <p:nvSpPr>
          <p:cNvPr id="15" name="TextovéPole 14">
            <a:extLst>
              <a:ext uri="{FF2B5EF4-FFF2-40B4-BE49-F238E27FC236}">
                <a16:creationId xmlns:a16="http://schemas.microsoft.com/office/drawing/2014/main" id="{24A742DA-A20F-4A28-826D-EFEFF1D484B2}"/>
              </a:ext>
            </a:extLst>
          </p:cNvPr>
          <p:cNvSpPr txBox="1"/>
          <p:nvPr/>
        </p:nvSpPr>
        <p:spPr>
          <a:xfrm>
            <a:off x="899592" y="2755760"/>
            <a:ext cx="3340979" cy="369332"/>
          </a:xfrm>
          <a:prstGeom prst="rect">
            <a:avLst/>
          </a:prstGeom>
          <a:noFill/>
        </p:spPr>
        <p:txBody>
          <a:bodyPr wrap="none" rtlCol="0">
            <a:spAutoFit/>
          </a:bodyPr>
          <a:lstStyle/>
          <a:p>
            <a:r>
              <a:rPr lang="cs-CZ" sz="1800" dirty="0" err="1"/>
              <a:t>Probabilities</a:t>
            </a:r>
            <a:r>
              <a:rPr lang="cs-CZ" sz="1800" dirty="0"/>
              <a:t> </a:t>
            </a:r>
            <a:r>
              <a:rPr lang="cs-CZ" sz="1800" dirty="0" err="1"/>
              <a:t>of</a:t>
            </a:r>
            <a:r>
              <a:rPr lang="cs-CZ" sz="1800" dirty="0"/>
              <a:t> </a:t>
            </a:r>
            <a:r>
              <a:rPr lang="cs-CZ" sz="1800" dirty="0" err="1"/>
              <a:t>all</a:t>
            </a:r>
            <a:r>
              <a:rPr lang="cs-CZ" sz="1800" dirty="0"/>
              <a:t> </a:t>
            </a:r>
            <a:r>
              <a:rPr lang="cs-CZ" sz="1800" dirty="0" err="1"/>
              <a:t>changes</a:t>
            </a:r>
            <a:r>
              <a:rPr lang="cs-CZ" sz="1800" dirty="0"/>
              <a:t> = 0,25</a:t>
            </a:r>
          </a:p>
        </p:txBody>
      </p:sp>
      <p:sp>
        <p:nvSpPr>
          <p:cNvPr id="16" name="TextovéPole 15">
            <a:extLst>
              <a:ext uri="{FF2B5EF4-FFF2-40B4-BE49-F238E27FC236}">
                <a16:creationId xmlns:a16="http://schemas.microsoft.com/office/drawing/2014/main" id="{B8AFF3DD-D18F-4083-8412-A5FA23E1706B}"/>
              </a:ext>
            </a:extLst>
          </p:cNvPr>
          <p:cNvSpPr txBox="1"/>
          <p:nvPr/>
        </p:nvSpPr>
        <p:spPr>
          <a:xfrm>
            <a:off x="5436096" y="2708920"/>
            <a:ext cx="2808782" cy="923330"/>
          </a:xfrm>
          <a:prstGeom prst="rect">
            <a:avLst/>
          </a:prstGeom>
          <a:noFill/>
        </p:spPr>
        <p:txBody>
          <a:bodyPr wrap="none" rtlCol="0">
            <a:spAutoFit/>
          </a:bodyPr>
          <a:lstStyle/>
          <a:p>
            <a:r>
              <a:rPr lang="cs-CZ" sz="1800" dirty="0"/>
              <a:t>Probability X       G, C = 0,4</a:t>
            </a:r>
          </a:p>
          <a:p>
            <a:r>
              <a:rPr lang="cs-CZ" sz="1800" dirty="0"/>
              <a:t>Probability X       A, T  = 0,1</a:t>
            </a:r>
            <a:br>
              <a:rPr lang="cs-CZ" sz="1800" dirty="0"/>
            </a:br>
            <a:endParaRPr lang="cs-CZ" sz="1800" dirty="0"/>
          </a:p>
        </p:txBody>
      </p:sp>
      <p:cxnSp>
        <p:nvCxnSpPr>
          <p:cNvPr id="20" name="Přímá spojnice se šipkou 19">
            <a:extLst>
              <a:ext uri="{FF2B5EF4-FFF2-40B4-BE49-F238E27FC236}">
                <a16:creationId xmlns:a16="http://schemas.microsoft.com/office/drawing/2014/main" id="{4E74F619-DA44-4E1C-AAE7-CECC782034D4}"/>
              </a:ext>
            </a:extLst>
          </p:cNvPr>
          <p:cNvCxnSpPr>
            <a:cxnSpLocks/>
          </p:cNvCxnSpPr>
          <p:nvPr/>
        </p:nvCxnSpPr>
        <p:spPr>
          <a:xfrm>
            <a:off x="6819455" y="2894271"/>
            <a:ext cx="268807" cy="0"/>
          </a:xfrm>
          <a:prstGeom prst="straightConnector1">
            <a:avLst/>
          </a:prstGeom>
          <a:ln>
            <a:headEnd type="none"/>
            <a:tailEnd type="triangle"/>
          </a:ln>
        </p:spPr>
        <p:style>
          <a:lnRef idx="1">
            <a:schemeClr val="dk1"/>
          </a:lnRef>
          <a:fillRef idx="0">
            <a:schemeClr val="dk1"/>
          </a:fillRef>
          <a:effectRef idx="0">
            <a:schemeClr val="dk1"/>
          </a:effectRef>
          <a:fontRef idx="minor">
            <a:schemeClr val="tx1"/>
          </a:fontRef>
        </p:style>
      </p:cxnSp>
      <p:cxnSp>
        <p:nvCxnSpPr>
          <p:cNvPr id="22" name="Přímá spojnice se šipkou 21">
            <a:extLst>
              <a:ext uri="{FF2B5EF4-FFF2-40B4-BE49-F238E27FC236}">
                <a16:creationId xmlns:a16="http://schemas.microsoft.com/office/drawing/2014/main" id="{EA0E5244-38A6-4099-8633-57346F4FB5D7}"/>
              </a:ext>
            </a:extLst>
          </p:cNvPr>
          <p:cNvCxnSpPr>
            <a:cxnSpLocks/>
          </p:cNvCxnSpPr>
          <p:nvPr/>
        </p:nvCxnSpPr>
        <p:spPr>
          <a:xfrm>
            <a:off x="6819454" y="3172699"/>
            <a:ext cx="268807" cy="0"/>
          </a:xfrm>
          <a:prstGeom prst="straightConnector1">
            <a:avLst/>
          </a:prstGeom>
          <a:ln>
            <a:headEnd type="non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12076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Skupina 36"/>
          <p:cNvGrpSpPr>
            <a:grpSpLocks/>
          </p:cNvGrpSpPr>
          <p:nvPr/>
        </p:nvGrpSpPr>
        <p:grpSpPr bwMode="auto">
          <a:xfrm>
            <a:off x="658813" y="2117725"/>
            <a:ext cx="3652837" cy="3454400"/>
            <a:chOff x="2658604" y="2082800"/>
            <a:chExt cx="3653460" cy="3454400"/>
          </a:xfrm>
        </p:grpSpPr>
        <p:sp>
          <p:nvSpPr>
            <p:cNvPr id="27656" name="TextovéPole 3"/>
            <p:cNvSpPr txBox="1">
              <a:spLocks noChangeArrowheads="1"/>
            </p:cNvSpPr>
            <p:nvPr/>
          </p:nvSpPr>
          <p:spPr bwMode="auto">
            <a:xfrm>
              <a:off x="2983439" y="2082800"/>
              <a:ext cx="642942" cy="769441"/>
            </a:xfrm>
            <a:prstGeom prst="rect">
              <a:avLst/>
            </a:prstGeom>
            <a:noFill/>
            <a:ln w="9525">
              <a:noFill/>
              <a:miter lim="800000"/>
              <a:headEnd/>
              <a:tailEnd/>
            </a:ln>
          </p:spPr>
          <p:txBody>
            <a:bodyPr>
              <a:spAutoFit/>
            </a:bodyPr>
            <a:lstStyle/>
            <a:p>
              <a:r>
                <a:rPr lang="cs-CZ" sz="4400" b="1">
                  <a:latin typeface="Arial" pitchFamily="34" charset="0"/>
                  <a:cs typeface="Arial" pitchFamily="34" charset="0"/>
                </a:rPr>
                <a:t>A                           </a:t>
              </a:r>
            </a:p>
          </p:txBody>
        </p:sp>
        <p:sp>
          <p:nvSpPr>
            <p:cNvPr id="27657" name="TextovéPole 4"/>
            <p:cNvSpPr txBox="1">
              <a:spLocks noChangeArrowheads="1"/>
            </p:cNvSpPr>
            <p:nvPr/>
          </p:nvSpPr>
          <p:spPr bwMode="auto">
            <a:xfrm>
              <a:off x="5584263" y="2087053"/>
              <a:ext cx="642942" cy="769441"/>
            </a:xfrm>
            <a:prstGeom prst="rect">
              <a:avLst/>
            </a:prstGeom>
            <a:noFill/>
            <a:ln w="9525">
              <a:noFill/>
              <a:miter lim="800000"/>
              <a:headEnd/>
              <a:tailEnd/>
            </a:ln>
          </p:spPr>
          <p:txBody>
            <a:bodyPr>
              <a:spAutoFit/>
            </a:bodyPr>
            <a:lstStyle/>
            <a:p>
              <a:r>
                <a:rPr lang="cs-CZ" sz="4400" b="1">
                  <a:latin typeface="Arial" pitchFamily="34" charset="0"/>
                  <a:cs typeface="Arial" pitchFamily="34" charset="0"/>
                </a:rPr>
                <a:t>G                           </a:t>
              </a:r>
            </a:p>
          </p:txBody>
        </p:sp>
        <p:sp>
          <p:nvSpPr>
            <p:cNvPr id="27658" name="TextovéPole 5"/>
            <p:cNvSpPr txBox="1">
              <a:spLocks noChangeArrowheads="1"/>
            </p:cNvSpPr>
            <p:nvPr/>
          </p:nvSpPr>
          <p:spPr bwMode="auto">
            <a:xfrm>
              <a:off x="5615482" y="4720664"/>
              <a:ext cx="642942" cy="769441"/>
            </a:xfrm>
            <a:prstGeom prst="rect">
              <a:avLst/>
            </a:prstGeom>
            <a:noFill/>
            <a:ln w="9525">
              <a:noFill/>
              <a:miter lim="800000"/>
              <a:headEnd/>
              <a:tailEnd/>
            </a:ln>
          </p:spPr>
          <p:txBody>
            <a:bodyPr>
              <a:spAutoFit/>
            </a:bodyPr>
            <a:lstStyle/>
            <a:p>
              <a:r>
                <a:rPr lang="cs-CZ" sz="4400" b="1">
                  <a:latin typeface="Arial" pitchFamily="34" charset="0"/>
                  <a:cs typeface="Arial" pitchFamily="34" charset="0"/>
                </a:rPr>
                <a:t>C                           </a:t>
              </a:r>
            </a:p>
          </p:txBody>
        </p:sp>
        <p:sp>
          <p:nvSpPr>
            <p:cNvPr id="27659" name="TextovéPole 6"/>
            <p:cNvSpPr txBox="1">
              <a:spLocks noChangeArrowheads="1"/>
            </p:cNvSpPr>
            <p:nvPr/>
          </p:nvSpPr>
          <p:spPr bwMode="auto">
            <a:xfrm>
              <a:off x="2958039" y="4767759"/>
              <a:ext cx="642942" cy="769441"/>
            </a:xfrm>
            <a:prstGeom prst="rect">
              <a:avLst/>
            </a:prstGeom>
            <a:noFill/>
            <a:ln w="9525">
              <a:noFill/>
              <a:miter lim="800000"/>
              <a:headEnd/>
              <a:tailEnd/>
            </a:ln>
          </p:spPr>
          <p:txBody>
            <a:bodyPr>
              <a:spAutoFit/>
            </a:bodyPr>
            <a:lstStyle/>
            <a:p>
              <a:r>
                <a:rPr lang="cs-CZ" sz="4400" b="1">
                  <a:latin typeface="Arial" pitchFamily="34" charset="0"/>
                  <a:cs typeface="Arial" pitchFamily="34" charset="0"/>
                </a:rPr>
                <a:t>T                           </a:t>
              </a:r>
            </a:p>
          </p:txBody>
        </p:sp>
        <p:cxnSp>
          <p:nvCxnSpPr>
            <p:cNvPr id="9" name="Přímá spojovací šipka 8"/>
            <p:cNvCxnSpPr/>
            <p:nvPr/>
          </p:nvCxnSpPr>
          <p:spPr>
            <a:xfrm>
              <a:off x="3714471" y="2500313"/>
              <a:ext cx="1857692"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ovací šipka 10"/>
            <p:cNvCxnSpPr/>
            <p:nvPr/>
          </p:nvCxnSpPr>
          <p:spPr>
            <a:xfrm rot="10800000" flipV="1">
              <a:off x="3571572" y="2500313"/>
              <a:ext cx="23975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ovací šipka 12"/>
            <p:cNvCxnSpPr/>
            <p:nvPr/>
          </p:nvCxnSpPr>
          <p:spPr>
            <a:xfrm>
              <a:off x="3714471" y="4999038"/>
              <a:ext cx="1857692"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ovací šipka 13"/>
            <p:cNvCxnSpPr/>
            <p:nvPr/>
          </p:nvCxnSpPr>
          <p:spPr>
            <a:xfrm rot="10800000" flipV="1">
              <a:off x="3571572" y="4999038"/>
              <a:ext cx="23975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7664" name="Skupina 16"/>
            <p:cNvGrpSpPr>
              <a:grpSpLocks/>
            </p:cNvGrpSpPr>
            <p:nvPr/>
          </p:nvGrpSpPr>
          <p:grpSpPr bwMode="auto">
            <a:xfrm rot="5400000">
              <a:off x="2143902" y="3785396"/>
              <a:ext cx="2000264" cy="1588"/>
              <a:chOff x="3724269" y="5008572"/>
              <a:chExt cx="2000264" cy="1588"/>
            </a:xfrm>
          </p:grpSpPr>
          <p:cxnSp>
            <p:nvCxnSpPr>
              <p:cNvPr id="15" name="Přímá spojovací šipka 14"/>
              <p:cNvCxnSpPr/>
              <p:nvPr/>
            </p:nvCxnSpPr>
            <p:spPr>
              <a:xfrm>
                <a:off x="3867150" y="5008939"/>
                <a:ext cx="1857375"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Přímá spojovací šipka 15"/>
              <p:cNvCxnSpPr/>
              <p:nvPr/>
            </p:nvCxnSpPr>
            <p:spPr>
              <a:xfrm rot="10800000" flipV="1">
                <a:off x="3724274" y="4997826"/>
                <a:ext cx="2397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7665" name="Skupina 17"/>
            <p:cNvGrpSpPr>
              <a:grpSpLocks/>
            </p:cNvGrpSpPr>
            <p:nvPr/>
          </p:nvGrpSpPr>
          <p:grpSpPr bwMode="auto">
            <a:xfrm rot="5400000">
              <a:off x="4929984" y="3785396"/>
              <a:ext cx="2000264" cy="1588"/>
              <a:chOff x="3724269" y="5008572"/>
              <a:chExt cx="2000264" cy="1588"/>
            </a:xfrm>
          </p:grpSpPr>
          <p:cxnSp>
            <p:nvCxnSpPr>
              <p:cNvPr id="19" name="Přímá spojovací šipka 18"/>
              <p:cNvCxnSpPr/>
              <p:nvPr/>
            </p:nvCxnSpPr>
            <p:spPr>
              <a:xfrm>
                <a:off x="3867149" y="5008483"/>
                <a:ext cx="1857375"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Přímá spojovací šipka 19"/>
              <p:cNvCxnSpPr/>
              <p:nvPr/>
            </p:nvCxnSpPr>
            <p:spPr>
              <a:xfrm rot="10800000" flipV="1">
                <a:off x="3724274" y="4997370"/>
                <a:ext cx="2397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7666" name="Skupina 20"/>
            <p:cNvGrpSpPr>
              <a:grpSpLocks/>
            </p:cNvGrpSpPr>
            <p:nvPr/>
          </p:nvGrpSpPr>
          <p:grpSpPr bwMode="auto">
            <a:xfrm rot="2553266">
              <a:off x="3318042" y="2789123"/>
              <a:ext cx="2363901" cy="1804672"/>
              <a:chOff x="3770905" y="4999352"/>
              <a:chExt cx="1697366" cy="21283"/>
            </a:xfrm>
          </p:grpSpPr>
          <p:cxnSp>
            <p:nvCxnSpPr>
              <p:cNvPr id="22" name="Přímá spojovací šipka 21"/>
              <p:cNvCxnSpPr/>
              <p:nvPr/>
            </p:nvCxnSpPr>
            <p:spPr>
              <a:xfrm rot="19046734">
                <a:off x="4080436" y="4999307"/>
                <a:ext cx="1381773" cy="213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Přímá spojovací šipka 22"/>
              <p:cNvCxnSpPr/>
              <p:nvPr/>
            </p:nvCxnSpPr>
            <p:spPr>
              <a:xfrm rot="8246734">
                <a:off x="3768427" y="5009402"/>
                <a:ext cx="57004" cy="86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7667" name="Skupina 27"/>
            <p:cNvGrpSpPr>
              <a:grpSpLocks/>
            </p:cNvGrpSpPr>
            <p:nvPr/>
          </p:nvGrpSpPr>
          <p:grpSpPr bwMode="auto">
            <a:xfrm rot="8183834">
              <a:off x="3510923" y="2780772"/>
              <a:ext cx="2363901" cy="1804672"/>
              <a:chOff x="3770905" y="4999352"/>
              <a:chExt cx="1697366" cy="21283"/>
            </a:xfrm>
          </p:grpSpPr>
          <p:cxnSp>
            <p:nvCxnSpPr>
              <p:cNvPr id="29" name="Přímá spojovací šipka 28"/>
              <p:cNvCxnSpPr/>
              <p:nvPr/>
            </p:nvCxnSpPr>
            <p:spPr>
              <a:xfrm rot="19046734">
                <a:off x="4079196" y="4999508"/>
                <a:ext cx="1382912" cy="2117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Přímá spojovací šipka 29"/>
              <p:cNvCxnSpPr/>
              <p:nvPr/>
            </p:nvCxnSpPr>
            <p:spPr>
              <a:xfrm rot="8246734">
                <a:off x="3762018" y="5009422"/>
                <a:ext cx="57004" cy="86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7668" name="TextovéPole 30"/>
            <p:cNvSpPr txBox="1">
              <a:spLocks noChangeArrowheads="1"/>
            </p:cNvSpPr>
            <p:nvPr/>
          </p:nvSpPr>
          <p:spPr bwMode="auto">
            <a:xfrm>
              <a:off x="4357686" y="5071872"/>
              <a:ext cx="354584" cy="461665"/>
            </a:xfrm>
            <a:prstGeom prst="rect">
              <a:avLst/>
            </a:prstGeom>
            <a:noFill/>
            <a:ln w="9525">
              <a:noFill/>
              <a:miter lim="800000"/>
              <a:headEnd/>
              <a:tailEnd/>
            </a:ln>
          </p:spPr>
          <p:txBody>
            <a:bodyPr wrap="none">
              <a:spAutoFit/>
            </a:bodyPr>
            <a:lstStyle/>
            <a:p>
              <a:r>
                <a:rPr lang="el-GR" b="1" i="1"/>
                <a:t>α</a:t>
              </a:r>
              <a:endParaRPr lang="cs-CZ" b="1" i="1"/>
            </a:p>
          </p:txBody>
        </p:sp>
        <p:sp>
          <p:nvSpPr>
            <p:cNvPr id="27669" name="TextovéPole 31"/>
            <p:cNvSpPr txBox="1">
              <a:spLocks noChangeArrowheads="1"/>
            </p:cNvSpPr>
            <p:nvPr/>
          </p:nvSpPr>
          <p:spPr bwMode="auto">
            <a:xfrm>
              <a:off x="6000760" y="3500438"/>
              <a:ext cx="311304" cy="461665"/>
            </a:xfrm>
            <a:prstGeom prst="rect">
              <a:avLst/>
            </a:prstGeom>
            <a:noFill/>
            <a:ln w="9525">
              <a:noFill/>
              <a:miter lim="800000"/>
              <a:headEnd/>
              <a:tailEnd/>
            </a:ln>
          </p:spPr>
          <p:txBody>
            <a:bodyPr wrap="none">
              <a:spAutoFit/>
            </a:bodyPr>
            <a:lstStyle/>
            <a:p>
              <a:r>
                <a:rPr lang="el-GR" b="1" i="1"/>
                <a:t>ε</a:t>
              </a:r>
              <a:endParaRPr lang="cs-CZ" b="1" i="1"/>
            </a:p>
          </p:txBody>
        </p:sp>
        <p:sp>
          <p:nvSpPr>
            <p:cNvPr id="27670" name="TextovéPole 32"/>
            <p:cNvSpPr txBox="1">
              <a:spLocks noChangeArrowheads="1"/>
            </p:cNvSpPr>
            <p:nvPr/>
          </p:nvSpPr>
          <p:spPr bwMode="auto">
            <a:xfrm>
              <a:off x="2658604" y="3500438"/>
              <a:ext cx="341760" cy="461665"/>
            </a:xfrm>
            <a:prstGeom prst="rect">
              <a:avLst/>
            </a:prstGeom>
            <a:noFill/>
            <a:ln w="9525">
              <a:noFill/>
              <a:miter lim="800000"/>
              <a:headEnd/>
              <a:tailEnd/>
            </a:ln>
          </p:spPr>
          <p:txBody>
            <a:bodyPr wrap="none">
              <a:spAutoFit/>
            </a:bodyPr>
            <a:lstStyle/>
            <a:p>
              <a:r>
                <a:rPr lang="el-GR" b="1" i="1"/>
                <a:t>β</a:t>
              </a:r>
              <a:endParaRPr lang="cs-CZ" b="1" i="1"/>
            </a:p>
          </p:txBody>
        </p:sp>
        <p:sp>
          <p:nvSpPr>
            <p:cNvPr id="27671" name="TextovéPole 34"/>
            <p:cNvSpPr txBox="1">
              <a:spLocks noChangeArrowheads="1"/>
            </p:cNvSpPr>
            <p:nvPr/>
          </p:nvSpPr>
          <p:spPr bwMode="auto">
            <a:xfrm>
              <a:off x="5087496" y="3751250"/>
              <a:ext cx="341760" cy="461665"/>
            </a:xfrm>
            <a:prstGeom prst="rect">
              <a:avLst/>
            </a:prstGeom>
            <a:noFill/>
            <a:ln w="9525">
              <a:noFill/>
              <a:miter lim="800000"/>
              <a:headEnd/>
              <a:tailEnd/>
            </a:ln>
          </p:spPr>
          <p:txBody>
            <a:bodyPr wrap="none">
              <a:spAutoFit/>
            </a:bodyPr>
            <a:lstStyle/>
            <a:p>
              <a:r>
                <a:rPr lang="el-GR" b="1" i="1"/>
                <a:t>δ</a:t>
              </a:r>
              <a:endParaRPr lang="cs-CZ" b="1" i="1"/>
            </a:p>
          </p:txBody>
        </p:sp>
        <p:sp>
          <p:nvSpPr>
            <p:cNvPr id="27672" name="TextovéPole 35"/>
            <p:cNvSpPr txBox="1">
              <a:spLocks noChangeArrowheads="1"/>
            </p:cNvSpPr>
            <p:nvPr/>
          </p:nvSpPr>
          <p:spPr bwMode="auto">
            <a:xfrm>
              <a:off x="3730174" y="3786190"/>
              <a:ext cx="312906" cy="461665"/>
            </a:xfrm>
            <a:prstGeom prst="rect">
              <a:avLst/>
            </a:prstGeom>
            <a:noFill/>
            <a:ln w="9525">
              <a:noFill/>
              <a:miter lim="800000"/>
              <a:headEnd/>
              <a:tailEnd/>
            </a:ln>
          </p:spPr>
          <p:txBody>
            <a:bodyPr wrap="none">
              <a:spAutoFit/>
            </a:bodyPr>
            <a:lstStyle/>
            <a:p>
              <a:r>
                <a:rPr lang="el-GR" b="1" i="1"/>
                <a:t>γ</a:t>
              </a:r>
              <a:endParaRPr lang="cs-CZ" b="1" i="1"/>
            </a:p>
          </p:txBody>
        </p:sp>
      </p:grpSp>
      <p:sp>
        <p:nvSpPr>
          <p:cNvPr id="27651" name="TextovéPole 36"/>
          <p:cNvSpPr txBox="1">
            <a:spLocks noChangeArrowheads="1"/>
          </p:cNvSpPr>
          <p:nvPr/>
        </p:nvSpPr>
        <p:spPr bwMode="auto">
          <a:xfrm>
            <a:off x="2432050" y="2071688"/>
            <a:ext cx="320675" cy="461962"/>
          </a:xfrm>
          <a:prstGeom prst="rect">
            <a:avLst/>
          </a:prstGeom>
          <a:noFill/>
          <a:ln w="9525">
            <a:noFill/>
            <a:miter lim="800000"/>
            <a:headEnd/>
            <a:tailEnd/>
          </a:ln>
        </p:spPr>
        <p:txBody>
          <a:bodyPr wrap="none">
            <a:spAutoFit/>
          </a:bodyPr>
          <a:lstStyle/>
          <a:p>
            <a:r>
              <a:rPr lang="el-GR" b="1" i="1"/>
              <a:t>ζ</a:t>
            </a:r>
            <a:endParaRPr lang="cs-CZ" b="1" i="1"/>
          </a:p>
        </p:txBody>
      </p:sp>
      <p:sp>
        <p:nvSpPr>
          <p:cNvPr id="27652" name="TextovéPole 38"/>
          <p:cNvSpPr txBox="1">
            <a:spLocks noChangeArrowheads="1"/>
          </p:cNvSpPr>
          <p:nvPr/>
        </p:nvSpPr>
        <p:spPr bwMode="auto">
          <a:xfrm>
            <a:off x="4929188" y="1785938"/>
            <a:ext cx="3589337" cy="1508125"/>
          </a:xfrm>
          <a:prstGeom prst="rect">
            <a:avLst/>
          </a:prstGeom>
          <a:noFill/>
          <a:ln w="9525">
            <a:noFill/>
            <a:miter lim="800000"/>
            <a:headEnd/>
            <a:tailEnd/>
          </a:ln>
        </p:spPr>
        <p:txBody>
          <a:bodyPr wrap="none">
            <a:spAutoFit/>
          </a:bodyPr>
          <a:lstStyle/>
          <a:p>
            <a:pPr algn="ctr"/>
            <a:r>
              <a:rPr lang="cs-CZ" sz="4400" b="1">
                <a:latin typeface="Arial" pitchFamily="34" charset="0"/>
                <a:cs typeface="Arial" pitchFamily="34" charset="0"/>
              </a:rPr>
              <a:t>GTR</a:t>
            </a:r>
          </a:p>
          <a:p>
            <a:pPr algn="ctr"/>
            <a:r>
              <a:rPr lang="cs-CZ" b="1">
                <a:latin typeface="Arial" pitchFamily="34" charset="0"/>
                <a:cs typeface="Arial" pitchFamily="34" charset="0"/>
              </a:rPr>
              <a:t>General time reversible</a:t>
            </a:r>
          </a:p>
          <a:p>
            <a:pPr algn="ctr"/>
            <a:r>
              <a:rPr lang="cs-CZ" b="1">
                <a:latin typeface="Arial" pitchFamily="34" charset="0"/>
                <a:cs typeface="Arial" pitchFamily="34" charset="0"/>
              </a:rPr>
              <a:t>+</a:t>
            </a:r>
          </a:p>
        </p:txBody>
      </p:sp>
      <p:sp>
        <p:nvSpPr>
          <p:cNvPr id="27653" name="Text Box 16"/>
          <p:cNvSpPr txBox="1">
            <a:spLocks noChangeArrowheads="1"/>
          </p:cNvSpPr>
          <p:nvPr/>
        </p:nvSpPr>
        <p:spPr bwMode="auto">
          <a:xfrm>
            <a:off x="0" y="285750"/>
            <a:ext cx="9144000" cy="769938"/>
          </a:xfrm>
          <a:prstGeom prst="rect">
            <a:avLst/>
          </a:prstGeom>
          <a:gradFill rotWithShape="1">
            <a:gsLst>
              <a:gs pos="0">
                <a:srgbClr val="BEF397"/>
              </a:gs>
              <a:gs pos="50000">
                <a:srgbClr val="D5F6C0"/>
              </a:gs>
              <a:gs pos="100000">
                <a:srgbClr val="EAFAE0"/>
              </a:gs>
            </a:gsLst>
            <a:lin ang="0" scaled="1"/>
          </a:gradFill>
          <a:ln w="9525">
            <a:noFill/>
            <a:miter lim="800000"/>
            <a:headEnd/>
            <a:tailEnd/>
          </a:ln>
        </p:spPr>
        <p:txBody>
          <a:bodyPr>
            <a:spAutoFit/>
          </a:bodyPr>
          <a:lstStyle/>
          <a:p>
            <a:pPr algn="ctr"/>
            <a:r>
              <a:rPr lang="cs-CZ" sz="4400" b="1" dirty="0">
                <a:solidFill>
                  <a:srgbClr val="C00000"/>
                </a:solidFill>
                <a:latin typeface="Arial" pitchFamily="34" charset="0"/>
                <a:cs typeface="Arial" pitchFamily="34" charset="0"/>
              </a:rPr>
              <a:t>OTHER MODELS</a:t>
            </a:r>
            <a:endParaRPr lang="cs-CZ" dirty="0">
              <a:latin typeface="Arial" pitchFamily="34" charset="0"/>
              <a:cs typeface="Arial" pitchFamily="34" charset="0"/>
            </a:endParaRPr>
          </a:p>
        </p:txBody>
      </p:sp>
      <p:sp>
        <p:nvSpPr>
          <p:cNvPr id="38" name="TextovéPole 37"/>
          <p:cNvSpPr txBox="1"/>
          <p:nvPr/>
        </p:nvSpPr>
        <p:spPr>
          <a:xfrm>
            <a:off x="4786313" y="3138488"/>
            <a:ext cx="4092787" cy="954107"/>
          </a:xfrm>
          <a:prstGeom prst="rect">
            <a:avLst/>
          </a:prstGeom>
          <a:noFill/>
        </p:spPr>
        <p:txBody>
          <a:bodyPr wrap="none">
            <a:spAutoFit/>
          </a:bodyPr>
          <a:lstStyle/>
          <a:p>
            <a:pPr>
              <a:defRPr/>
            </a:pPr>
            <a:r>
              <a:rPr lang="cs-CZ" sz="2000" dirty="0" err="1">
                <a:latin typeface="Arial" pitchFamily="34" charset="0"/>
                <a:cs typeface="Arial" pitchFamily="34" charset="0"/>
              </a:rPr>
              <a:t>Equilibrium</a:t>
            </a:r>
            <a:r>
              <a:rPr lang="cs-CZ" sz="2000" dirty="0">
                <a:latin typeface="Arial" pitchFamily="34" charset="0"/>
                <a:cs typeface="Arial" pitchFamily="34" charset="0"/>
              </a:rPr>
              <a:t> </a:t>
            </a:r>
            <a:r>
              <a:rPr lang="cs-CZ" sz="2000" dirty="0" err="1">
                <a:latin typeface="Arial" pitchFamily="34" charset="0"/>
                <a:cs typeface="Arial" pitchFamily="34" charset="0"/>
              </a:rPr>
              <a:t>nucleotide</a:t>
            </a:r>
            <a:r>
              <a:rPr lang="cs-CZ" sz="2000" dirty="0">
                <a:latin typeface="Arial" pitchFamily="34" charset="0"/>
                <a:cs typeface="Arial" pitchFamily="34" charset="0"/>
              </a:rPr>
              <a:t> </a:t>
            </a:r>
            <a:r>
              <a:rPr lang="cs-CZ" sz="2000" dirty="0" err="1">
                <a:latin typeface="Arial" pitchFamily="34" charset="0"/>
                <a:cs typeface="Arial" pitchFamily="34" charset="0"/>
              </a:rPr>
              <a:t>frequencies</a:t>
            </a:r>
            <a:endParaRPr lang="cs-CZ" sz="2000" dirty="0">
              <a:latin typeface="Arial" pitchFamily="34" charset="0"/>
              <a:cs typeface="Arial" pitchFamily="34" charset="0"/>
            </a:endParaRPr>
          </a:p>
          <a:p>
            <a:pPr algn="ctr">
              <a:defRPr/>
            </a:pPr>
            <a:r>
              <a:rPr lang="cs-CZ" sz="2000" dirty="0">
                <a:latin typeface="Arial" pitchFamily="34" charset="0"/>
                <a:cs typeface="Arial" pitchFamily="34" charset="0"/>
              </a:rPr>
              <a:t> </a:t>
            </a:r>
            <a:r>
              <a:rPr lang="el-GR" sz="3600" dirty="0">
                <a:latin typeface="+mj-lt"/>
                <a:cs typeface="Arial" pitchFamily="34" charset="0"/>
              </a:rPr>
              <a:t>π</a:t>
            </a:r>
            <a:r>
              <a:rPr lang="cs-CZ" sz="3600" baseline="-25000" dirty="0">
                <a:latin typeface="+mj-lt"/>
                <a:cs typeface="Arial" pitchFamily="34" charset="0"/>
              </a:rPr>
              <a:t>A </a:t>
            </a:r>
            <a:r>
              <a:rPr lang="el-GR" sz="3600" dirty="0">
                <a:cs typeface="Arial" pitchFamily="34" charset="0"/>
              </a:rPr>
              <a:t>π</a:t>
            </a:r>
            <a:r>
              <a:rPr lang="cs-CZ" sz="3600" baseline="-25000" dirty="0">
                <a:cs typeface="Arial" pitchFamily="34" charset="0"/>
              </a:rPr>
              <a:t>C </a:t>
            </a:r>
            <a:r>
              <a:rPr lang="el-GR" sz="3600" dirty="0">
                <a:cs typeface="Arial" pitchFamily="34" charset="0"/>
              </a:rPr>
              <a:t>π</a:t>
            </a:r>
            <a:r>
              <a:rPr lang="cs-CZ" sz="3600" baseline="-25000" dirty="0">
                <a:cs typeface="Arial" pitchFamily="34" charset="0"/>
              </a:rPr>
              <a:t>G</a:t>
            </a:r>
            <a:r>
              <a:rPr lang="cs-CZ" sz="3600" dirty="0">
                <a:latin typeface="+mj-lt"/>
                <a:cs typeface="Arial" pitchFamily="34" charset="0"/>
              </a:rPr>
              <a:t> </a:t>
            </a:r>
            <a:r>
              <a:rPr lang="el-GR" sz="3600" dirty="0">
                <a:cs typeface="Arial" pitchFamily="34" charset="0"/>
              </a:rPr>
              <a:t>π</a:t>
            </a:r>
            <a:r>
              <a:rPr lang="cs-CZ" sz="3600" baseline="-25000" dirty="0">
                <a:cs typeface="Arial" pitchFamily="34" charset="0"/>
              </a:rPr>
              <a:t>T</a:t>
            </a:r>
            <a:endParaRPr lang="cs-CZ" sz="3600" dirty="0">
              <a:latin typeface="Arial" pitchFamily="34" charset="0"/>
              <a:cs typeface="Arial" pitchFamily="34" charset="0"/>
            </a:endParaRPr>
          </a:p>
        </p:txBody>
      </p:sp>
      <p:sp>
        <p:nvSpPr>
          <p:cNvPr id="40" name="TextovéPole 39"/>
          <p:cNvSpPr txBox="1"/>
          <p:nvPr/>
        </p:nvSpPr>
        <p:spPr>
          <a:xfrm>
            <a:off x="4643438" y="4602163"/>
            <a:ext cx="4357687" cy="1631216"/>
          </a:xfrm>
          <a:prstGeom prst="rect">
            <a:avLst/>
          </a:prstGeom>
          <a:solidFill>
            <a:schemeClr val="accent2">
              <a:lumMod val="40000"/>
              <a:lumOff val="60000"/>
            </a:schemeClr>
          </a:solidFill>
        </p:spPr>
        <p:txBody>
          <a:bodyPr>
            <a:spAutoFit/>
          </a:bodyPr>
          <a:lstStyle/>
          <a:p>
            <a:pPr>
              <a:defRPr/>
            </a:pPr>
            <a:r>
              <a:rPr lang="cs-CZ" sz="2000" b="1" dirty="0" err="1">
                <a:latin typeface="Arial" pitchFamily="34" charset="0"/>
                <a:cs typeface="Arial" pitchFamily="34" charset="0"/>
              </a:rPr>
              <a:t>Parameters</a:t>
            </a:r>
            <a:r>
              <a:rPr lang="en-US" sz="2000" b="1" dirty="0">
                <a:latin typeface="Arial" pitchFamily="34" charset="0"/>
                <a:cs typeface="Arial" pitchFamily="34" charset="0"/>
              </a:rPr>
              <a:t>:</a:t>
            </a:r>
            <a:r>
              <a:rPr lang="en-US" sz="2000" dirty="0">
                <a:latin typeface="Arial" pitchFamily="34" charset="0"/>
                <a:cs typeface="Arial" pitchFamily="34" charset="0"/>
              </a:rPr>
              <a:t> f</a:t>
            </a:r>
            <a:r>
              <a:rPr lang="cs-CZ" sz="2000" dirty="0" err="1">
                <a:latin typeface="Arial" pitchFamily="34" charset="0"/>
                <a:cs typeface="Arial" pitchFamily="34" charset="0"/>
              </a:rPr>
              <a:t>requence</a:t>
            </a:r>
            <a:r>
              <a:rPr lang="cs-CZ" sz="2000" dirty="0">
                <a:latin typeface="Arial" pitchFamily="34" charset="0"/>
                <a:cs typeface="Arial" pitchFamily="34" charset="0"/>
              </a:rPr>
              <a:t> </a:t>
            </a:r>
            <a:r>
              <a:rPr lang="en-US" sz="2000" dirty="0">
                <a:latin typeface="Arial" pitchFamily="34" charset="0"/>
                <a:cs typeface="Arial" pitchFamily="34" charset="0"/>
              </a:rPr>
              <a:t>(r</a:t>
            </a:r>
            <a:r>
              <a:rPr lang="cs-CZ" sz="2000" dirty="0" err="1">
                <a:latin typeface="Arial" pitchFamily="34" charset="0"/>
                <a:cs typeface="Arial" pitchFamily="34" charset="0"/>
              </a:rPr>
              <a:t>ate</a:t>
            </a:r>
            <a:r>
              <a:rPr lang="en-US" sz="2000" dirty="0">
                <a:latin typeface="Arial" pitchFamily="34" charset="0"/>
                <a:cs typeface="Arial" pitchFamily="34" charset="0"/>
              </a:rPr>
              <a:t>) </a:t>
            </a:r>
            <a:r>
              <a:rPr lang="cs-CZ" sz="2000" dirty="0" err="1">
                <a:latin typeface="Arial" pitchFamily="34" charset="0"/>
                <a:cs typeface="Arial" pitchFamily="34" charset="0"/>
              </a:rPr>
              <a:t>of</a:t>
            </a:r>
            <a:r>
              <a:rPr lang="cs-CZ" sz="2000" dirty="0">
                <a:latin typeface="Arial" pitchFamily="34" charset="0"/>
                <a:cs typeface="Arial" pitchFamily="34" charset="0"/>
              </a:rPr>
              <a:t> </a:t>
            </a:r>
            <a:r>
              <a:rPr lang="cs-CZ" sz="2000" dirty="0" err="1">
                <a:latin typeface="Arial" pitchFamily="34" charset="0"/>
                <a:cs typeface="Arial" pitchFamily="34" charset="0"/>
              </a:rPr>
              <a:t>change</a:t>
            </a:r>
            <a:r>
              <a:rPr lang="cs-CZ" sz="2000" dirty="0">
                <a:latin typeface="Arial" pitchFamily="34" charset="0"/>
                <a:cs typeface="Arial" pitchFamily="34" charset="0"/>
              </a:rPr>
              <a:t> </a:t>
            </a:r>
            <a:r>
              <a:rPr lang="en-US" sz="2000" dirty="0">
                <a:latin typeface="Arial" pitchFamily="34" charset="0"/>
                <a:cs typeface="Arial" pitchFamily="34" charset="0"/>
              </a:rPr>
              <a:t>(</a:t>
            </a:r>
            <a:r>
              <a:rPr lang="el-GR" sz="2000" dirty="0">
                <a:latin typeface="+mj-lt"/>
                <a:cs typeface="Arial" pitchFamily="34" charset="0"/>
              </a:rPr>
              <a:t>αβγδεζ</a:t>
            </a:r>
            <a:r>
              <a:rPr lang="en-US" sz="2000" dirty="0">
                <a:latin typeface="Arial" pitchFamily="34" charset="0"/>
                <a:cs typeface="Arial" pitchFamily="34" charset="0"/>
              </a:rPr>
              <a:t>) </a:t>
            </a:r>
            <a:r>
              <a:rPr lang="cs-CZ" sz="2000" dirty="0">
                <a:latin typeface="Arial" pitchFamily="34" charset="0"/>
                <a:cs typeface="Arial" pitchFamily="34" charset="0"/>
              </a:rPr>
              <a:t>and </a:t>
            </a:r>
            <a:r>
              <a:rPr lang="cs-CZ" sz="2000" dirty="0" err="1">
                <a:latin typeface="Arial" pitchFamily="34" charset="0"/>
                <a:cs typeface="Arial" pitchFamily="34" charset="0"/>
              </a:rPr>
              <a:t>nucleotide</a:t>
            </a:r>
            <a:r>
              <a:rPr lang="cs-CZ" sz="2000" dirty="0">
                <a:latin typeface="Arial" pitchFamily="34" charset="0"/>
                <a:cs typeface="Arial" pitchFamily="34" charset="0"/>
              </a:rPr>
              <a:t> </a:t>
            </a:r>
            <a:r>
              <a:rPr lang="en-US" sz="2000" dirty="0" err="1">
                <a:latin typeface="Arial" pitchFamily="34" charset="0"/>
                <a:cs typeface="Arial" pitchFamily="34" charset="0"/>
              </a:rPr>
              <a:t>fre</a:t>
            </a:r>
            <a:r>
              <a:rPr lang="cs-CZ" sz="2000" dirty="0" err="1">
                <a:latin typeface="Arial" pitchFamily="34" charset="0"/>
                <a:cs typeface="Arial" pitchFamily="34" charset="0"/>
              </a:rPr>
              <a:t>qu</a:t>
            </a:r>
            <a:r>
              <a:rPr lang="en-US" sz="2000" dirty="0" err="1">
                <a:latin typeface="Arial" pitchFamily="34" charset="0"/>
                <a:cs typeface="Arial" pitchFamily="34" charset="0"/>
              </a:rPr>
              <a:t>ence</a:t>
            </a:r>
            <a:r>
              <a:rPr lang="cs-CZ" sz="2000" dirty="0">
                <a:latin typeface="Arial" pitchFamily="34" charset="0"/>
                <a:cs typeface="Arial" pitchFamily="34" charset="0"/>
              </a:rPr>
              <a:t>s</a:t>
            </a:r>
            <a:r>
              <a:rPr lang="en-US" sz="2000" dirty="0">
                <a:latin typeface="Arial" pitchFamily="34" charset="0"/>
                <a:cs typeface="Arial" pitchFamily="34" charset="0"/>
              </a:rPr>
              <a:t> (</a:t>
            </a:r>
            <a:r>
              <a:rPr lang="el-GR" sz="2000" dirty="0">
                <a:latin typeface="+mj-lt"/>
                <a:cs typeface="Arial" pitchFamily="34" charset="0"/>
              </a:rPr>
              <a:t>π</a:t>
            </a:r>
            <a:r>
              <a:rPr lang="cs-CZ" sz="2000" baseline="-25000" dirty="0">
                <a:latin typeface="+mj-lt"/>
                <a:cs typeface="Arial" pitchFamily="34" charset="0"/>
              </a:rPr>
              <a:t>A </a:t>
            </a:r>
            <a:r>
              <a:rPr lang="el-GR" sz="2000" dirty="0">
                <a:latin typeface="+mj-lt"/>
                <a:cs typeface="Arial" pitchFamily="34" charset="0"/>
              </a:rPr>
              <a:t>π</a:t>
            </a:r>
            <a:r>
              <a:rPr lang="cs-CZ" sz="2000" baseline="-25000" dirty="0">
                <a:latin typeface="+mj-lt"/>
                <a:cs typeface="Arial" pitchFamily="34" charset="0"/>
              </a:rPr>
              <a:t>C </a:t>
            </a:r>
            <a:r>
              <a:rPr lang="el-GR" sz="2000" dirty="0">
                <a:latin typeface="+mj-lt"/>
                <a:cs typeface="Arial" pitchFamily="34" charset="0"/>
              </a:rPr>
              <a:t>π</a:t>
            </a:r>
            <a:r>
              <a:rPr lang="cs-CZ" sz="2000" baseline="-25000" dirty="0">
                <a:latin typeface="+mj-lt"/>
                <a:cs typeface="Arial" pitchFamily="34" charset="0"/>
              </a:rPr>
              <a:t>G</a:t>
            </a:r>
            <a:r>
              <a:rPr lang="cs-CZ" sz="2000" dirty="0">
                <a:latin typeface="+mj-lt"/>
                <a:cs typeface="Arial" pitchFamily="34" charset="0"/>
              </a:rPr>
              <a:t> </a:t>
            </a:r>
            <a:r>
              <a:rPr lang="el-GR" sz="2000" dirty="0">
                <a:latin typeface="+mj-lt"/>
                <a:cs typeface="Arial" pitchFamily="34" charset="0"/>
              </a:rPr>
              <a:t>π</a:t>
            </a:r>
            <a:r>
              <a:rPr lang="cs-CZ" sz="2000" baseline="-25000" dirty="0">
                <a:latin typeface="+mj-lt"/>
                <a:cs typeface="Arial" pitchFamily="34" charset="0"/>
              </a:rPr>
              <a:t>T</a:t>
            </a:r>
            <a:r>
              <a:rPr lang="en-US" sz="2000" dirty="0">
                <a:latin typeface="Arial" pitchFamily="34" charset="0"/>
                <a:cs typeface="Arial" pitchFamily="34" charset="0"/>
              </a:rPr>
              <a:t>) </a:t>
            </a:r>
            <a:r>
              <a:rPr lang="cs-CZ" sz="2000" dirty="0">
                <a:latin typeface="Arial" pitchFamily="34" charset="0"/>
                <a:cs typeface="Arial" pitchFamily="34" charset="0"/>
              </a:rPr>
              <a:t>are </a:t>
            </a:r>
            <a:r>
              <a:rPr lang="cs-CZ" sz="2000" dirty="0" err="1">
                <a:latin typeface="Arial" pitchFamily="34" charset="0"/>
                <a:cs typeface="Arial" pitchFamily="34" charset="0"/>
              </a:rPr>
              <a:t>estimated</a:t>
            </a:r>
            <a:r>
              <a:rPr lang="cs-CZ" sz="2000" dirty="0">
                <a:latin typeface="Arial" pitchFamily="34" charset="0"/>
                <a:cs typeface="Arial" pitchFamily="34" charset="0"/>
              </a:rPr>
              <a:t> </a:t>
            </a:r>
            <a:r>
              <a:rPr lang="cs-CZ" sz="2000" dirty="0" err="1">
                <a:latin typeface="Arial" pitchFamily="34" charset="0"/>
                <a:cs typeface="Arial" pitchFamily="34" charset="0"/>
              </a:rPr>
              <a:t>from</a:t>
            </a:r>
            <a:r>
              <a:rPr lang="cs-CZ" sz="2000" dirty="0">
                <a:latin typeface="Arial" pitchFamily="34" charset="0"/>
                <a:cs typeface="Arial" pitchFamily="34" charset="0"/>
              </a:rPr>
              <a:t> </a:t>
            </a:r>
            <a:r>
              <a:rPr lang="cs-CZ" sz="2000" dirty="0" err="1">
                <a:latin typeface="Arial" pitchFamily="34" charset="0"/>
                <a:cs typeface="Arial" pitchFamily="34" charset="0"/>
              </a:rPr>
              <a:t>the</a:t>
            </a:r>
            <a:r>
              <a:rPr lang="cs-CZ" sz="2000" dirty="0">
                <a:latin typeface="Arial" pitchFamily="34" charset="0"/>
                <a:cs typeface="Arial" pitchFamily="34" charset="0"/>
              </a:rPr>
              <a:t> </a:t>
            </a:r>
            <a:r>
              <a:rPr lang="cs-CZ" sz="2000" dirty="0" err="1">
                <a:latin typeface="Arial" pitchFamily="34" charset="0"/>
                <a:cs typeface="Arial" pitchFamily="34" charset="0"/>
              </a:rPr>
              <a:t>analysed</a:t>
            </a:r>
            <a:r>
              <a:rPr lang="cs-CZ" sz="2000" dirty="0">
                <a:latin typeface="Arial" pitchFamily="34" charset="0"/>
                <a:cs typeface="Arial" pitchFamily="34" charset="0"/>
              </a:rPr>
              <a:t> </a:t>
            </a:r>
            <a:r>
              <a:rPr lang="cs-CZ" sz="2000" dirty="0" err="1">
                <a:latin typeface="Arial" pitchFamily="34" charset="0"/>
                <a:cs typeface="Arial" pitchFamily="34" charset="0"/>
              </a:rPr>
              <a:t>sequences</a:t>
            </a:r>
            <a:r>
              <a:rPr lang="cs-CZ" sz="2000" dirty="0">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9877</TotalTime>
  <Words>2226</Words>
  <Application>Microsoft Office PowerPoint</Application>
  <PresentationFormat>Předvádění na obrazovce (4:3)</PresentationFormat>
  <Paragraphs>649</Paragraphs>
  <Slides>45</Slides>
  <Notes>8</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1</vt:i4>
      </vt:variant>
      <vt:variant>
        <vt:lpstr>Nadpisy snímků</vt:lpstr>
      </vt:variant>
      <vt:variant>
        <vt:i4>45</vt:i4>
      </vt:variant>
    </vt:vector>
  </HeadingPairs>
  <TitlesOfParts>
    <vt:vector size="51" baseType="lpstr">
      <vt:lpstr>Arial</vt:lpstr>
      <vt:lpstr>Arial Narrow</vt:lpstr>
      <vt:lpstr>Calibri</vt:lpstr>
      <vt:lpstr>Times New Roman</vt:lpstr>
      <vt:lpstr>Default Design</vt:lpstr>
      <vt:lpstr>List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Katedra parazitologie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Vlada</dc:creator>
  <cp:lastModifiedBy>Hampl Vladimír</cp:lastModifiedBy>
  <cp:revision>684</cp:revision>
  <dcterms:created xsi:type="dcterms:W3CDTF">2005-02-16T17:01:49Z</dcterms:created>
  <dcterms:modified xsi:type="dcterms:W3CDTF">2023-11-06T13:59:19Z</dcterms:modified>
</cp:coreProperties>
</file>